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1.xml" ContentType="application/vnd.openxmlformats-officedocument.drawingml.chart+xml"/>
  <Override PartName="/ppt/notesSlides/notesSlide114.xml" ContentType="application/vnd.openxmlformats-officedocument.presentationml.notesSlide+xml"/>
  <Override PartName="/ppt/charts/chart2.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60"/>
  </p:notesMasterIdLst>
  <p:handoutMasterIdLst>
    <p:handoutMasterId r:id="rId161"/>
  </p:handoutMasterIdLst>
  <p:sldIdLst>
    <p:sldId id="257" r:id="rId3"/>
    <p:sldId id="354" r:id="rId4"/>
    <p:sldId id="478" r:id="rId5"/>
    <p:sldId id="781" r:id="rId6"/>
    <p:sldId id="477" r:id="rId7"/>
    <p:sldId id="839" r:id="rId8"/>
    <p:sldId id="838" r:id="rId9"/>
    <p:sldId id="903" r:id="rId10"/>
    <p:sldId id="904" r:id="rId11"/>
    <p:sldId id="911" r:id="rId12"/>
    <p:sldId id="907" r:id="rId13"/>
    <p:sldId id="908" r:id="rId14"/>
    <p:sldId id="909" r:id="rId15"/>
    <p:sldId id="910" r:id="rId16"/>
    <p:sldId id="817" r:id="rId17"/>
    <p:sldId id="946" r:id="rId18"/>
    <p:sldId id="868" r:id="rId19"/>
    <p:sldId id="920" r:id="rId20"/>
    <p:sldId id="913" r:id="rId21"/>
    <p:sldId id="819" r:id="rId22"/>
    <p:sldId id="834" r:id="rId23"/>
    <p:sldId id="836" r:id="rId24"/>
    <p:sldId id="943" r:id="rId25"/>
    <p:sldId id="867" r:id="rId26"/>
    <p:sldId id="820" r:id="rId27"/>
    <p:sldId id="821" r:id="rId28"/>
    <p:sldId id="822" r:id="rId29"/>
    <p:sldId id="823" r:id="rId30"/>
    <p:sldId id="837" r:id="rId31"/>
    <p:sldId id="519" r:id="rId32"/>
    <p:sldId id="767" r:id="rId33"/>
    <p:sldId id="676" r:id="rId34"/>
    <p:sldId id="726" r:id="rId35"/>
    <p:sldId id="728" r:id="rId36"/>
    <p:sldId id="729" r:id="rId37"/>
    <p:sldId id="848" r:id="rId38"/>
    <p:sldId id="739" r:id="rId39"/>
    <p:sldId id="774" r:id="rId40"/>
    <p:sldId id="775" r:id="rId41"/>
    <p:sldId id="727" r:id="rId42"/>
    <p:sldId id="677" r:id="rId43"/>
    <p:sldId id="680" r:id="rId44"/>
    <p:sldId id="681" r:id="rId45"/>
    <p:sldId id="679" r:id="rId46"/>
    <p:sldId id="682" r:id="rId47"/>
    <p:sldId id="683" r:id="rId48"/>
    <p:sldId id="784" r:id="rId49"/>
    <p:sldId id="785" r:id="rId50"/>
    <p:sldId id="787" r:id="rId51"/>
    <p:sldId id="840" r:id="rId52"/>
    <p:sldId id="783" r:id="rId53"/>
    <p:sldId id="684" r:id="rId54"/>
    <p:sldId id="718" r:id="rId55"/>
    <p:sldId id="723" r:id="rId56"/>
    <p:sldId id="720" r:id="rId57"/>
    <p:sldId id="942" r:id="rId58"/>
    <p:sldId id="849" r:id="rId59"/>
    <p:sldId id="850" r:id="rId60"/>
    <p:sldId id="851" r:id="rId61"/>
    <p:sldId id="914" r:id="rId62"/>
    <p:sldId id="852" r:id="rId63"/>
    <p:sldId id="853" r:id="rId64"/>
    <p:sldId id="937" r:id="rId65"/>
    <p:sldId id="855" r:id="rId66"/>
    <p:sldId id="856" r:id="rId67"/>
    <p:sldId id="857" r:id="rId68"/>
    <p:sldId id="858" r:id="rId69"/>
    <p:sldId id="859" r:id="rId70"/>
    <p:sldId id="860" r:id="rId71"/>
    <p:sldId id="861" r:id="rId72"/>
    <p:sldId id="862" r:id="rId73"/>
    <p:sldId id="863" r:id="rId74"/>
    <p:sldId id="864" r:id="rId75"/>
    <p:sldId id="870" r:id="rId76"/>
    <p:sldId id="865" r:id="rId77"/>
    <p:sldId id="871" r:id="rId78"/>
    <p:sldId id="928" r:id="rId79"/>
    <p:sldId id="930" r:id="rId80"/>
    <p:sldId id="938" r:id="rId81"/>
    <p:sldId id="929" r:id="rId82"/>
    <p:sldId id="939" r:id="rId83"/>
    <p:sldId id="792" r:id="rId84"/>
    <p:sldId id="872" r:id="rId85"/>
    <p:sldId id="869" r:id="rId86"/>
    <p:sldId id="794" r:id="rId87"/>
    <p:sldId id="798" r:id="rId88"/>
    <p:sldId id="732" r:id="rId89"/>
    <p:sldId id="832" r:id="rId90"/>
    <p:sldId id="788" r:id="rId91"/>
    <p:sldId id="733" r:id="rId92"/>
    <p:sldId id="833" r:id="rId93"/>
    <p:sldId id="802" r:id="rId94"/>
    <p:sldId id="803" r:id="rId95"/>
    <p:sldId id="776" r:id="rId96"/>
    <p:sldId id="777" r:id="rId97"/>
    <p:sldId id="734" r:id="rId98"/>
    <p:sldId id="737" r:id="rId99"/>
    <p:sldId id="795" r:id="rId100"/>
    <p:sldId id="778" r:id="rId101"/>
    <p:sldId id="922" r:id="rId102"/>
    <p:sldId id="931" r:id="rId103"/>
    <p:sldId id="796" r:id="rId104"/>
    <p:sldId id="779" r:id="rId105"/>
    <p:sldId id="923" r:id="rId106"/>
    <p:sldId id="873" r:id="rId107"/>
    <p:sldId id="799" r:id="rId108"/>
    <p:sldId id="875" r:id="rId109"/>
    <p:sldId id="876" r:id="rId110"/>
    <p:sldId id="874" r:id="rId111"/>
    <p:sldId id="917" r:id="rId112"/>
    <p:sldId id="901" r:id="rId113"/>
    <p:sldId id="800" r:id="rId114"/>
    <p:sldId id="899" r:id="rId115"/>
    <p:sldId id="900" r:id="rId116"/>
    <p:sldId id="898" r:id="rId117"/>
    <p:sldId id="879" r:id="rId118"/>
    <p:sldId id="880" r:id="rId119"/>
    <p:sldId id="881" r:id="rId120"/>
    <p:sldId id="888" r:id="rId121"/>
    <p:sldId id="940" r:id="rId122"/>
    <p:sldId id="921" r:id="rId123"/>
    <p:sldId id="934" r:id="rId124"/>
    <p:sldId id="935" r:id="rId125"/>
    <p:sldId id="936" r:id="rId126"/>
    <p:sldId id="916" r:id="rId127"/>
    <p:sldId id="882" r:id="rId128"/>
    <p:sldId id="932" r:id="rId129"/>
    <p:sldId id="883" r:id="rId130"/>
    <p:sldId id="889" r:id="rId131"/>
    <p:sldId id="890" r:id="rId132"/>
    <p:sldId id="886" r:id="rId133"/>
    <p:sldId id="891" r:id="rId134"/>
    <p:sldId id="892" r:id="rId135"/>
    <p:sldId id="893" r:id="rId136"/>
    <p:sldId id="944" r:id="rId137"/>
    <p:sldId id="945" r:id="rId138"/>
    <p:sldId id="894" r:id="rId139"/>
    <p:sldId id="895" r:id="rId140"/>
    <p:sldId id="896" r:id="rId141"/>
    <p:sldId id="897" r:id="rId142"/>
    <p:sldId id="912" r:id="rId143"/>
    <p:sldId id="915" r:id="rId144"/>
    <p:sldId id="941" r:id="rId145"/>
    <p:sldId id="730" r:id="rId146"/>
    <p:sldId id="790" r:id="rId147"/>
    <p:sldId id="902" r:id="rId148"/>
    <p:sldId id="797" r:id="rId149"/>
    <p:sldId id="791" r:id="rId150"/>
    <p:sldId id="789" r:id="rId151"/>
    <p:sldId id="731" r:id="rId152"/>
    <p:sldId id="919" r:id="rId153"/>
    <p:sldId id="841" r:id="rId154"/>
    <p:sldId id="772" r:id="rId155"/>
    <p:sldId id="831" r:id="rId156"/>
    <p:sldId id="828" r:id="rId157"/>
    <p:sldId id="829" r:id="rId158"/>
    <p:sldId id="414" r:id="rId159"/>
  </p:sldIdLst>
  <p:sldSz cx="9144000" cy="6858000" type="screen4x3"/>
  <p:notesSz cx="6858000" cy="9144000"/>
  <p:defaultTextStyle>
    <a:defPPr>
      <a:defRPr lang="it-IT"/>
    </a:defPPr>
    <a:lvl1pPr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1pPr>
    <a:lvl2pPr marL="4572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2pPr>
    <a:lvl3pPr marL="9144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3pPr>
    <a:lvl4pPr marL="13716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4pPr>
    <a:lvl5pPr marL="18288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9pPr>
  </p:defaultTextStyle>
  <p:extLst>
    <p:ext uri="{EFAFB233-063F-42B5-8137-9DF3F51BA10A}">
      <p15:sldGuideLst xmlns:p15="http://schemas.microsoft.com/office/powerpoint/2012/main">
        <p15:guide id="9" orient="horz" pos="1230" userDrawn="1">
          <p15:clr>
            <a:srgbClr val="A4A3A4"/>
          </p15:clr>
        </p15:guide>
        <p15:guide id="10" pos="3878" userDrawn="1">
          <p15:clr>
            <a:srgbClr val="A4A3A4"/>
          </p15:clr>
        </p15:guide>
        <p15:guide id="11" orient="horz" pos="3032" userDrawn="1">
          <p15:clr>
            <a:srgbClr val="A4A3A4"/>
          </p15:clr>
        </p15:guide>
        <p15:guide id="12" pos="5472" userDrawn="1">
          <p15:clr>
            <a:srgbClr val="A4A3A4"/>
          </p15:clr>
        </p15:guide>
        <p15:guide id="13" orient="horz" pos="3838" userDrawn="1">
          <p15:clr>
            <a:srgbClr val="A4A3A4"/>
          </p15:clr>
        </p15:guide>
        <p15:guide id="14"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FF"/>
    <a:srgbClr val="66FF33"/>
    <a:srgbClr val="CC0099"/>
    <a:srgbClr val="008000"/>
    <a:srgbClr val="FFCCFF"/>
    <a:srgbClr val="FF6600"/>
    <a:srgbClr val="0000FF"/>
    <a:srgbClr val="FF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3" autoAdjust="0"/>
    <p:restoredTop sz="95501" autoAdjust="0"/>
  </p:normalViewPr>
  <p:slideViewPr>
    <p:cSldViewPr snapToGrid="0" showGuides="1">
      <p:cViewPr varScale="1">
        <p:scale>
          <a:sx n="88" d="100"/>
          <a:sy n="88" d="100"/>
        </p:scale>
        <p:origin x="1350" y="96"/>
      </p:cViewPr>
      <p:guideLst>
        <p:guide orient="horz" pos="1230"/>
        <p:guide pos="3878"/>
        <p:guide orient="horz" pos="3032"/>
        <p:guide pos="5472"/>
        <p:guide orient="horz" pos="3838"/>
        <p:guide pos="28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charts/_rels/chart1.xml.rels><?xml version="1.0" encoding="UTF-8" standalone="yes"?>
<Relationships xmlns="http://schemas.openxmlformats.org/package/2006/relationships"><Relationship Id="rId1" Type="http://schemas.openxmlformats.org/officeDocument/2006/relationships/oleObject" Target="file:///E:\Ultrafemico\Programmi%20petrologici\T&amp;P\ROED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Ultrafemico\Programmi%20petrologici\T&amp;P\ROED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09042882439"/>
          <c:y val="2.3850037885716008E-2"/>
          <c:w val="0.83119095192604842"/>
          <c:h val="0.84636126570224446"/>
        </c:manualLayout>
      </c:layout>
      <c:scatterChart>
        <c:scatterStyle val="smoothMarker"/>
        <c:varyColors val="0"/>
        <c:ser>
          <c:idx val="8"/>
          <c:order val="0"/>
          <c:tx>
            <c:strRef>
              <c:f>'Fo vs Mg# melt'!$A$35</c:f>
              <c:strCache>
                <c:ptCount val="1"/>
                <c:pt idx="0">
                  <c:v>Fo</c:v>
                </c:pt>
              </c:strCache>
            </c:strRef>
          </c:tx>
          <c:spPr>
            <a:ln>
              <a:noFill/>
            </a:ln>
          </c:spPr>
          <c:marker>
            <c:symbol val="none"/>
          </c:marker>
          <c:xVal>
            <c:numRef>
              <c:f>'Fo vs Mg# melt'!$B$34:$S$34</c:f>
              <c:numCache>
                <c:formatCode>0.00</c:formatCode>
                <c:ptCount val="18"/>
                <c:pt idx="0">
                  <c:v>0.8780487804878081</c:v>
                </c:pt>
                <c:pt idx="1">
                  <c:v>0.81927710843373491</c:v>
                </c:pt>
                <c:pt idx="2">
                  <c:v>0.76190476190476186</c:v>
                </c:pt>
                <c:pt idx="3">
                  <c:v>0.70588235294117663</c:v>
                </c:pt>
                <c:pt idx="4">
                  <c:v>0.65116279069767469</c:v>
                </c:pt>
                <c:pt idx="5">
                  <c:v>0.59770114942528763</c:v>
                </c:pt>
                <c:pt idx="6">
                  <c:v>0.54545454545454541</c:v>
                </c:pt>
                <c:pt idx="7">
                  <c:v>0.49438202247191032</c:v>
                </c:pt>
                <c:pt idx="8">
                  <c:v>0.44444444444444653</c:v>
                </c:pt>
                <c:pt idx="9">
                  <c:v>0.39560439560439803</c:v>
                </c:pt>
                <c:pt idx="10">
                  <c:v>0.347826086956525</c:v>
                </c:pt>
                <c:pt idx="11">
                  <c:v>0.30107526881720664</c:v>
                </c:pt>
                <c:pt idx="12">
                  <c:v>0.25531914893617025</c:v>
                </c:pt>
                <c:pt idx="13">
                  <c:v>0.21052631578947462</c:v>
                </c:pt>
                <c:pt idx="14">
                  <c:v>0.16666666666666671</c:v>
                </c:pt>
                <c:pt idx="15">
                  <c:v>0.12371134020618642</c:v>
                </c:pt>
                <c:pt idx="16">
                  <c:v>8.1632653061224525E-2</c:v>
                </c:pt>
                <c:pt idx="17">
                  <c:v>4.0404040404040414E-2</c:v>
                </c:pt>
              </c:numCache>
            </c:numRef>
          </c:xVal>
          <c:yVal>
            <c:numRef>
              <c:f>'Fo vs Mg# melt'!$B$35:$S$35</c:f>
              <c:numCache>
                <c:formatCode>General</c:formatCode>
                <c:ptCount val="18"/>
                <c:pt idx="0" formatCode="0.00">
                  <c:v>0.9</c:v>
                </c:pt>
                <c:pt idx="1">
                  <c:v>0.85000000000000064</c:v>
                </c:pt>
                <c:pt idx="2" formatCode="0.00">
                  <c:v>0.8</c:v>
                </c:pt>
                <c:pt idx="3">
                  <c:v>0.75000000000000333</c:v>
                </c:pt>
                <c:pt idx="4" formatCode="0.00">
                  <c:v>0.70000000000000062</c:v>
                </c:pt>
                <c:pt idx="5">
                  <c:v>0.6500000000000038</c:v>
                </c:pt>
                <c:pt idx="6" formatCode="0.00">
                  <c:v>0.60000000000000064</c:v>
                </c:pt>
                <c:pt idx="7">
                  <c:v>0.55000000000000004</c:v>
                </c:pt>
                <c:pt idx="8" formatCode="0.00">
                  <c:v>0.5</c:v>
                </c:pt>
                <c:pt idx="9">
                  <c:v>0.45</c:v>
                </c:pt>
                <c:pt idx="10" formatCode="0.00">
                  <c:v>0.4</c:v>
                </c:pt>
                <c:pt idx="11">
                  <c:v>0.35000000000000031</c:v>
                </c:pt>
                <c:pt idx="12" formatCode="0.00">
                  <c:v>0.30000000000000032</c:v>
                </c:pt>
                <c:pt idx="13">
                  <c:v>0.25</c:v>
                </c:pt>
                <c:pt idx="14" formatCode="0.00">
                  <c:v>0.2</c:v>
                </c:pt>
                <c:pt idx="15">
                  <c:v>0.15000000000000024</c:v>
                </c:pt>
                <c:pt idx="16" formatCode="0.00">
                  <c:v>0.1</c:v>
                </c:pt>
                <c:pt idx="17">
                  <c:v>5.0000000000000114E-2</c:v>
                </c:pt>
              </c:numCache>
            </c:numRef>
          </c:yVal>
          <c:smooth val="1"/>
        </c:ser>
        <c:dLbls>
          <c:showLegendKey val="0"/>
          <c:showVal val="0"/>
          <c:showCatName val="0"/>
          <c:showSerName val="0"/>
          <c:showPercent val="0"/>
          <c:showBubbleSize val="0"/>
        </c:dLbls>
        <c:axId val="640518296"/>
        <c:axId val="640525352"/>
      </c:scatterChart>
      <c:valAx>
        <c:axId val="640518296"/>
        <c:scaling>
          <c:orientation val="minMax"/>
        </c:scaling>
        <c:delete val="0"/>
        <c:axPos val="b"/>
        <c:title>
          <c:tx>
            <c:rich>
              <a:bodyPr/>
              <a:lstStyle/>
              <a:p>
                <a:pPr>
                  <a:defRPr sz="2800" b="0">
                    <a:solidFill>
                      <a:schemeClr val="bg1"/>
                    </a:solidFill>
                    <a:effectLst>
                      <a:outerShdw blurRad="38100" dist="38100" dir="2700000" algn="tl">
                        <a:srgbClr val="000000">
                          <a:alpha val="43137"/>
                        </a:srgbClr>
                      </a:outerShdw>
                    </a:effectLst>
                    <a:latin typeface="Calibri" pitchFamily="34" charset="0"/>
                  </a:defRPr>
                </a:pPr>
                <a:r>
                  <a:rPr lang="it-IT" sz="2800" b="0">
                    <a:solidFill>
                      <a:schemeClr val="bg1"/>
                    </a:solidFill>
                    <a:effectLst>
                      <a:outerShdw blurRad="38100" dist="38100" dir="2700000" algn="tl">
                        <a:srgbClr val="000000">
                          <a:alpha val="43137"/>
                        </a:srgbClr>
                      </a:outerShdw>
                    </a:effectLst>
                    <a:latin typeface="Calibri" pitchFamily="34" charset="0"/>
                  </a:rPr>
                  <a:t>Mg# melt</a:t>
                </a:r>
              </a:p>
            </c:rich>
          </c:tx>
          <c:layout>
            <c:manualLayout>
              <c:xMode val="edge"/>
              <c:yMode val="edge"/>
              <c:x val="0.43330934181673358"/>
              <c:y val="0.9299539864250137"/>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640525352"/>
        <c:crosses val="autoZero"/>
        <c:crossBetween val="midCat"/>
        <c:majorUnit val="0.1"/>
        <c:minorUnit val="2.5000000000000151E-2"/>
      </c:valAx>
      <c:valAx>
        <c:axId val="640525352"/>
        <c:scaling>
          <c:orientation val="minMax"/>
        </c:scaling>
        <c:delete val="0"/>
        <c:axPos val="l"/>
        <c:title>
          <c:tx>
            <c:rich>
              <a:bodyPr rot="-5400000" vert="horz"/>
              <a:lstStyle/>
              <a:p>
                <a:pPr>
                  <a:defRPr sz="2800" b="0">
                    <a:solidFill>
                      <a:schemeClr val="bg1"/>
                    </a:solidFill>
                    <a:effectLst>
                      <a:outerShdw blurRad="38100" dist="38100" dir="2700000" algn="tl">
                        <a:srgbClr val="000000">
                          <a:alpha val="43137"/>
                        </a:srgbClr>
                      </a:outerShdw>
                    </a:effectLst>
                    <a:latin typeface="Calibri" pitchFamily="34" charset="0"/>
                  </a:defRPr>
                </a:pPr>
                <a:r>
                  <a:rPr lang="en-US" sz="2800" b="0" dirty="0">
                    <a:solidFill>
                      <a:schemeClr val="bg1"/>
                    </a:solidFill>
                    <a:effectLst>
                      <a:outerShdw blurRad="38100" dist="38100" dir="2700000" algn="tl">
                        <a:srgbClr val="000000">
                          <a:alpha val="43137"/>
                        </a:srgbClr>
                      </a:outerShdw>
                    </a:effectLst>
                    <a:latin typeface="Calibri" pitchFamily="34" charset="0"/>
                  </a:rPr>
                  <a:t>Fo </a:t>
                </a:r>
                <a:r>
                  <a:rPr lang="en-US" sz="2800" b="0" dirty="0" smtClean="0">
                    <a:solidFill>
                      <a:schemeClr val="bg1"/>
                    </a:solidFill>
                    <a:effectLst>
                      <a:outerShdw blurRad="38100" dist="38100" dir="2700000" algn="tl">
                        <a:srgbClr val="000000">
                          <a:alpha val="43137"/>
                        </a:srgbClr>
                      </a:outerShdw>
                    </a:effectLst>
                    <a:latin typeface="Calibri" pitchFamily="34" charset="0"/>
                  </a:rPr>
                  <a:t>(Mg# </a:t>
                </a:r>
                <a:r>
                  <a:rPr lang="en-US" sz="2800" b="0" dirty="0" err="1" smtClean="0">
                    <a:solidFill>
                      <a:schemeClr val="bg1"/>
                    </a:solidFill>
                    <a:effectLst>
                      <a:outerShdw blurRad="38100" dist="38100" dir="2700000" algn="tl">
                        <a:srgbClr val="000000">
                          <a:alpha val="43137"/>
                        </a:srgbClr>
                      </a:outerShdw>
                    </a:effectLst>
                    <a:latin typeface="Calibri" pitchFamily="34" charset="0"/>
                  </a:rPr>
                  <a:t>ol</a:t>
                </a:r>
                <a:r>
                  <a:rPr lang="en-US" sz="2800" b="0" dirty="0" smtClean="0">
                    <a:solidFill>
                      <a:schemeClr val="bg1"/>
                    </a:solidFill>
                    <a:effectLst>
                      <a:outerShdw blurRad="38100" dist="38100" dir="2700000" algn="tl">
                        <a:srgbClr val="000000">
                          <a:alpha val="43137"/>
                        </a:srgbClr>
                      </a:outerShdw>
                    </a:effectLst>
                    <a:latin typeface="Calibri" pitchFamily="34" charset="0"/>
                  </a:rPr>
                  <a:t>)</a:t>
                </a:r>
                <a:endParaRPr lang="en-US" sz="2800" b="0" dirty="0">
                  <a:solidFill>
                    <a:schemeClr val="bg1"/>
                  </a:solidFill>
                  <a:effectLst>
                    <a:outerShdw blurRad="38100" dist="38100" dir="2700000" algn="tl">
                      <a:srgbClr val="000000">
                        <a:alpha val="43137"/>
                      </a:srgbClr>
                    </a:outerShdw>
                  </a:effectLst>
                  <a:latin typeface="Calibri" pitchFamily="34" charset="0"/>
                </a:endParaRPr>
              </a:p>
            </c:rich>
          </c:tx>
          <c:layout>
            <c:manualLayout>
              <c:xMode val="edge"/>
              <c:yMode val="edge"/>
              <c:x val="1.0359449341731401E-3"/>
              <c:y val="0.31585110768543134"/>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640518296"/>
        <c:crosses val="autoZero"/>
        <c:crossBetween val="midCat"/>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09042882439"/>
          <c:y val="2.3850037885715852E-2"/>
          <c:w val="0.83119095192604842"/>
          <c:h val="0.84636126570224435"/>
        </c:manualLayout>
      </c:layout>
      <c:scatterChart>
        <c:scatterStyle val="smoothMarker"/>
        <c:varyColors val="0"/>
        <c:ser>
          <c:idx val="8"/>
          <c:order val="0"/>
          <c:tx>
            <c:strRef>
              <c:f>'Fo vs Mg# melt'!$A$35</c:f>
              <c:strCache>
                <c:ptCount val="1"/>
                <c:pt idx="0">
                  <c:v>Fo</c:v>
                </c:pt>
              </c:strCache>
            </c:strRef>
          </c:tx>
          <c:marker>
            <c:symbol val="none"/>
          </c:marker>
          <c:xVal>
            <c:numRef>
              <c:f>'Fo vs Mg# melt'!$B$34:$S$34</c:f>
              <c:numCache>
                <c:formatCode>0.00</c:formatCode>
                <c:ptCount val="18"/>
                <c:pt idx="0">
                  <c:v>0.87804878048780821</c:v>
                </c:pt>
                <c:pt idx="1">
                  <c:v>0.81927710843373491</c:v>
                </c:pt>
                <c:pt idx="2">
                  <c:v>0.76190476190476186</c:v>
                </c:pt>
                <c:pt idx="3">
                  <c:v>0.70588235294117663</c:v>
                </c:pt>
                <c:pt idx="4">
                  <c:v>0.65116279069767469</c:v>
                </c:pt>
                <c:pt idx="5">
                  <c:v>0.5977011494252874</c:v>
                </c:pt>
                <c:pt idx="6">
                  <c:v>0.54545454545454541</c:v>
                </c:pt>
                <c:pt idx="7">
                  <c:v>0.49438202247191032</c:v>
                </c:pt>
                <c:pt idx="8">
                  <c:v>0.44444444444444442</c:v>
                </c:pt>
                <c:pt idx="9">
                  <c:v>0.39560439560439814</c:v>
                </c:pt>
                <c:pt idx="10">
                  <c:v>0.34782608695652362</c:v>
                </c:pt>
                <c:pt idx="11">
                  <c:v>0.30107526881720675</c:v>
                </c:pt>
                <c:pt idx="12">
                  <c:v>0.25531914893617025</c:v>
                </c:pt>
                <c:pt idx="13">
                  <c:v>0.21052631578947467</c:v>
                </c:pt>
                <c:pt idx="14">
                  <c:v>0.16666666666666666</c:v>
                </c:pt>
                <c:pt idx="15">
                  <c:v>0.12371134020618645</c:v>
                </c:pt>
                <c:pt idx="16">
                  <c:v>8.1632653061224497E-2</c:v>
                </c:pt>
                <c:pt idx="17">
                  <c:v>4.0404040404040414E-2</c:v>
                </c:pt>
              </c:numCache>
            </c:numRef>
          </c:xVal>
          <c:yVal>
            <c:numRef>
              <c:f>'Fo vs Mg# melt'!$B$35:$S$35</c:f>
              <c:numCache>
                <c:formatCode>General</c:formatCode>
                <c:ptCount val="18"/>
                <c:pt idx="0" formatCode="0.00">
                  <c:v>0.9</c:v>
                </c:pt>
                <c:pt idx="1">
                  <c:v>0.85000000000000064</c:v>
                </c:pt>
                <c:pt idx="2" formatCode="0.00">
                  <c:v>0.8</c:v>
                </c:pt>
                <c:pt idx="3">
                  <c:v>0.75000000000000344</c:v>
                </c:pt>
                <c:pt idx="4" formatCode="0.00">
                  <c:v>0.70000000000000062</c:v>
                </c:pt>
                <c:pt idx="5">
                  <c:v>0.65000000000000391</c:v>
                </c:pt>
                <c:pt idx="6" formatCode="0.00">
                  <c:v>0.60000000000000064</c:v>
                </c:pt>
                <c:pt idx="7">
                  <c:v>0.55000000000000004</c:v>
                </c:pt>
                <c:pt idx="8" formatCode="0.00">
                  <c:v>0.5</c:v>
                </c:pt>
                <c:pt idx="9">
                  <c:v>0.45</c:v>
                </c:pt>
                <c:pt idx="10" formatCode="0.00">
                  <c:v>0.4</c:v>
                </c:pt>
                <c:pt idx="11">
                  <c:v>0.35000000000000031</c:v>
                </c:pt>
                <c:pt idx="12" formatCode="0.00">
                  <c:v>0.30000000000000032</c:v>
                </c:pt>
                <c:pt idx="13">
                  <c:v>0.25</c:v>
                </c:pt>
                <c:pt idx="14" formatCode="0.00">
                  <c:v>0.2</c:v>
                </c:pt>
                <c:pt idx="15">
                  <c:v>0.15000000000000024</c:v>
                </c:pt>
                <c:pt idx="16" formatCode="0.00">
                  <c:v>0.1</c:v>
                </c:pt>
                <c:pt idx="17">
                  <c:v>0.05</c:v>
                </c:pt>
              </c:numCache>
            </c:numRef>
          </c:yVal>
          <c:smooth val="1"/>
        </c:ser>
        <c:dLbls>
          <c:showLegendKey val="0"/>
          <c:showVal val="0"/>
          <c:showCatName val="0"/>
          <c:showSerName val="0"/>
          <c:showPercent val="0"/>
          <c:showBubbleSize val="0"/>
        </c:dLbls>
        <c:axId val="640525744"/>
        <c:axId val="640513592"/>
      </c:scatterChart>
      <c:valAx>
        <c:axId val="640525744"/>
        <c:scaling>
          <c:orientation val="minMax"/>
        </c:scaling>
        <c:delete val="0"/>
        <c:axPos val="b"/>
        <c:title>
          <c:tx>
            <c:rich>
              <a:bodyPr/>
              <a:lstStyle/>
              <a:p>
                <a:pPr>
                  <a:defRPr sz="2800" b="0">
                    <a:solidFill>
                      <a:schemeClr val="bg1"/>
                    </a:solidFill>
                    <a:effectLst>
                      <a:outerShdw blurRad="38100" dist="38100" dir="2700000" algn="tl">
                        <a:srgbClr val="000000">
                          <a:alpha val="43137"/>
                        </a:srgbClr>
                      </a:outerShdw>
                    </a:effectLst>
                    <a:latin typeface="Calibri" pitchFamily="34" charset="0"/>
                  </a:defRPr>
                </a:pPr>
                <a:r>
                  <a:rPr lang="it-IT" sz="2800" b="0">
                    <a:solidFill>
                      <a:schemeClr val="bg1"/>
                    </a:solidFill>
                    <a:effectLst>
                      <a:outerShdw blurRad="38100" dist="38100" dir="2700000" algn="tl">
                        <a:srgbClr val="000000">
                          <a:alpha val="43137"/>
                        </a:srgbClr>
                      </a:outerShdw>
                    </a:effectLst>
                    <a:latin typeface="Calibri" pitchFamily="34" charset="0"/>
                  </a:rPr>
                  <a:t>Mg# melt</a:t>
                </a:r>
              </a:p>
            </c:rich>
          </c:tx>
          <c:layout>
            <c:manualLayout>
              <c:xMode val="edge"/>
              <c:yMode val="edge"/>
              <c:x val="0.43330934181673358"/>
              <c:y val="0.9299539864250137"/>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640513592"/>
        <c:crosses val="autoZero"/>
        <c:crossBetween val="midCat"/>
        <c:majorUnit val="0.1"/>
        <c:minorUnit val="2.5000000000000015E-2"/>
      </c:valAx>
      <c:valAx>
        <c:axId val="640513592"/>
        <c:scaling>
          <c:orientation val="minMax"/>
        </c:scaling>
        <c:delete val="0"/>
        <c:axPos val="l"/>
        <c:title>
          <c:tx>
            <c:rich>
              <a:bodyPr rot="-5400000" vert="horz"/>
              <a:lstStyle/>
              <a:p>
                <a:pPr>
                  <a:defRPr sz="2800" b="0">
                    <a:solidFill>
                      <a:schemeClr val="bg1"/>
                    </a:solidFill>
                    <a:effectLst>
                      <a:outerShdw blurRad="38100" dist="38100" dir="2700000" algn="tl">
                        <a:srgbClr val="000000">
                          <a:alpha val="43137"/>
                        </a:srgbClr>
                      </a:outerShdw>
                    </a:effectLst>
                    <a:latin typeface="Calibri" pitchFamily="34" charset="0"/>
                  </a:defRPr>
                </a:pPr>
                <a:r>
                  <a:rPr lang="en-US" sz="2800" b="0" dirty="0">
                    <a:solidFill>
                      <a:schemeClr val="bg1"/>
                    </a:solidFill>
                    <a:effectLst>
                      <a:outerShdw blurRad="38100" dist="38100" dir="2700000" algn="tl">
                        <a:srgbClr val="000000">
                          <a:alpha val="43137"/>
                        </a:srgbClr>
                      </a:outerShdw>
                    </a:effectLst>
                    <a:latin typeface="Calibri" pitchFamily="34" charset="0"/>
                  </a:rPr>
                  <a:t>Fo </a:t>
                </a:r>
                <a:r>
                  <a:rPr lang="en-US" sz="2800" b="0" dirty="0" smtClean="0">
                    <a:solidFill>
                      <a:schemeClr val="bg1"/>
                    </a:solidFill>
                    <a:effectLst>
                      <a:outerShdw blurRad="38100" dist="38100" dir="2700000" algn="tl">
                        <a:srgbClr val="000000">
                          <a:alpha val="43137"/>
                        </a:srgbClr>
                      </a:outerShdw>
                    </a:effectLst>
                    <a:latin typeface="Calibri" pitchFamily="34" charset="0"/>
                  </a:rPr>
                  <a:t>(Mg# </a:t>
                </a:r>
                <a:r>
                  <a:rPr lang="en-US" sz="2800" b="0" dirty="0" err="1" smtClean="0">
                    <a:solidFill>
                      <a:schemeClr val="bg1"/>
                    </a:solidFill>
                    <a:effectLst>
                      <a:outerShdw blurRad="38100" dist="38100" dir="2700000" algn="tl">
                        <a:srgbClr val="000000">
                          <a:alpha val="43137"/>
                        </a:srgbClr>
                      </a:outerShdw>
                    </a:effectLst>
                    <a:latin typeface="Calibri" pitchFamily="34" charset="0"/>
                  </a:rPr>
                  <a:t>ol</a:t>
                </a:r>
                <a:r>
                  <a:rPr lang="en-US" sz="2800" b="0" dirty="0" smtClean="0">
                    <a:solidFill>
                      <a:schemeClr val="bg1"/>
                    </a:solidFill>
                    <a:effectLst>
                      <a:outerShdw blurRad="38100" dist="38100" dir="2700000" algn="tl">
                        <a:srgbClr val="000000">
                          <a:alpha val="43137"/>
                        </a:srgbClr>
                      </a:outerShdw>
                    </a:effectLst>
                    <a:latin typeface="Calibri" pitchFamily="34" charset="0"/>
                  </a:rPr>
                  <a:t>)</a:t>
                </a:r>
                <a:endParaRPr lang="en-US" sz="2800" b="0" dirty="0">
                  <a:solidFill>
                    <a:schemeClr val="bg1"/>
                  </a:solidFill>
                  <a:effectLst>
                    <a:outerShdw blurRad="38100" dist="38100" dir="2700000" algn="tl">
                      <a:srgbClr val="000000">
                        <a:alpha val="43137"/>
                      </a:srgbClr>
                    </a:outerShdw>
                  </a:effectLst>
                  <a:latin typeface="Calibri" pitchFamily="34" charset="0"/>
                </a:endParaRPr>
              </a:p>
            </c:rich>
          </c:tx>
          <c:layout>
            <c:manualLayout>
              <c:xMode val="edge"/>
              <c:yMode val="edge"/>
              <c:x val="1.0359449341731345E-3"/>
              <c:y val="0.3158511076854314"/>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640525744"/>
        <c:crosses val="autoZero"/>
        <c:crossBetween val="midCat"/>
      </c:valAx>
      <c:spPr>
        <a:solidFill>
          <a:schemeClr val="bg1"/>
        </a:solidFill>
        <a:ln>
          <a:solidFill>
            <a:schemeClr val="tx1"/>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4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GB"/>
          </a:p>
        </p:txBody>
      </p:sp>
      <p:sp>
        <p:nvSpPr>
          <p:cNvPr id="124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4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defRPr>
            </a:lvl1pPr>
          </a:lstStyle>
          <a:p>
            <a:pPr>
              <a:defRPr/>
            </a:pPr>
            <a:fld id="{AB0C1E31-9119-4EE5-B7F7-53405F0C22D9}" type="slidenum">
              <a:rPr lang="en-GB"/>
              <a:pPr>
                <a:defRPr/>
              </a:pPr>
              <a:t>‹N›</a:t>
            </a:fld>
            <a:endParaRPr lang="en-GB"/>
          </a:p>
        </p:txBody>
      </p:sp>
    </p:spTree>
    <p:extLst>
      <p:ext uri="{BB962C8B-B14F-4D97-AF65-F5344CB8AC3E}">
        <p14:creationId xmlns:p14="http://schemas.microsoft.com/office/powerpoint/2010/main" val="161314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GB"/>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defRPr>
            </a:lvl1pPr>
          </a:lstStyle>
          <a:p>
            <a:pPr>
              <a:defRPr/>
            </a:pPr>
            <a:fld id="{A34C4464-8C74-4319-8304-F288C3677665}" type="slidenum">
              <a:rPr lang="en-GB"/>
              <a:pPr>
                <a:defRPr/>
              </a:pPr>
              <a:t>‹N›</a:t>
            </a:fld>
            <a:endParaRPr lang="en-GB"/>
          </a:p>
        </p:txBody>
      </p:sp>
    </p:spTree>
    <p:extLst>
      <p:ext uri="{BB962C8B-B14F-4D97-AF65-F5344CB8AC3E}">
        <p14:creationId xmlns:p14="http://schemas.microsoft.com/office/powerpoint/2010/main" val="1810177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504E8B5-A2AD-433E-B7FA-6F1AAA7C8610}" type="slidenum">
              <a:rPr lang="en-GB" smtClean="0"/>
              <a:pPr/>
              <a:t>1</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9196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29FD98D-8266-4C1C-BC7C-F0815B49C9A1}" type="slidenum">
              <a:rPr lang="en-GB" smtClean="0"/>
              <a:pPr/>
              <a:t>10</a:t>
            </a:fld>
            <a:endParaRPr lang="en-GB"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702884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100</a:t>
            </a:fld>
            <a:endParaRPr lang="en-GB" sz="1200">
              <a:solidFill>
                <a:schemeClr val="tx1"/>
              </a:solidFill>
              <a:effectLst/>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39801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101</a:t>
            </a:fld>
            <a:endParaRPr lang="en-GB" sz="1200">
              <a:solidFill>
                <a:schemeClr val="tx1"/>
              </a:solidFill>
              <a:effectLst/>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6566424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2D8697-A04F-44E8-A8FF-8D8B52F352E1}" type="slidenum">
              <a:rPr lang="en-GB" sz="1200">
                <a:solidFill>
                  <a:schemeClr val="tx1"/>
                </a:solidFill>
                <a:effectLst/>
                <a:latin typeface="Arial" charset="0"/>
              </a:rPr>
              <a:pPr algn="r"/>
              <a:t>102</a:t>
            </a:fld>
            <a:endParaRPr lang="en-GB" sz="1200">
              <a:solidFill>
                <a:schemeClr val="tx1"/>
              </a:solidFill>
              <a:effectLst/>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425081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103</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981268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104</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666244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105</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843668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106</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9821420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107</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486839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108</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633933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109</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283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7B98A73-B79F-4142-AB32-649DA7DA941C}" type="slidenum">
              <a:rPr lang="en-GB" smtClean="0"/>
              <a:pPr/>
              <a:t>11</a:t>
            </a:fld>
            <a:endParaRPr lang="en-GB"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0557232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110</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28321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111</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700781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112</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128946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113</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996912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114</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7604775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115</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0788936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116</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558860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117</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1587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118</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954081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119</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6779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A3BFD6-0445-424B-A285-A73E91F07FC8}" type="slidenum">
              <a:rPr lang="en-GB" sz="1200">
                <a:solidFill>
                  <a:schemeClr val="tx1"/>
                </a:solidFill>
                <a:effectLst/>
                <a:latin typeface="Arial" charset="0"/>
              </a:rPr>
              <a:pPr algn="r"/>
              <a:t>12</a:t>
            </a:fld>
            <a:endParaRPr lang="en-GB" sz="1200">
              <a:solidFill>
                <a:schemeClr val="tx1"/>
              </a:solidFill>
              <a:effectLst/>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657828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120</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7931299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121</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6779683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122</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683283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123</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535299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124</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9760639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125</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6779683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126</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044383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127</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294835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128</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525521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129</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0794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439C097-088E-42E4-A854-42B1E617113E}" type="slidenum">
              <a:rPr lang="en-GB" smtClean="0"/>
              <a:pPr/>
              <a:t>13</a:t>
            </a:fld>
            <a:endParaRPr lang="en-GB"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64892541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130</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8617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97B19B-0C53-4D1D-8782-21BD83AA17A9}" type="slidenum">
              <a:rPr lang="en-GB" sz="1200">
                <a:solidFill>
                  <a:schemeClr val="tx1"/>
                </a:solidFill>
                <a:effectLst/>
                <a:latin typeface="Arial" charset="0"/>
              </a:rPr>
              <a:pPr algn="r"/>
              <a:t>131</a:t>
            </a:fld>
            <a:endParaRPr lang="en-GB" sz="1200">
              <a:solidFill>
                <a:schemeClr val="tx1"/>
              </a:solidFill>
              <a:effectLst/>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6861174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132</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4991892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133</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796094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134</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2492336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135</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2492336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136</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mn-ea"/>
                <a:cs typeface="+mn-cs"/>
              </a:rPr>
              <a:t>For the highly vesicular, thin lava spatter units, the temperature will remain high with repeated eruptions while abundant air is trapped in the vesicles. The oxidized olivine</a:t>
            </a:r>
          </a:p>
          <a:p>
            <a:r>
              <a:rPr lang="en-US" sz="1200" kern="1200" baseline="0" dirty="0" smtClean="0">
                <a:solidFill>
                  <a:schemeClr val="tx1"/>
                </a:solidFill>
                <a:latin typeface="Arial" charset="0"/>
                <a:ea typeface="+mn-ea"/>
                <a:cs typeface="+mn-cs"/>
              </a:rPr>
              <a:t>is no longer buffered by magnetite and reaches the FHQFo90 buffer near the fO2 of air. The olivine will then slowly cool along a series of FHQFo90^FHQFo99 buffers as the Mg-number of the olivine increases. </a:t>
            </a:r>
            <a:r>
              <a:rPr lang="en-US" sz="1200" kern="1200" baseline="0" smtClean="0">
                <a:solidFill>
                  <a:schemeClr val="tx1"/>
                </a:solidFill>
                <a:latin typeface="Arial" charset="0"/>
                <a:ea typeface="+mn-ea"/>
                <a:cs typeface="+mn-cs"/>
              </a:rPr>
              <a:t>At 600 °C</a:t>
            </a:r>
            <a:r>
              <a:rPr lang="en-US" sz="1200" kern="1200" baseline="0" dirty="0" smtClean="0">
                <a:solidFill>
                  <a:schemeClr val="tx1"/>
                </a:solidFill>
                <a:latin typeface="Arial" charset="0"/>
                <a:ea typeface="+mn-ea"/>
                <a:cs typeface="+mn-cs"/>
              </a:rPr>
              <a:t>, the reaction will cease.</a:t>
            </a:r>
            <a:endParaRPr lang="en-GB" dirty="0" smtClean="0"/>
          </a:p>
        </p:txBody>
      </p:sp>
    </p:spTree>
    <p:extLst>
      <p:ext uri="{BB962C8B-B14F-4D97-AF65-F5344CB8AC3E}">
        <p14:creationId xmlns:p14="http://schemas.microsoft.com/office/powerpoint/2010/main" val="82492336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137</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953906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138</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229880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139</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686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14</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218937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140</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282603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B715A3-EBEC-4D8B-8F5F-3F23B92376A2}" type="slidenum">
              <a:rPr lang="en-GB" sz="1200">
                <a:solidFill>
                  <a:schemeClr val="tx1"/>
                </a:solidFill>
                <a:latin typeface="Arial" charset="0"/>
              </a:rPr>
              <a:pPr algn="r"/>
              <a:t>141</a:t>
            </a:fld>
            <a:endParaRPr lang="en-GB" sz="120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1215985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B715A3-EBEC-4D8B-8F5F-3F23B92376A2}" type="slidenum">
              <a:rPr lang="en-GB" sz="1200">
                <a:solidFill>
                  <a:schemeClr val="tx1"/>
                </a:solidFill>
                <a:latin typeface="Arial" charset="0"/>
              </a:rPr>
              <a:pPr algn="r"/>
              <a:t>142</a:t>
            </a:fld>
            <a:endParaRPr lang="en-GB" sz="120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121598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B715A3-EBEC-4D8B-8F5F-3F23B92376A2}" type="slidenum">
              <a:rPr lang="en-GB" sz="1200">
                <a:solidFill>
                  <a:schemeClr val="tx1"/>
                </a:solidFill>
                <a:latin typeface="Arial" charset="0"/>
              </a:rPr>
              <a:pPr algn="r"/>
              <a:t>143</a:t>
            </a:fld>
            <a:endParaRPr lang="en-GB" sz="120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1328224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6C59DA-C8B2-444F-9DAA-7E0FC4FCB627}" type="slidenum">
              <a:rPr lang="en-GB" sz="1200">
                <a:solidFill>
                  <a:schemeClr val="tx1"/>
                </a:solidFill>
                <a:effectLst/>
                <a:latin typeface="Arial" charset="0"/>
              </a:rPr>
              <a:pPr algn="r"/>
              <a:t>144</a:t>
            </a:fld>
            <a:endParaRPr lang="en-GB" sz="1200">
              <a:solidFill>
                <a:schemeClr val="tx1"/>
              </a:solidFill>
              <a:effectLst/>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4361007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E0C422-DCDA-4FE4-A944-EE9D4DBD3D5D}" type="slidenum">
              <a:rPr lang="en-GB" sz="1200">
                <a:solidFill>
                  <a:schemeClr val="tx1"/>
                </a:solidFill>
                <a:effectLst/>
                <a:latin typeface="Arial" charset="0"/>
              </a:rPr>
              <a:pPr algn="r"/>
              <a:t>145</a:t>
            </a:fld>
            <a:endParaRPr lang="en-GB" sz="1200">
              <a:solidFill>
                <a:schemeClr val="tx1"/>
              </a:solidFill>
              <a:effectLst/>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64335208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E0C422-DCDA-4FE4-A944-EE9D4DBD3D5D}" type="slidenum">
              <a:rPr lang="en-GB" sz="1200">
                <a:solidFill>
                  <a:schemeClr val="tx1"/>
                </a:solidFill>
                <a:effectLst/>
                <a:latin typeface="Arial" charset="0"/>
              </a:rPr>
              <a:pPr algn="r"/>
              <a:t>146</a:t>
            </a:fld>
            <a:endParaRPr lang="en-GB" sz="1200">
              <a:solidFill>
                <a:schemeClr val="tx1"/>
              </a:solidFill>
              <a:effectLst/>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4251156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45FCE7-4FFF-47AC-9527-EC6361DDC04F}" type="slidenum">
              <a:rPr lang="en-GB" sz="1200">
                <a:solidFill>
                  <a:schemeClr val="tx1"/>
                </a:solidFill>
                <a:effectLst/>
                <a:latin typeface="Arial" charset="0"/>
              </a:rPr>
              <a:pPr algn="r"/>
              <a:t>147</a:t>
            </a:fld>
            <a:endParaRPr lang="en-GB" sz="1200">
              <a:solidFill>
                <a:schemeClr val="tx1"/>
              </a:solidFill>
              <a:effectLst/>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8687205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477041-A5FB-447A-8463-E4EEC67E81C4}" type="slidenum">
              <a:rPr lang="en-GB" sz="1200">
                <a:solidFill>
                  <a:schemeClr val="tx1"/>
                </a:solidFill>
                <a:effectLst/>
                <a:latin typeface="Arial" charset="0"/>
              </a:rPr>
              <a:pPr algn="r"/>
              <a:t>148</a:t>
            </a:fld>
            <a:endParaRPr lang="en-GB" sz="1200">
              <a:solidFill>
                <a:schemeClr val="tx1"/>
              </a:solidFill>
              <a:effectLst/>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53859457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8F92DD-D239-48BC-9355-719EE899D4E4}" type="slidenum">
              <a:rPr lang="en-GB" sz="1200">
                <a:solidFill>
                  <a:schemeClr val="tx1"/>
                </a:solidFill>
                <a:effectLst/>
                <a:latin typeface="Arial" charset="0"/>
              </a:rPr>
              <a:pPr algn="r"/>
              <a:t>149</a:t>
            </a:fld>
            <a:endParaRPr lang="en-GB" sz="1200">
              <a:solidFill>
                <a:schemeClr val="tx1"/>
              </a:solidFill>
              <a:effectLst/>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6317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15</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843661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150</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4307472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151</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4307472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152</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2597869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18AD734-5308-4072-A561-D46C104A26FF}" type="slidenum">
              <a:rPr lang="en-GB" smtClean="0"/>
              <a:pPr/>
              <a:t>153</a:t>
            </a:fld>
            <a:endParaRPr lang="en-GB"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5364476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427E855-F52D-4C57-BF4B-C6503A776B34}" type="slidenum">
              <a:rPr lang="en-GB" smtClean="0"/>
              <a:pPr/>
              <a:t>154</a:t>
            </a:fld>
            <a:endParaRPr lang="en-GB"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4542048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427E855-F52D-4C57-BF4B-C6503A776B34}" type="slidenum">
              <a:rPr lang="en-GB" smtClean="0"/>
              <a:pPr/>
              <a:t>155</a:t>
            </a:fld>
            <a:endParaRPr lang="en-GB"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2682196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427E855-F52D-4C57-BF4B-C6503A776B34}" type="slidenum">
              <a:rPr lang="en-GB" smtClean="0"/>
              <a:pPr/>
              <a:t>156</a:t>
            </a:fld>
            <a:endParaRPr lang="en-GB"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1479004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B9194C05-5081-405A-BA16-9AFC5BB6D7CF}" type="slidenum">
              <a:rPr lang="en-GB" smtClean="0"/>
              <a:pPr/>
              <a:t>157</a:t>
            </a:fld>
            <a:endParaRPr lang="en-GB"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1133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16</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4417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17</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2459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18</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2203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19</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7269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D7CA9B9-F322-427E-8472-822C3F3BEE9A}" type="slidenum">
              <a:rPr lang="en-GB" smtClean="0"/>
              <a:pPr/>
              <a:t>2</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386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20</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7428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21</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8688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22</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4398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23</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3280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24</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3341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25</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28820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26</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4172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27</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27709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28</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71655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29</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4645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EA69889-03A0-49C9-85D8-30F8700051E1}" type="slidenum">
              <a:rPr lang="en-GB" smtClean="0"/>
              <a:pPr/>
              <a:t>3</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57200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C0882AF-2B95-4A23-9149-17A29F6771AD}" type="slidenum">
              <a:rPr lang="en-GB" smtClean="0"/>
              <a:pPr/>
              <a:t>30</a:t>
            </a:fld>
            <a:endParaRPr lang="en-GB"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18429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9E307C-1F08-43ED-8535-016D2210E2DD}" type="slidenum">
              <a:rPr lang="en-GB" sz="1200">
                <a:solidFill>
                  <a:schemeClr val="tx1"/>
                </a:solidFill>
                <a:effectLst/>
                <a:latin typeface="Arial" charset="0"/>
              </a:rPr>
              <a:pPr algn="r"/>
              <a:t>31</a:t>
            </a:fld>
            <a:endParaRPr lang="en-GB" sz="1200">
              <a:solidFill>
                <a:schemeClr val="tx1"/>
              </a:solidFill>
              <a:effectLst/>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9859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BFD140D-84EE-4ADA-9916-E6AC03CA0C11}" type="slidenum">
              <a:rPr lang="en-GB" smtClean="0"/>
              <a:pPr/>
              <a:t>32</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07346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BFF508-88A6-4192-AD4A-6B883A11E138}" type="slidenum">
              <a:rPr lang="en-GB" sz="1200">
                <a:solidFill>
                  <a:schemeClr val="tx1"/>
                </a:solidFill>
                <a:effectLst/>
                <a:latin typeface="Arial" charset="0"/>
              </a:rPr>
              <a:pPr algn="r"/>
              <a:t>33</a:t>
            </a:fld>
            <a:endParaRPr lang="en-GB" sz="1200">
              <a:solidFill>
                <a:schemeClr val="tx1"/>
              </a:solidFill>
              <a:effectLst/>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501380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99104A-84C6-4016-AF83-8A0A4127C2FD}" type="slidenum">
              <a:rPr lang="en-GB" sz="1200">
                <a:solidFill>
                  <a:schemeClr val="tx1"/>
                </a:solidFill>
                <a:effectLst/>
                <a:latin typeface="Arial" charset="0"/>
              </a:rPr>
              <a:pPr algn="r"/>
              <a:t>34</a:t>
            </a:fld>
            <a:endParaRPr lang="en-GB" sz="1200">
              <a:solidFill>
                <a:schemeClr val="tx1"/>
              </a:solidFill>
              <a:effectLst/>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7507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935E6C-3E54-4A60-AB8C-2DE3E5080E0F}" type="slidenum">
              <a:rPr lang="en-GB" sz="1200">
                <a:solidFill>
                  <a:schemeClr val="tx1"/>
                </a:solidFill>
                <a:effectLst/>
                <a:latin typeface="Arial" charset="0"/>
              </a:rPr>
              <a:pPr algn="r"/>
              <a:t>35</a:t>
            </a:fld>
            <a:endParaRPr lang="en-GB" sz="1200">
              <a:solidFill>
                <a:schemeClr val="tx1"/>
              </a:solidFill>
              <a:effectLst/>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411127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935E6C-3E54-4A60-AB8C-2DE3E5080E0F}" type="slidenum">
              <a:rPr lang="en-GB" sz="1200">
                <a:solidFill>
                  <a:schemeClr val="tx1"/>
                </a:solidFill>
                <a:effectLst/>
                <a:latin typeface="Arial" charset="0"/>
              </a:rPr>
              <a:pPr algn="r"/>
              <a:t>36</a:t>
            </a:fld>
            <a:endParaRPr lang="en-GB" sz="1200">
              <a:solidFill>
                <a:schemeClr val="tx1"/>
              </a:solidFill>
              <a:effectLst/>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98026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D572346-A063-4C30-B037-1B1149E4A2F7}" type="slidenum">
              <a:rPr lang="en-GB" sz="1200">
                <a:solidFill>
                  <a:schemeClr val="tx1"/>
                </a:solidFill>
                <a:effectLst/>
                <a:latin typeface="Arial" charset="0"/>
              </a:rPr>
              <a:pPr algn="r"/>
              <a:t>37</a:t>
            </a:fld>
            <a:endParaRPr lang="en-GB" sz="1200">
              <a:solidFill>
                <a:schemeClr val="tx1"/>
              </a:solidFill>
              <a:effectLst/>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08723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03D32B-F95A-466C-A9E8-C423CAA4D7BA}" type="slidenum">
              <a:rPr lang="en-GB" sz="1200">
                <a:solidFill>
                  <a:schemeClr val="tx1"/>
                </a:solidFill>
                <a:effectLst/>
                <a:latin typeface="Arial" charset="0"/>
              </a:rPr>
              <a:pPr algn="r"/>
              <a:t>38</a:t>
            </a:fld>
            <a:endParaRPr lang="en-GB" sz="1200">
              <a:solidFill>
                <a:schemeClr val="tx1"/>
              </a:solidFill>
              <a:effectLst/>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94175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2C4A0A8-3F9B-437D-916D-30475BC38D10}" type="slidenum">
              <a:rPr lang="en-GB" smtClean="0"/>
              <a:pPr/>
              <a:t>39</a:t>
            </a:fld>
            <a:endParaRPr lang="en-GB"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6918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A702A1E-775F-4173-9BAD-4FC46ADB4B69}" type="slidenum">
              <a:rPr lang="en-GB" smtClean="0"/>
              <a:pPr/>
              <a:t>4</a:t>
            </a:fld>
            <a:endParaRPr lang="en-GB"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05396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D2048A-F372-4554-BA6E-48F80AED21F3}" type="slidenum">
              <a:rPr lang="en-GB" sz="1200">
                <a:solidFill>
                  <a:schemeClr val="tx1"/>
                </a:solidFill>
                <a:effectLst/>
                <a:latin typeface="Arial" charset="0"/>
              </a:rPr>
              <a:pPr algn="r"/>
              <a:t>40</a:t>
            </a:fld>
            <a:endParaRPr lang="en-GB" sz="1200">
              <a:solidFill>
                <a:schemeClr val="tx1"/>
              </a:solidFill>
              <a:effectLst/>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87798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40F038C-0C40-421E-AEA4-3B40C34A22D9}" type="slidenum">
              <a:rPr lang="en-GB" smtClean="0"/>
              <a:pPr/>
              <a:t>41</a:t>
            </a:fld>
            <a:endParaRPr lang="en-GB"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16863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DE995B4-A66D-4B33-B48A-FAB19448F825}" type="slidenum">
              <a:rPr lang="en-GB" smtClean="0"/>
              <a:pPr/>
              <a:t>42</a:t>
            </a:fld>
            <a:endParaRPr lang="en-GB"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99101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94272F4-B1E3-4541-87CA-871E33033D21}" type="slidenum">
              <a:rPr lang="en-GB" smtClean="0"/>
              <a:pPr/>
              <a:t>43</a:t>
            </a:fld>
            <a:endParaRPr lang="en-GB"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94277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D0D82FD-55CF-44F6-9F64-E5644CA4CF46}" type="slidenum">
              <a:rPr lang="en-GB" smtClean="0"/>
              <a:pPr/>
              <a:t>44</a:t>
            </a:fld>
            <a:endParaRPr lang="en-GB"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66036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B212DB5-05EF-4C7A-B92F-C0450B8225C3}" type="slidenum">
              <a:rPr lang="en-GB" smtClean="0"/>
              <a:pPr/>
              <a:t>45</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507302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5BAC9B9-804C-4890-855C-51B8684AA6AD}" type="slidenum">
              <a:rPr lang="en-GB" smtClean="0"/>
              <a:pPr/>
              <a:t>46</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84471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DE14557-7E81-4AC4-BBDE-A0C397476CB1}" type="slidenum">
              <a:rPr lang="en-GB" smtClean="0"/>
              <a:pPr/>
              <a:t>47</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25623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F7ECAF3-0DC9-432D-A13E-72250DD2C42E}" type="slidenum">
              <a:rPr lang="en-GB" smtClean="0"/>
              <a:pPr/>
              <a:t>48</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19893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175E03A-31E0-465C-9794-E87B7F0A5754}" type="slidenum">
              <a:rPr lang="en-GB" smtClean="0"/>
              <a:pPr/>
              <a:t>49</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79481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186DC-E7AA-4276-8B3C-FA244A8041B1}" type="slidenum">
              <a:rPr lang="en-GB" smtClean="0"/>
              <a:pPr/>
              <a:t>5</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17857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175E03A-31E0-465C-9794-E87B7F0A5754}" type="slidenum">
              <a:rPr lang="en-GB" smtClean="0"/>
              <a:pPr/>
              <a:t>50</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33620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7ADAF17-6CFC-46EE-AC80-87AAE28926FA}" type="slidenum">
              <a:rPr lang="en-GB" smtClean="0"/>
              <a:pPr/>
              <a:t>51</a:t>
            </a:fld>
            <a:endParaRPr lang="en-GB"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10374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611AF43-EDCD-49E5-9235-88CF37CBEEE1}" type="slidenum">
              <a:rPr lang="en-GB" smtClean="0"/>
              <a:pPr/>
              <a:t>52</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56649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226984A-789D-42E8-9B67-67F7D149C7B2}" type="slidenum">
              <a:rPr lang="en-GB" smtClean="0"/>
              <a:pPr/>
              <a:t>53</a:t>
            </a:fld>
            <a:endParaRPr lang="en-GB"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43928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D2933DE-C359-4043-BD06-8A7319026B09}" type="slidenum">
              <a:rPr lang="en-GB" smtClean="0"/>
              <a:pPr/>
              <a:t>54</a:t>
            </a:fld>
            <a:endParaRPr lang="en-GB"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409452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538F7ED-7DF6-43B2-A156-5BD2C577FD9F}" type="slidenum">
              <a:rPr lang="en-GB" smtClean="0"/>
              <a:pPr/>
              <a:t>55</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10531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538F7ED-7DF6-43B2-A156-5BD2C577FD9F}" type="slidenum">
              <a:rPr lang="en-GB" smtClean="0"/>
              <a:pPr/>
              <a:t>56</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49101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AB0EA0D-96D1-473D-9ABA-D90A4BE359EC}" type="slidenum">
              <a:rPr lang="en-GB" smtClean="0"/>
              <a:pPr/>
              <a:t>57</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4263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58</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92493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59</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4800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186DC-E7AA-4276-8B3C-FA244A8041B1}" type="slidenum">
              <a:rPr lang="en-GB" smtClean="0"/>
              <a:pPr/>
              <a:t>6</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80637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60</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71561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61</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950752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62</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34776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63</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953582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64</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975132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65</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40685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66</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721415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67</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465644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68</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4869568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69</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5958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186DC-E7AA-4276-8B3C-FA244A8041B1}" type="slidenum">
              <a:rPr lang="en-GB" smtClean="0"/>
              <a:pPr/>
              <a:t>7</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752840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70</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52676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71</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6007419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72</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GB" dirty="0" smtClean="0"/>
              <a:t>Heat capacity: </a:t>
            </a:r>
            <a:r>
              <a:rPr lang="en-GB" dirty="0" err="1" smtClean="0"/>
              <a:t>Capacità</a:t>
            </a:r>
            <a:r>
              <a:rPr lang="en-GB" baseline="0" dirty="0" smtClean="0"/>
              <a:t> </a:t>
            </a:r>
            <a:r>
              <a:rPr lang="en-GB" baseline="0" dirty="0" err="1" smtClean="0"/>
              <a:t>termica</a:t>
            </a:r>
            <a:r>
              <a:rPr lang="en-GB" baseline="0" dirty="0" smtClean="0"/>
              <a:t> (</a:t>
            </a:r>
            <a:r>
              <a:rPr lang="it-IT" dirty="0" smtClean="0"/>
              <a:t>quantità di calore in joule che un sistema può immagazzinare aumentando la sua temperatura di un kelvin</a:t>
            </a:r>
            <a:r>
              <a:rPr lang="en-GB" baseline="0" dirty="0" smtClean="0"/>
              <a:t>)</a:t>
            </a:r>
            <a:endParaRPr lang="en-GB" dirty="0" smtClean="0"/>
          </a:p>
        </p:txBody>
      </p:sp>
    </p:spTree>
    <p:extLst>
      <p:ext uri="{BB962C8B-B14F-4D97-AF65-F5344CB8AC3E}">
        <p14:creationId xmlns:p14="http://schemas.microsoft.com/office/powerpoint/2010/main" val="5435438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73</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Heat capacity: </a:t>
            </a:r>
            <a:r>
              <a:rPr lang="en-GB" dirty="0" err="1" smtClean="0"/>
              <a:t>Capacità</a:t>
            </a:r>
            <a:r>
              <a:rPr lang="en-GB" baseline="0" dirty="0" smtClean="0"/>
              <a:t> </a:t>
            </a:r>
            <a:r>
              <a:rPr lang="en-GB" baseline="0" dirty="0" err="1" smtClean="0"/>
              <a:t>termica</a:t>
            </a:r>
            <a:r>
              <a:rPr lang="en-GB" baseline="0" dirty="0" smtClean="0"/>
              <a:t> (</a:t>
            </a:r>
            <a:r>
              <a:rPr lang="it-IT" dirty="0" smtClean="0"/>
              <a:t>quantità di calore in joule che un sistema può immagazzinare aumentando la sua temperatura di un kelvin</a:t>
            </a:r>
            <a:r>
              <a:rPr lang="en-GB" baseline="0" dirty="0" smtClean="0"/>
              <a:t>)</a:t>
            </a:r>
            <a:endParaRPr lang="en-GB" dirty="0" smtClean="0"/>
          </a:p>
          <a:p>
            <a:pPr eaLnBrk="1" hangingPunct="1"/>
            <a:endParaRPr lang="en-GB" dirty="0" smtClean="0"/>
          </a:p>
        </p:txBody>
      </p:sp>
    </p:spTree>
    <p:extLst>
      <p:ext uri="{BB962C8B-B14F-4D97-AF65-F5344CB8AC3E}">
        <p14:creationId xmlns:p14="http://schemas.microsoft.com/office/powerpoint/2010/main" val="998947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74</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131949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75</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6759098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76</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667645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77</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894920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78</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315217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79</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5175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F16C782-1944-4278-9387-5D1F8E6FE4D2}" type="slidenum">
              <a:rPr lang="en-GB" smtClean="0"/>
              <a:pPr/>
              <a:t>8</a:t>
            </a:fld>
            <a:endParaRPr lang="en-GB"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214402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80</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2315506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81</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647697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82</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227884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83</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854810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84</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972972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85</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181544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B5B9CF-7DF2-4176-BA26-FC3E7C2F0D13}" type="slidenum">
              <a:rPr lang="en-GB" sz="1200">
                <a:solidFill>
                  <a:schemeClr val="tx1"/>
                </a:solidFill>
                <a:effectLst/>
                <a:latin typeface="Arial" charset="0"/>
              </a:rPr>
              <a:pPr algn="r"/>
              <a:t>86</a:t>
            </a:fld>
            <a:endParaRPr lang="en-GB" sz="1200">
              <a:solidFill>
                <a:schemeClr val="tx1"/>
              </a:solidFill>
              <a:effectLst/>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306542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87</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908018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88</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469363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101475C-12AE-4E5E-8344-5F0B8A431DD0}" type="slidenum">
              <a:rPr lang="en-GB" sz="1200">
                <a:solidFill>
                  <a:schemeClr val="tx1"/>
                </a:solidFill>
                <a:effectLst/>
                <a:latin typeface="Arial" charset="0"/>
              </a:rPr>
              <a:pPr algn="r"/>
              <a:t>89</a:t>
            </a:fld>
            <a:endParaRPr lang="en-GB" sz="1200">
              <a:solidFill>
                <a:schemeClr val="tx1"/>
              </a:solidFill>
              <a:effectLst/>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8426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29FD98D-8266-4C1C-BC7C-F0815B49C9A1}" type="slidenum">
              <a:rPr lang="en-GB" smtClean="0"/>
              <a:pPr/>
              <a:t>9</a:t>
            </a:fld>
            <a:endParaRPr lang="en-GB"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272421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033A7E-F494-48AC-9E1F-CC8BA218C2D6}" type="slidenum">
              <a:rPr lang="en-GB" sz="1200">
                <a:solidFill>
                  <a:schemeClr val="tx1"/>
                </a:solidFill>
                <a:effectLst/>
                <a:latin typeface="Arial" charset="0"/>
              </a:rPr>
              <a:pPr algn="r"/>
              <a:t>90</a:t>
            </a:fld>
            <a:endParaRPr lang="en-GB" sz="1200">
              <a:solidFill>
                <a:schemeClr val="tx1"/>
              </a:solidFill>
              <a:effectLst/>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956372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033A7E-F494-48AC-9E1F-CC8BA218C2D6}" type="slidenum">
              <a:rPr lang="en-GB" sz="1200">
                <a:solidFill>
                  <a:schemeClr val="tx1"/>
                </a:solidFill>
                <a:effectLst/>
                <a:latin typeface="Arial" charset="0"/>
              </a:rPr>
              <a:pPr algn="r"/>
              <a:t>91</a:t>
            </a:fld>
            <a:endParaRPr lang="en-GB" sz="1200">
              <a:solidFill>
                <a:schemeClr val="tx1"/>
              </a:solidFill>
              <a:effectLst/>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285640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B17DD4-F70C-43B6-8C27-ACD88A42CA18}" type="slidenum">
              <a:rPr lang="en-GB" sz="1200">
                <a:solidFill>
                  <a:schemeClr val="tx1"/>
                </a:solidFill>
                <a:effectLst/>
                <a:latin typeface="Arial" charset="0"/>
              </a:rPr>
              <a:pPr algn="r"/>
              <a:t>92</a:t>
            </a:fld>
            <a:endParaRPr lang="en-GB" sz="1200">
              <a:solidFill>
                <a:schemeClr val="tx1"/>
              </a:solidFill>
              <a:effectLst/>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362947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A5F7D9-5569-42F8-924F-56F4B6970DC1}" type="slidenum">
              <a:rPr lang="en-GB" sz="1200">
                <a:solidFill>
                  <a:schemeClr val="tx1"/>
                </a:solidFill>
                <a:effectLst/>
                <a:latin typeface="Arial" charset="0"/>
              </a:rPr>
              <a:pPr algn="r"/>
              <a:t>93</a:t>
            </a:fld>
            <a:endParaRPr lang="en-GB" sz="1200">
              <a:solidFill>
                <a:schemeClr val="tx1"/>
              </a:solidFill>
              <a:effectLst/>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2946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5B6187-EFF0-4F16-873B-AF341B3AEF92}" type="slidenum">
              <a:rPr lang="en-GB" sz="1200">
                <a:solidFill>
                  <a:schemeClr val="tx1"/>
                </a:solidFill>
                <a:effectLst/>
                <a:latin typeface="Arial" charset="0"/>
              </a:rPr>
              <a:pPr algn="r"/>
              <a:t>94</a:t>
            </a:fld>
            <a:endParaRPr lang="en-GB" sz="1200">
              <a:solidFill>
                <a:schemeClr val="tx1"/>
              </a:solidFill>
              <a:effectLst/>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670395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A8967E-68CF-4068-80DB-7DCF1A1AAEF2}" type="slidenum">
              <a:rPr lang="en-GB" sz="1200">
                <a:solidFill>
                  <a:schemeClr val="tx1"/>
                </a:solidFill>
                <a:effectLst/>
                <a:latin typeface="Arial" charset="0"/>
              </a:rPr>
              <a:pPr algn="r"/>
              <a:t>95</a:t>
            </a:fld>
            <a:endParaRPr lang="en-GB" sz="1200">
              <a:solidFill>
                <a:schemeClr val="tx1"/>
              </a:solidFill>
              <a:effectLst/>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254206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4D88EA-5EE3-4AE8-8AC9-87D0CE16177C}" type="slidenum">
              <a:rPr lang="en-GB" sz="1200">
                <a:solidFill>
                  <a:schemeClr val="tx1"/>
                </a:solidFill>
                <a:effectLst/>
                <a:latin typeface="Arial" charset="0"/>
              </a:rPr>
              <a:pPr algn="r"/>
              <a:t>96</a:t>
            </a:fld>
            <a:endParaRPr lang="en-GB" sz="1200">
              <a:solidFill>
                <a:schemeClr val="tx1"/>
              </a:solidFill>
              <a:effectLst/>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9296800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27C456-A0CB-43C5-92D0-BB7B5F9F7306}" type="slidenum">
              <a:rPr lang="en-GB" sz="1200">
                <a:solidFill>
                  <a:schemeClr val="tx1"/>
                </a:solidFill>
                <a:effectLst/>
                <a:latin typeface="Arial" charset="0"/>
              </a:rPr>
              <a:pPr algn="r"/>
              <a:t>97</a:t>
            </a:fld>
            <a:endParaRPr lang="en-GB" sz="1200">
              <a:solidFill>
                <a:schemeClr val="tx1"/>
              </a:solidFill>
              <a:effectLst/>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145423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EB721A-4D21-4F0C-996F-87758285CC08}" type="slidenum">
              <a:rPr lang="en-GB" sz="1200">
                <a:solidFill>
                  <a:schemeClr val="tx1"/>
                </a:solidFill>
                <a:effectLst/>
                <a:latin typeface="Arial" charset="0"/>
              </a:rPr>
              <a:pPr algn="r"/>
              <a:t>98</a:t>
            </a:fld>
            <a:endParaRPr lang="en-GB" sz="1200">
              <a:solidFill>
                <a:schemeClr val="tx1"/>
              </a:solidFill>
              <a:effectLst/>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216891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99</a:t>
            </a:fld>
            <a:endParaRPr lang="en-GB" sz="1200">
              <a:solidFill>
                <a:schemeClr val="tx1"/>
              </a:solidFill>
              <a:effectLst/>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909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1173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430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Risultati immagini per logo sapienza png"/>
          <p:cNvPicPr>
            <a:picLocks noChangeAspect="1" noChangeArrowheads="1"/>
          </p:cNvPicPr>
          <p:nvPr userDrawn="1"/>
        </p:nvPicPr>
        <p:blipFill>
          <a:blip r:embed="rId4" cstate="print"/>
          <a:srcRect r="73161"/>
          <a:stretch>
            <a:fillRect/>
          </a:stretch>
        </p:blipFill>
        <p:spPr bwMode="auto">
          <a:xfrm>
            <a:off x="0" y="6435524"/>
            <a:ext cx="363440" cy="422476"/>
          </a:xfrm>
          <a:prstGeom prst="rect">
            <a:avLst/>
          </a:prstGeom>
          <a:noFill/>
        </p:spPr>
      </p:pic>
      <p:sp>
        <p:nvSpPr>
          <p:cNvPr id="4" name="Text Box 10"/>
          <p:cNvSpPr txBox="1">
            <a:spLocks noChangeArrowheads="1"/>
          </p:cNvSpPr>
          <p:nvPr userDrawn="1"/>
        </p:nvSpPr>
        <p:spPr bwMode="auto">
          <a:xfrm>
            <a:off x="3629025" y="6568367"/>
            <a:ext cx="5497513" cy="277641"/>
          </a:xfrm>
          <a:prstGeom prst="rect">
            <a:avLst/>
          </a:prstGeom>
          <a:noFill/>
          <a:ln w="9525">
            <a:noFill/>
            <a:miter lim="800000"/>
            <a:headEnd/>
            <a:tailEnd/>
          </a:ln>
          <a:effectLst/>
        </p:spPr>
        <p:txBody>
          <a:bodyPr wrap="square" lIns="92075" tIns="46038" rIns="92075" bIns="46038" anchor="ctr">
            <a:spAutoFit/>
          </a:bodyPr>
          <a:lstStyle/>
          <a:p>
            <a:pPr algn="r" eaLnBrk="0" hangingPunct="0">
              <a:spcBef>
                <a:spcPct val="50000"/>
              </a:spcBef>
              <a:defRPr/>
            </a:pPr>
            <a:r>
              <a:rPr lang="en-US" sz="1200" dirty="0" smtClean="0">
                <a:solidFill>
                  <a:schemeClr val="bg1"/>
                </a:solidFill>
                <a:effectLst>
                  <a:outerShdw blurRad="38100" dist="38100" dir="2700000" algn="tl">
                    <a:srgbClr val="000000"/>
                  </a:outerShdw>
                </a:effectLst>
                <a:latin typeface="Calibri" pitchFamily="34" charset="0"/>
              </a:rPr>
              <a:t>Petrologia e </a:t>
            </a:r>
            <a:r>
              <a:rPr lang="en-US" sz="1200" dirty="0" err="1" smtClean="0">
                <a:solidFill>
                  <a:schemeClr val="bg1"/>
                </a:solidFill>
                <a:effectLst>
                  <a:outerShdw blurRad="38100" dist="38100" dir="2700000" algn="tl">
                    <a:srgbClr val="000000"/>
                  </a:outerShdw>
                </a:effectLst>
                <a:latin typeface="Calibri" pitchFamily="34" charset="0"/>
              </a:rPr>
              <a:t>Geodinamica</a:t>
            </a:r>
            <a:r>
              <a:rPr lang="en-US" sz="1200" dirty="0" smtClean="0">
                <a:solidFill>
                  <a:schemeClr val="bg1"/>
                </a:solidFill>
                <a:effectLst>
                  <a:outerShdw blurRad="38100" dist="38100" dir="2700000" algn="tl">
                    <a:srgbClr val="000000"/>
                  </a:outerShdw>
                </a:effectLst>
                <a:latin typeface="Calibri" pitchFamily="34" charset="0"/>
              </a:rPr>
              <a:t>. </a:t>
            </a:r>
            <a:r>
              <a:rPr lang="en-US" sz="1200" dirty="0">
                <a:solidFill>
                  <a:schemeClr val="bg1"/>
                </a:solidFill>
                <a:effectLst>
                  <a:outerShdw blurRad="38100" dist="38100" dir="2700000" algn="tl">
                    <a:srgbClr val="000000"/>
                  </a:outerShdw>
                </a:effectLst>
                <a:latin typeface="Calibri" pitchFamily="34" charset="0"/>
              </a:rPr>
              <a:t>Michele Lustrino. Univ. La Sapienza Roma A.A. </a:t>
            </a:r>
            <a:r>
              <a:rPr lang="en-US" sz="1200" dirty="0" smtClean="0">
                <a:solidFill>
                  <a:schemeClr val="bg1"/>
                </a:solidFill>
                <a:effectLst>
                  <a:outerShdw blurRad="38100" dist="38100" dir="2700000" algn="tl">
                    <a:srgbClr val="000000"/>
                  </a:outerShdw>
                </a:effectLst>
                <a:latin typeface="Calibri" pitchFamily="34" charset="0"/>
              </a:rPr>
              <a:t>2019/2020</a:t>
            </a:r>
            <a:endParaRPr lang="en-US" sz="1200" dirty="0">
              <a:solidFill>
                <a:schemeClr val="bg1"/>
              </a:solidFill>
              <a:effectLst>
                <a:outerShdw blurRad="38100" dist="38100" dir="2700000" algn="tl">
                  <a:srgbClr val="000000"/>
                </a:outerShdw>
              </a:effectLst>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defRPr sz="2000">
          <a:solidFill>
            <a:srgbClr val="FFCC00"/>
          </a:solidFill>
          <a:latin typeface="+mn-lt"/>
        </a:defRPr>
      </a:lvl6pPr>
      <a:lvl7pPr marL="2971800" indent="-228600" algn="l" rtl="0" fontAlgn="base">
        <a:spcBef>
          <a:spcPct val="20000"/>
        </a:spcBef>
        <a:spcAft>
          <a:spcPct val="0"/>
        </a:spcAft>
        <a:defRPr sz="2000">
          <a:solidFill>
            <a:srgbClr val="FFCC00"/>
          </a:solidFill>
          <a:latin typeface="+mn-lt"/>
        </a:defRPr>
      </a:lvl7pPr>
      <a:lvl8pPr marL="3429000" indent="-228600" algn="l" rtl="0" fontAlgn="base">
        <a:spcBef>
          <a:spcPct val="20000"/>
        </a:spcBef>
        <a:spcAft>
          <a:spcPct val="0"/>
        </a:spcAft>
        <a:defRPr sz="2000">
          <a:solidFill>
            <a:srgbClr val="FFCC00"/>
          </a:solidFill>
          <a:latin typeface="+mn-lt"/>
        </a:defRPr>
      </a:lvl8pPr>
      <a:lvl9pPr marL="3886200" indent="-228600" algn="l" rtl="0" fontAlgn="base">
        <a:spcBef>
          <a:spcPct val="20000"/>
        </a:spcBef>
        <a:spcAft>
          <a:spcPct val="0"/>
        </a:spcAft>
        <a:defRPr sz="2000">
          <a:solidFill>
            <a:srgbClr val="FFCC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2" descr="Risultati immagini per logo sapienza png"/>
          <p:cNvPicPr>
            <a:picLocks noChangeAspect="1" noChangeArrowheads="1"/>
          </p:cNvPicPr>
          <p:nvPr userDrawn="1"/>
        </p:nvPicPr>
        <p:blipFill>
          <a:blip r:embed="rId4" cstate="print"/>
          <a:srcRect r="73161"/>
          <a:stretch>
            <a:fillRect/>
          </a:stretch>
        </p:blipFill>
        <p:spPr bwMode="auto">
          <a:xfrm>
            <a:off x="0" y="6435524"/>
            <a:ext cx="363440" cy="422476"/>
          </a:xfrm>
          <a:prstGeom prst="rect">
            <a:avLst/>
          </a:prstGeom>
          <a:noFill/>
        </p:spPr>
      </p:pic>
    </p:spTree>
    <p:extLst>
      <p:ext uri="{BB962C8B-B14F-4D97-AF65-F5344CB8AC3E}">
        <p14:creationId xmlns:p14="http://schemas.microsoft.com/office/powerpoint/2010/main" val="359078439"/>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defRPr sz="2000">
          <a:solidFill>
            <a:srgbClr val="FFCC00"/>
          </a:solidFill>
          <a:latin typeface="+mn-lt"/>
        </a:defRPr>
      </a:lvl6pPr>
      <a:lvl7pPr marL="2971800" indent="-228600" algn="l" rtl="0" fontAlgn="base">
        <a:spcBef>
          <a:spcPct val="20000"/>
        </a:spcBef>
        <a:spcAft>
          <a:spcPct val="0"/>
        </a:spcAft>
        <a:defRPr sz="2000">
          <a:solidFill>
            <a:srgbClr val="FFCC00"/>
          </a:solidFill>
          <a:latin typeface="+mn-lt"/>
        </a:defRPr>
      </a:lvl7pPr>
      <a:lvl8pPr marL="3429000" indent="-228600" algn="l" rtl="0" fontAlgn="base">
        <a:spcBef>
          <a:spcPct val="20000"/>
        </a:spcBef>
        <a:spcAft>
          <a:spcPct val="0"/>
        </a:spcAft>
        <a:defRPr sz="2000">
          <a:solidFill>
            <a:srgbClr val="FFCC00"/>
          </a:solidFill>
          <a:latin typeface="+mn-lt"/>
        </a:defRPr>
      </a:lvl8pPr>
      <a:lvl9pPr marL="3886200" indent="-228600" algn="l" rtl="0" fontAlgn="base">
        <a:spcBef>
          <a:spcPct val="20000"/>
        </a:spcBef>
        <a:spcAft>
          <a:spcPct val="0"/>
        </a:spcAft>
        <a:defRPr sz="2000">
          <a:solidFill>
            <a:srgbClr val="FFCC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4.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5.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1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ctangle 6"/>
          <p:cNvSpPr>
            <a:spLocks noChangeArrowheads="1"/>
          </p:cNvSpPr>
          <p:nvPr/>
        </p:nvSpPr>
        <p:spPr bwMode="auto">
          <a:xfrm>
            <a:off x="0" y="-14287"/>
            <a:ext cx="9144000" cy="6577012"/>
          </a:xfrm>
          <a:prstGeom prst="rect">
            <a:avLst/>
          </a:prstGeom>
          <a:noFill/>
          <a:ln w="9525">
            <a:noFill/>
            <a:miter lim="800000"/>
            <a:headEnd/>
            <a:tailEnd/>
          </a:ln>
          <a:effectLst/>
        </p:spPr>
        <p:txBody>
          <a:bodyPr/>
          <a:lstStyle/>
          <a:p>
            <a:pPr algn="ctr">
              <a:spcBef>
                <a:spcPts val="0"/>
              </a:spcBef>
              <a:defRPr/>
            </a:pPr>
            <a:r>
              <a:rPr lang="it-IT" sz="8000" dirty="0" smtClean="0">
                <a:solidFill>
                  <a:schemeClr val="bg1"/>
                </a:solidFill>
                <a:effectLst>
                  <a:outerShdw blurRad="38100" dist="38100" dir="2700000" algn="tl">
                    <a:srgbClr val="000000"/>
                  </a:outerShdw>
                </a:effectLst>
                <a:latin typeface="Calibri" pitchFamily="34" charset="0"/>
              </a:rPr>
              <a:t>Petrologia e Geodinamica</a:t>
            </a:r>
            <a:r>
              <a:rPr lang="it-IT" sz="2000" baseline="30000" dirty="0">
                <a:solidFill>
                  <a:schemeClr val="bg1"/>
                </a:solidFill>
                <a:effectLst>
                  <a:outerShdw blurRad="38100" dist="38100" dir="2700000" algn="tl">
                    <a:srgbClr val="000000"/>
                  </a:outerShdw>
                </a:effectLst>
                <a:latin typeface="Calibri" pitchFamily="34" charset="0"/>
              </a:rPr>
              <a:t/>
            </a:r>
            <a:br>
              <a:rPr lang="it-IT" sz="2000" baseline="30000" dirty="0">
                <a:solidFill>
                  <a:schemeClr val="bg1"/>
                </a:solidFill>
                <a:effectLst>
                  <a:outerShdw blurRad="38100" dist="38100" dir="2700000" algn="tl">
                    <a:srgbClr val="000000"/>
                  </a:outerShdw>
                </a:effectLst>
                <a:latin typeface="Calibri" pitchFamily="34" charset="0"/>
              </a:rPr>
            </a:br>
            <a:r>
              <a:rPr lang="it-IT" sz="3600" dirty="0">
                <a:solidFill>
                  <a:schemeClr val="bg1"/>
                </a:solidFill>
                <a:effectLst>
                  <a:outerShdw blurRad="38100" dist="38100" dir="2700000" algn="tl">
                    <a:srgbClr val="000000"/>
                  </a:outerShdw>
                </a:effectLst>
                <a:latin typeface="Calibri" pitchFamily="34" charset="0"/>
              </a:rPr>
              <a:t>Laurea Magistrale in</a:t>
            </a:r>
            <a:br>
              <a:rPr lang="it-IT" sz="3600" dirty="0">
                <a:solidFill>
                  <a:schemeClr val="bg1"/>
                </a:solidFill>
                <a:effectLst>
                  <a:outerShdw blurRad="38100" dist="38100" dir="2700000" algn="tl">
                    <a:srgbClr val="000000"/>
                  </a:outerShdw>
                </a:effectLst>
                <a:latin typeface="Calibri" pitchFamily="34" charset="0"/>
              </a:rPr>
            </a:br>
            <a:r>
              <a:rPr lang="it-IT" sz="3600" dirty="0">
                <a:solidFill>
                  <a:schemeClr val="bg1"/>
                </a:solidFill>
                <a:effectLst>
                  <a:outerShdw blurRad="38100" dist="38100" dir="2700000" algn="tl">
                    <a:srgbClr val="000000"/>
                  </a:outerShdw>
                </a:effectLst>
                <a:latin typeface="Calibri" pitchFamily="34" charset="0"/>
              </a:rPr>
              <a:t>Geologia di Esplorazione</a:t>
            </a:r>
            <a:br>
              <a:rPr lang="it-IT" sz="3600" dirty="0">
                <a:solidFill>
                  <a:schemeClr val="bg1"/>
                </a:solidFill>
                <a:effectLst>
                  <a:outerShdw blurRad="38100" dist="38100" dir="2700000" algn="tl">
                    <a:srgbClr val="000000"/>
                  </a:outerShdw>
                </a:effectLst>
                <a:latin typeface="Calibri" pitchFamily="34" charset="0"/>
              </a:rPr>
            </a:br>
            <a:r>
              <a:rPr lang="it-IT" sz="2400" dirty="0">
                <a:solidFill>
                  <a:schemeClr val="bg1"/>
                </a:solidFill>
                <a:effectLst>
                  <a:outerShdw blurRad="38100" dist="38100" dir="2700000" algn="tl">
                    <a:srgbClr val="000000"/>
                  </a:outerShdw>
                </a:effectLst>
                <a:latin typeface="Calibri" pitchFamily="34" charset="0"/>
              </a:rPr>
              <a:t> </a:t>
            </a:r>
            <a:endParaRPr lang="it-IT" sz="3600" dirty="0" smtClean="0">
              <a:solidFill>
                <a:schemeClr val="bg1"/>
              </a:solidFill>
              <a:effectLst>
                <a:outerShdw blurRad="38100" dist="38100" dir="2700000" algn="tl">
                  <a:srgbClr val="000000"/>
                </a:outerShdw>
              </a:effectLst>
              <a:latin typeface="Calibri" pitchFamily="34" charset="0"/>
            </a:endParaRPr>
          </a:p>
          <a:p>
            <a:pPr algn="ctr">
              <a:spcBef>
                <a:spcPts val="0"/>
              </a:spcBef>
              <a:defRPr/>
            </a:pPr>
            <a:endParaRPr lang="it-IT" sz="1400" i="1" dirty="0" smtClean="0">
              <a:solidFill>
                <a:schemeClr val="bg1"/>
              </a:solidFill>
              <a:effectLst>
                <a:outerShdw blurRad="38100" dist="38100" dir="2700000" algn="tl">
                  <a:srgbClr val="000000"/>
                </a:outerShdw>
              </a:effectLst>
              <a:latin typeface="Calibri" pitchFamily="34" charset="0"/>
            </a:endParaRPr>
          </a:p>
          <a:p>
            <a:pPr algn="ctr">
              <a:spcBef>
                <a:spcPts val="0"/>
              </a:spcBef>
              <a:defRPr/>
            </a:pPr>
            <a:r>
              <a:rPr lang="it-IT" sz="2400" i="1" dirty="0" smtClean="0">
                <a:solidFill>
                  <a:schemeClr val="bg1"/>
                </a:solidFill>
                <a:effectLst>
                  <a:outerShdw blurRad="38100" dist="38100" dir="2700000" algn="tl">
                    <a:srgbClr val="000000"/>
                  </a:outerShdw>
                </a:effectLst>
                <a:latin typeface="Calibri" pitchFamily="34" charset="0"/>
              </a:rPr>
              <a:t>Dipartimento </a:t>
            </a:r>
            <a:r>
              <a:rPr lang="it-IT" sz="2400" i="1" dirty="0">
                <a:solidFill>
                  <a:schemeClr val="bg1"/>
                </a:solidFill>
                <a:effectLst>
                  <a:outerShdw blurRad="38100" dist="38100" dir="2700000" algn="tl">
                    <a:srgbClr val="000000"/>
                  </a:outerShdw>
                </a:effectLst>
                <a:latin typeface="Calibri" pitchFamily="34" charset="0"/>
              </a:rPr>
              <a:t>di Scienze della Terra</a:t>
            </a:r>
            <a:br>
              <a:rPr lang="it-IT" sz="2400" i="1" dirty="0">
                <a:solidFill>
                  <a:schemeClr val="bg1"/>
                </a:solidFill>
                <a:effectLst>
                  <a:outerShdw blurRad="38100" dist="38100" dir="2700000" algn="tl">
                    <a:srgbClr val="000000"/>
                  </a:outerShdw>
                </a:effectLst>
                <a:latin typeface="Calibri" pitchFamily="34" charset="0"/>
              </a:rPr>
            </a:br>
            <a:r>
              <a:rPr lang="it-IT" sz="2400" i="1" dirty="0">
                <a:solidFill>
                  <a:schemeClr val="bg1"/>
                </a:solidFill>
                <a:effectLst>
                  <a:outerShdw blurRad="38100" dist="38100" dir="2700000" algn="tl">
                    <a:srgbClr val="000000"/>
                  </a:outerShdw>
                </a:effectLst>
                <a:latin typeface="Calibri" pitchFamily="34" charset="0"/>
              </a:rPr>
              <a:t>Università degli Studi di Roma La Sapienza</a:t>
            </a:r>
            <a:r>
              <a:rPr lang="it-IT" sz="3600" i="1" dirty="0">
                <a:solidFill>
                  <a:schemeClr val="bg1"/>
                </a:solidFill>
                <a:effectLst>
                  <a:outerShdw blurRad="38100" dist="38100" dir="2700000" algn="tl">
                    <a:srgbClr val="000000"/>
                  </a:outerShdw>
                </a:effectLst>
                <a:latin typeface="Calibri" pitchFamily="34" charset="0"/>
              </a:rPr>
              <a:t> </a:t>
            </a:r>
            <a:r>
              <a:rPr lang="it-IT" sz="4400" dirty="0">
                <a:solidFill>
                  <a:schemeClr val="bg1"/>
                </a:solidFill>
                <a:effectLst>
                  <a:outerShdw blurRad="38100" dist="38100" dir="2700000" algn="tl">
                    <a:srgbClr val="000000"/>
                  </a:outerShdw>
                </a:effectLst>
                <a:latin typeface="Calibri" pitchFamily="34" charset="0"/>
              </a:rPr>
              <a:t/>
            </a:r>
            <a:br>
              <a:rPr lang="it-IT" sz="4400" dirty="0">
                <a:solidFill>
                  <a:schemeClr val="bg1"/>
                </a:solidFill>
                <a:effectLst>
                  <a:outerShdw blurRad="38100" dist="38100" dir="2700000" algn="tl">
                    <a:srgbClr val="000000"/>
                  </a:outerShdw>
                </a:effectLst>
                <a:latin typeface="Calibri" pitchFamily="34" charset="0"/>
              </a:rPr>
            </a:br>
            <a:endParaRPr lang="it-IT" sz="1000" dirty="0" smtClean="0">
              <a:solidFill>
                <a:schemeClr val="bg1"/>
              </a:solidFill>
              <a:effectLst>
                <a:outerShdw blurRad="38100" dist="38100" dir="2700000" algn="tl">
                  <a:srgbClr val="000000"/>
                </a:outerShdw>
              </a:effectLst>
              <a:latin typeface="Calibri" pitchFamily="34" charset="0"/>
            </a:endParaRPr>
          </a:p>
          <a:p>
            <a:pPr algn="ctr">
              <a:spcBef>
                <a:spcPts val="0"/>
              </a:spcBef>
              <a:defRPr/>
            </a:pPr>
            <a:r>
              <a:rPr lang="it-IT" sz="3200" dirty="0" smtClean="0">
                <a:solidFill>
                  <a:schemeClr val="bg1"/>
                </a:solidFill>
                <a:effectLst>
                  <a:outerShdw blurRad="38100" dist="38100" dir="2700000" algn="tl">
                    <a:srgbClr val="000000"/>
                  </a:outerShdw>
                </a:effectLst>
                <a:latin typeface="Calibri" pitchFamily="34" charset="0"/>
              </a:rPr>
              <a:t>Michele </a:t>
            </a:r>
            <a:r>
              <a:rPr lang="it-IT" sz="3200" dirty="0">
                <a:solidFill>
                  <a:schemeClr val="bg1"/>
                </a:solidFill>
                <a:effectLst>
                  <a:outerShdw blurRad="38100" dist="38100" dir="2700000" algn="tl">
                    <a:srgbClr val="000000"/>
                  </a:outerShdw>
                </a:effectLst>
                <a:latin typeface="Calibri" pitchFamily="34" charset="0"/>
              </a:rPr>
              <a:t>Lustrino</a:t>
            </a:r>
            <a:r>
              <a:rPr lang="it-IT" sz="2400" dirty="0">
                <a:solidFill>
                  <a:schemeClr val="bg1"/>
                </a:solidFill>
                <a:effectLst>
                  <a:outerShdw blurRad="38100" dist="38100" dir="2700000" algn="tl">
                    <a:srgbClr val="000000"/>
                  </a:outerShdw>
                </a:effectLst>
                <a:latin typeface="Calibri" pitchFamily="34" charset="0"/>
              </a:rPr>
              <a:t/>
            </a:r>
            <a:br>
              <a:rPr lang="it-IT" sz="2400" dirty="0">
                <a:solidFill>
                  <a:schemeClr val="bg1"/>
                </a:solidFill>
                <a:effectLst>
                  <a:outerShdw blurRad="38100" dist="38100" dir="2700000" algn="tl">
                    <a:srgbClr val="000000"/>
                  </a:outerShdw>
                </a:effectLst>
                <a:latin typeface="Calibri" pitchFamily="34" charset="0"/>
              </a:rPr>
            </a:br>
            <a:r>
              <a:rPr lang="it-IT" sz="2400" dirty="0">
                <a:solidFill>
                  <a:schemeClr val="bg1"/>
                </a:solidFill>
                <a:effectLst>
                  <a:outerShdw blurRad="38100" dist="38100" dir="2700000" algn="tl">
                    <a:srgbClr val="000000"/>
                  </a:outerShdw>
                </a:effectLst>
                <a:latin typeface="Calibri" pitchFamily="34" charset="0"/>
              </a:rPr>
              <a:t>(michele.lustrino@uniroma1.it. Tel: 06 49914158. Stanza </a:t>
            </a:r>
            <a:r>
              <a:rPr lang="it-IT" sz="2400" dirty="0" smtClean="0">
                <a:solidFill>
                  <a:schemeClr val="bg1"/>
                </a:solidFill>
                <a:effectLst>
                  <a:outerShdw blurRad="38100" dist="38100" dir="2700000" algn="tl">
                    <a:srgbClr val="000000"/>
                  </a:outerShdw>
                </a:effectLst>
                <a:latin typeface="Calibri" pitchFamily="34" charset="0"/>
              </a:rPr>
              <a:t>114)</a:t>
            </a:r>
            <a:endParaRPr lang="it-IT" sz="24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Mantle Adiabat</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1016837" name="Text Box 5"/>
          <p:cNvSpPr txBox="1">
            <a:spLocks noChangeArrowheads="1"/>
          </p:cNvSpPr>
          <p:nvPr/>
        </p:nvSpPr>
        <p:spPr bwMode="auto">
          <a:xfrm>
            <a:off x="317501" y="973138"/>
            <a:ext cx="8469312" cy="5386090"/>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Does the temperature in the Earth’s interior vary following the solid adiabat?</a:t>
            </a:r>
            <a:endParaRPr lang="en-GB" sz="12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700" dirty="0" smtClean="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r>
              <a:rPr lang="en-GB" sz="4800" dirty="0" smtClean="0">
                <a:solidFill>
                  <a:srgbClr val="FFFF00"/>
                </a:solidFill>
                <a:effectLst>
                  <a:outerShdw blurRad="38100" dist="38100" dir="2700000" algn="tl">
                    <a:srgbClr val="000000"/>
                  </a:outerShdw>
                </a:effectLst>
                <a:latin typeface="Calibri" pitchFamily="34" charset="0"/>
                <a:sym typeface="Wingdings" pitchFamily="2" charset="2"/>
              </a:rPr>
              <a:t>YES, NO, MAY BE</a:t>
            </a:r>
            <a:endParaRPr lang="en-GB" sz="24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endParaRPr lang="en-GB" sz="7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spcBef>
                <a:spcPts val="1200"/>
              </a:spcBef>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some regions of the mantle the geotherm is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super-adiabatic</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(i.e. the </a:t>
            </a:r>
            <a:r>
              <a:rPr lang="en-GB" sz="2800" dirty="0" smtClean="0">
                <a:solidFill>
                  <a:schemeClr val="bg1"/>
                </a:solidFill>
                <a:effectLst>
                  <a:outerShdw blurRad="38100" dist="38100" dir="2700000" algn="tl">
                    <a:srgbClr val="000000"/>
                  </a:outerShdw>
                </a:effectLst>
                <a:latin typeface="Symbol" pitchFamily="18" charset="2"/>
                <a:sym typeface="Wingdings" pitchFamily="2" charset="2"/>
              </a:rPr>
              <a:t>D</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a:t>
            </a:r>
            <a:r>
              <a:rPr lang="en-GB" sz="2800" dirty="0" smtClean="0">
                <a:solidFill>
                  <a:schemeClr val="bg1"/>
                </a:solidFill>
                <a:effectLst>
                  <a:outerShdw blurRad="38100" dist="38100" dir="2700000" algn="tl">
                    <a:srgbClr val="000000"/>
                  </a:outerShdw>
                </a:effectLst>
                <a:latin typeface="Symbol" pitchFamily="18" charset="2"/>
                <a:sym typeface="Wingdings" pitchFamily="2" charset="2"/>
              </a:rPr>
              <a:t>D</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P is higher than the solid adiabat).</a:t>
            </a:r>
            <a:endParaRPr lang="en-GB" sz="12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10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other regions the geotherm is likely to coincide with the solid adiabat (i.e., it is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adiabatic</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p>
          <a:p>
            <a:pPr>
              <a:defRPr/>
            </a:pPr>
            <a:endParaRPr lang="en-GB" sz="10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other regions there is no agreement on how the geotherm varies (it has been assumed that the </a:t>
            </a:r>
            <a:r>
              <a:rPr lang="en-GB" sz="2800" dirty="0" smtClean="0">
                <a:solidFill>
                  <a:schemeClr val="bg1"/>
                </a:solidFill>
                <a:effectLst>
                  <a:outerShdw blurRad="38100" dist="38100" dir="2700000" algn="tl">
                    <a:srgbClr val="000000"/>
                  </a:outerShdw>
                </a:effectLst>
                <a:latin typeface="Symbol" pitchFamily="18" charset="2"/>
                <a:sym typeface="Wingdings" pitchFamily="2" charset="2"/>
              </a:rPr>
              <a:t>D</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a:t>
            </a:r>
            <a:r>
              <a:rPr lang="en-GB" sz="2800" dirty="0" smtClean="0">
                <a:solidFill>
                  <a:schemeClr val="bg1"/>
                </a:solidFill>
                <a:effectLst>
                  <a:outerShdw blurRad="38100" dist="38100" dir="2700000" algn="tl">
                    <a:srgbClr val="000000"/>
                  </a:outerShdw>
                </a:effectLst>
                <a:latin typeface="Symbol" pitchFamily="18" charset="2"/>
                <a:sym typeface="Wingdings" pitchFamily="2" charset="2"/>
              </a:rPr>
              <a:t>D</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P is lower than the adiabat, i.e.,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sub-adiabatic</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6837">
                                            <p:txEl>
                                              <p:pRg st="0" end="0"/>
                                            </p:txEl>
                                          </p:spTgt>
                                        </p:tgtEl>
                                        <p:attrNameLst>
                                          <p:attrName>style.visibility</p:attrName>
                                        </p:attrNameLst>
                                      </p:cBhvr>
                                      <p:to>
                                        <p:strVal val="visible"/>
                                      </p:to>
                                    </p:set>
                                    <p:animEffect transition="in" filter="fade">
                                      <p:cBhvr>
                                        <p:cTn id="7" dur="500"/>
                                        <p:tgtEl>
                                          <p:spTgt spid="1016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6837">
                                            <p:txEl>
                                              <p:pRg st="2" end="2"/>
                                            </p:txEl>
                                          </p:spTgt>
                                        </p:tgtEl>
                                        <p:attrNameLst>
                                          <p:attrName>style.visibility</p:attrName>
                                        </p:attrNameLst>
                                      </p:cBhvr>
                                      <p:to>
                                        <p:strVal val="visible"/>
                                      </p:to>
                                    </p:set>
                                    <p:animEffect transition="in" filter="fade">
                                      <p:cBhvr>
                                        <p:cTn id="12" dur="500"/>
                                        <p:tgtEl>
                                          <p:spTgt spid="10168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6837">
                                            <p:txEl>
                                              <p:pRg st="4" end="4"/>
                                            </p:txEl>
                                          </p:spTgt>
                                        </p:tgtEl>
                                        <p:attrNameLst>
                                          <p:attrName>style.visibility</p:attrName>
                                        </p:attrNameLst>
                                      </p:cBhvr>
                                      <p:to>
                                        <p:strVal val="visible"/>
                                      </p:to>
                                    </p:set>
                                    <p:animEffect transition="in" filter="fade">
                                      <p:cBhvr>
                                        <p:cTn id="17" dur="500"/>
                                        <p:tgtEl>
                                          <p:spTgt spid="10168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6837">
                                            <p:txEl>
                                              <p:pRg st="6" end="6"/>
                                            </p:txEl>
                                          </p:spTgt>
                                        </p:tgtEl>
                                        <p:attrNameLst>
                                          <p:attrName>style.visibility</p:attrName>
                                        </p:attrNameLst>
                                      </p:cBhvr>
                                      <p:to>
                                        <p:strVal val="visible"/>
                                      </p:to>
                                    </p:set>
                                    <p:animEffect transition="in" filter="fade">
                                      <p:cBhvr>
                                        <p:cTn id="22" dur="500"/>
                                        <p:tgtEl>
                                          <p:spTgt spid="101683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6837">
                                            <p:txEl>
                                              <p:pRg st="8" end="8"/>
                                            </p:txEl>
                                          </p:spTgt>
                                        </p:tgtEl>
                                        <p:attrNameLst>
                                          <p:attrName>style.visibility</p:attrName>
                                        </p:attrNameLst>
                                      </p:cBhvr>
                                      <p:to>
                                        <p:strVal val="visible"/>
                                      </p:to>
                                    </p:set>
                                    <p:animEffect transition="in" filter="fade">
                                      <p:cBhvr>
                                        <p:cTn id="27" dur="500"/>
                                        <p:tgtEl>
                                          <p:spTgt spid="1016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4" name="Text Box 82"/>
          <p:cNvSpPr txBox="1">
            <a:spLocks noChangeArrowheads="1"/>
          </p:cNvSpPr>
          <p:nvPr/>
        </p:nvSpPr>
        <p:spPr bwMode="auto">
          <a:xfrm>
            <a:off x="-34924" y="728663"/>
            <a:ext cx="9178924" cy="2077492"/>
          </a:xfrm>
          <a:prstGeom prst="rect">
            <a:avLst/>
          </a:prstGeom>
          <a:noFill/>
          <a:ln w="9525">
            <a:noFill/>
            <a:miter lim="800000"/>
            <a:headEnd/>
            <a:tailEnd/>
          </a:ln>
          <a:effectLst/>
        </p:spPr>
        <p:txBody>
          <a:bodyPr wrap="square">
            <a:spAutoFit/>
          </a:bodyPr>
          <a:lstStyle/>
          <a:p>
            <a:pPr>
              <a:defRPr/>
            </a:pPr>
            <a:r>
              <a:rPr lang="en-GB" sz="3100" dirty="0" smtClean="0">
                <a:solidFill>
                  <a:schemeClr val="bg1"/>
                </a:solidFill>
                <a:latin typeface="Calibri" pitchFamily="34" charset="0"/>
              </a:rPr>
              <a:t>The potential temperature of a melt is calculated on the basis of its MgO content, assuming that high MgO melts are formed at high temperatures.</a:t>
            </a:r>
          </a:p>
          <a:p>
            <a:pPr>
              <a:spcBef>
                <a:spcPts val="600"/>
              </a:spcBef>
              <a:defRPr/>
            </a:pPr>
            <a:r>
              <a:rPr lang="en-GB" sz="3100" dirty="0" smtClean="0">
                <a:solidFill>
                  <a:schemeClr val="bg1"/>
                </a:solidFill>
                <a:latin typeface="Calibri" pitchFamily="34" charset="0"/>
              </a:rPr>
              <a:t>Usually Tp is calculated</a:t>
            </a:r>
            <a:r>
              <a:rPr lang="en-GB" sz="2800" dirty="0" smtClean="0">
                <a:solidFill>
                  <a:schemeClr val="bg1"/>
                </a:solidFill>
                <a:latin typeface="Calibri" pitchFamily="34" charset="0"/>
              </a:rPr>
              <a:t> (Herzberg and O’Hara, 2003)</a:t>
            </a:r>
            <a:r>
              <a:rPr lang="en-GB" sz="3100" dirty="0" smtClean="0">
                <a:solidFill>
                  <a:schemeClr val="bg1"/>
                </a:solidFill>
                <a:latin typeface="Calibri" pitchFamily="34" charset="0"/>
              </a:rPr>
              <a:t>:</a:t>
            </a:r>
            <a:endParaRPr lang="en-GB" sz="3100" dirty="0">
              <a:solidFill>
                <a:srgbClr val="FFFF00"/>
              </a:solidFill>
              <a:latin typeface="Calibri" pitchFamily="34" charset="0"/>
              <a:ea typeface="ＭＳ Ｐゴシック" pitchFamily="-72" charset="-128"/>
              <a:cs typeface="ＭＳ Ｐゴシック" pitchFamily="-72" charset="-128"/>
            </a:endParaRPr>
          </a:p>
        </p:txBody>
      </p:sp>
      <p:sp>
        <p:nvSpPr>
          <p:cNvPr id="104" name="Text Box 82"/>
          <p:cNvSpPr txBox="1">
            <a:spLocks noChangeArrowheads="1"/>
          </p:cNvSpPr>
          <p:nvPr/>
        </p:nvSpPr>
        <p:spPr bwMode="auto">
          <a:xfrm>
            <a:off x="317500" y="2819400"/>
            <a:ext cx="8509000" cy="647700"/>
          </a:xfrm>
          <a:prstGeom prst="rect">
            <a:avLst/>
          </a:prstGeom>
          <a:noFill/>
          <a:ln w="9525">
            <a:noFill/>
            <a:miter lim="800000"/>
            <a:headEnd/>
            <a:tailEnd/>
          </a:ln>
          <a:effectLst/>
        </p:spPr>
        <p:txBody>
          <a:bodyPr wrap="square">
            <a:spAutoFit/>
          </a:bodyPr>
          <a:lstStyle/>
          <a:p>
            <a:pPr algn="ctr">
              <a:defRPr/>
            </a:pPr>
            <a:r>
              <a:rPr lang="en-GB" sz="3600" dirty="0" smtClean="0">
                <a:solidFill>
                  <a:srgbClr val="FFFF00"/>
                </a:solidFill>
                <a:latin typeface="Calibri" pitchFamily="34" charset="0"/>
              </a:rPr>
              <a:t>Tp (</a:t>
            </a:r>
            <a:r>
              <a:rPr lang="en-GB" sz="3600" baseline="30000" dirty="0" err="1" smtClean="0">
                <a:solidFill>
                  <a:srgbClr val="FFFF00"/>
                </a:solidFill>
                <a:latin typeface="Calibri" pitchFamily="34" charset="0"/>
              </a:rPr>
              <a:t>o</a:t>
            </a:r>
            <a:r>
              <a:rPr lang="en-GB" sz="3600" dirty="0" err="1" smtClean="0">
                <a:solidFill>
                  <a:srgbClr val="FFFF00"/>
                </a:solidFill>
                <a:latin typeface="Calibri" pitchFamily="34" charset="0"/>
              </a:rPr>
              <a:t>C</a:t>
            </a:r>
            <a:r>
              <a:rPr lang="en-GB" sz="3600" dirty="0" smtClean="0">
                <a:solidFill>
                  <a:srgbClr val="FFFF00"/>
                </a:solidFill>
                <a:latin typeface="Calibri" pitchFamily="34" charset="0"/>
              </a:rPr>
              <a:t>) = 1463 + 12.74*MgO - 2924/MgO.</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4924" y="3560763"/>
            <a:ext cx="9178924" cy="1046440"/>
          </a:xfrm>
          <a:prstGeom prst="rect">
            <a:avLst/>
          </a:prstGeom>
          <a:noFill/>
          <a:ln w="9525">
            <a:noFill/>
            <a:miter lim="800000"/>
            <a:headEnd/>
            <a:tailEnd/>
          </a:ln>
          <a:effectLst/>
        </p:spPr>
        <p:txBody>
          <a:bodyPr wrap="square">
            <a:spAutoFit/>
          </a:bodyPr>
          <a:lstStyle/>
          <a:p>
            <a:pPr>
              <a:defRPr/>
            </a:pPr>
            <a:r>
              <a:rPr lang="en-GB" sz="3100" dirty="0" smtClean="0">
                <a:solidFill>
                  <a:schemeClr val="bg1"/>
                </a:solidFill>
                <a:latin typeface="Calibri" pitchFamily="34" charset="0"/>
              </a:rPr>
              <a:t>An updated equation to calculate </a:t>
            </a:r>
            <a:r>
              <a:rPr lang="en-GB" sz="3100" dirty="0" err="1" smtClean="0">
                <a:solidFill>
                  <a:schemeClr val="bg1"/>
                </a:solidFill>
                <a:latin typeface="Calibri" pitchFamily="34" charset="0"/>
              </a:rPr>
              <a:t>Tp</a:t>
            </a:r>
            <a:r>
              <a:rPr lang="en-GB" sz="3100" dirty="0" smtClean="0">
                <a:solidFill>
                  <a:schemeClr val="bg1"/>
                </a:solidFill>
                <a:latin typeface="Calibri" pitchFamily="34" charset="0"/>
              </a:rPr>
              <a:t> is</a:t>
            </a:r>
            <a:r>
              <a:rPr lang="en-GB" sz="2800" dirty="0" smtClean="0">
                <a:solidFill>
                  <a:schemeClr val="bg1"/>
                </a:solidFill>
                <a:latin typeface="Calibri" pitchFamily="34" charset="0"/>
              </a:rPr>
              <a:t> (Herzberg and Asimow, 2015)</a:t>
            </a:r>
            <a:r>
              <a:rPr lang="en-GB" sz="3100" dirty="0" smtClean="0">
                <a:solidFill>
                  <a:schemeClr val="bg1"/>
                </a:solidFill>
                <a:latin typeface="Calibri" pitchFamily="34" charset="0"/>
              </a:rPr>
              <a:t>:</a:t>
            </a:r>
            <a:endParaRPr lang="en-GB" sz="3100" dirty="0">
              <a:solidFill>
                <a:srgbClr val="FFFF00"/>
              </a:solidFill>
              <a:latin typeface="Calibri" pitchFamily="34" charset="0"/>
              <a:ea typeface="ＭＳ Ｐゴシック" pitchFamily="-72" charset="-128"/>
              <a:cs typeface="ＭＳ Ｐゴシック" pitchFamily="-72" charset="-128"/>
            </a:endParaRPr>
          </a:p>
        </p:txBody>
      </p:sp>
      <p:sp>
        <p:nvSpPr>
          <p:cNvPr id="8" name="Text Box 82"/>
          <p:cNvSpPr txBox="1">
            <a:spLocks noChangeArrowheads="1"/>
          </p:cNvSpPr>
          <p:nvPr/>
        </p:nvSpPr>
        <p:spPr bwMode="auto">
          <a:xfrm>
            <a:off x="317500" y="4458844"/>
            <a:ext cx="8509000" cy="588818"/>
          </a:xfrm>
          <a:prstGeom prst="rect">
            <a:avLst/>
          </a:prstGeom>
          <a:noFill/>
          <a:ln w="9525">
            <a:noFill/>
            <a:miter lim="800000"/>
            <a:headEnd/>
            <a:tailEnd/>
          </a:ln>
          <a:effectLst/>
        </p:spPr>
        <p:txBody>
          <a:bodyPr wrap="square">
            <a:spAutoFit/>
          </a:bodyPr>
          <a:lstStyle/>
          <a:p>
            <a:pPr algn="ctr">
              <a:defRPr/>
            </a:pPr>
            <a:r>
              <a:rPr lang="en-GB" sz="3600" dirty="0" smtClean="0">
                <a:solidFill>
                  <a:srgbClr val="FFFF00"/>
                </a:solidFill>
                <a:latin typeface="Calibri" pitchFamily="34" charset="0"/>
              </a:rPr>
              <a:t>Tp (</a:t>
            </a:r>
            <a:r>
              <a:rPr lang="en-GB" sz="3600" baseline="30000" dirty="0" err="1" smtClean="0">
                <a:solidFill>
                  <a:srgbClr val="FFFF00"/>
                </a:solidFill>
                <a:latin typeface="Calibri" pitchFamily="34" charset="0"/>
              </a:rPr>
              <a:t>o</a:t>
            </a:r>
            <a:r>
              <a:rPr lang="en-GB" sz="3600" dirty="0" err="1" smtClean="0">
                <a:solidFill>
                  <a:srgbClr val="FFFF00"/>
                </a:solidFill>
                <a:latin typeface="Calibri" pitchFamily="34" charset="0"/>
              </a:rPr>
              <a:t>C</a:t>
            </a:r>
            <a:r>
              <a:rPr lang="en-GB" sz="3600" dirty="0" smtClean="0">
                <a:solidFill>
                  <a:srgbClr val="FFFF00"/>
                </a:solidFill>
                <a:latin typeface="Calibri" pitchFamily="34" charset="0"/>
              </a:rPr>
              <a:t>) = 1025 + 28.6*MgO – 0.084*MgO</a:t>
            </a:r>
            <a:r>
              <a:rPr lang="en-GB" sz="3600" baseline="30000" dirty="0" smtClean="0">
                <a:solidFill>
                  <a:srgbClr val="FFFF00"/>
                </a:solidFill>
                <a:latin typeface="Calibri" pitchFamily="34" charset="0"/>
              </a:rPr>
              <a:t>2</a:t>
            </a:r>
            <a:r>
              <a:rPr lang="en-GB" sz="3600" dirty="0" smtClean="0">
                <a:solidFill>
                  <a:srgbClr val="FFFF00"/>
                </a:solidFill>
                <a:latin typeface="Calibri" pitchFamily="34" charset="0"/>
              </a:rPr>
              <a:t>.</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10" name="Text Box 82"/>
          <p:cNvSpPr txBox="1">
            <a:spLocks noChangeArrowheads="1"/>
          </p:cNvSpPr>
          <p:nvPr/>
        </p:nvSpPr>
        <p:spPr bwMode="auto">
          <a:xfrm>
            <a:off x="-34924" y="5193301"/>
            <a:ext cx="9178924" cy="569387"/>
          </a:xfrm>
          <a:prstGeom prst="rect">
            <a:avLst/>
          </a:prstGeom>
          <a:noFill/>
          <a:ln w="9525">
            <a:noFill/>
            <a:miter lim="800000"/>
            <a:headEnd/>
            <a:tailEnd/>
          </a:ln>
          <a:effectLst/>
        </p:spPr>
        <p:txBody>
          <a:bodyPr wrap="square">
            <a:spAutoFit/>
          </a:bodyPr>
          <a:lstStyle/>
          <a:p>
            <a:pPr>
              <a:defRPr/>
            </a:pPr>
            <a:r>
              <a:rPr lang="en-GB" sz="3100" dirty="0" err="1" smtClean="0">
                <a:solidFill>
                  <a:schemeClr val="bg1"/>
                </a:solidFill>
                <a:latin typeface="Calibri" pitchFamily="34" charset="0"/>
              </a:rPr>
              <a:t>Tp</a:t>
            </a:r>
            <a:r>
              <a:rPr lang="en-GB" sz="3100" dirty="0" smtClean="0">
                <a:solidFill>
                  <a:schemeClr val="bg1"/>
                </a:solidFill>
                <a:latin typeface="Calibri" pitchFamily="34" charset="0"/>
              </a:rPr>
              <a:t> can also be calculated directly from </a:t>
            </a:r>
            <a:r>
              <a:rPr lang="en-GB" sz="3100" dirty="0" err="1" smtClean="0">
                <a:solidFill>
                  <a:schemeClr val="bg1"/>
                </a:solidFill>
                <a:latin typeface="Calibri" pitchFamily="34" charset="0"/>
              </a:rPr>
              <a:t>T</a:t>
            </a:r>
            <a:r>
              <a:rPr lang="en-GB" sz="3100" baseline="30000" dirty="0" err="1" smtClean="0">
                <a:solidFill>
                  <a:schemeClr val="bg1"/>
                </a:solidFill>
                <a:latin typeface="Calibri" pitchFamily="34" charset="0"/>
              </a:rPr>
              <a:t>Ol</a:t>
            </a:r>
            <a:r>
              <a:rPr lang="en-GB" sz="3100" baseline="-25000" dirty="0" err="1" smtClean="0">
                <a:solidFill>
                  <a:schemeClr val="bg1"/>
                </a:solidFill>
                <a:latin typeface="Calibri" pitchFamily="34" charset="0"/>
              </a:rPr>
              <a:t>L</a:t>
            </a:r>
            <a:r>
              <a:rPr lang="en-GB" sz="3100" dirty="0" smtClean="0">
                <a:solidFill>
                  <a:schemeClr val="bg1"/>
                </a:solidFill>
                <a:latin typeface="Calibri" pitchFamily="34" charset="0"/>
              </a:rPr>
              <a:t>:</a:t>
            </a:r>
            <a:endParaRPr lang="en-GB" sz="3100" dirty="0">
              <a:solidFill>
                <a:srgbClr val="FFFF00"/>
              </a:solidFill>
              <a:latin typeface="Calibri" pitchFamily="34" charset="0"/>
              <a:ea typeface="ＭＳ Ｐゴシック" pitchFamily="-72" charset="-128"/>
              <a:cs typeface="ＭＳ Ｐゴシック" pitchFamily="-72" charset="-128"/>
            </a:endParaRPr>
          </a:p>
        </p:txBody>
      </p:sp>
      <p:sp>
        <p:nvSpPr>
          <p:cNvPr id="11" name="Text Box 82"/>
          <p:cNvSpPr txBox="1">
            <a:spLocks noChangeArrowheads="1"/>
          </p:cNvSpPr>
          <p:nvPr/>
        </p:nvSpPr>
        <p:spPr bwMode="auto">
          <a:xfrm>
            <a:off x="0" y="5697682"/>
            <a:ext cx="9144000" cy="646331"/>
          </a:xfrm>
          <a:prstGeom prst="rect">
            <a:avLst/>
          </a:prstGeom>
          <a:noFill/>
          <a:ln w="9525">
            <a:noFill/>
            <a:miter lim="800000"/>
            <a:headEnd/>
            <a:tailEnd/>
          </a:ln>
          <a:effectLst/>
        </p:spPr>
        <p:txBody>
          <a:bodyPr wrap="square">
            <a:spAutoFit/>
          </a:bodyPr>
          <a:lstStyle/>
          <a:p>
            <a:pPr algn="ctr">
              <a:defRPr/>
            </a:pPr>
            <a:r>
              <a:rPr lang="en-GB" sz="3600" dirty="0" smtClean="0">
                <a:solidFill>
                  <a:srgbClr val="FFFF00"/>
                </a:solidFill>
                <a:latin typeface="Calibri" pitchFamily="34" charset="0"/>
              </a:rPr>
              <a:t>Tp</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a:t>
            </a:r>
            <a:r>
              <a:rPr lang="en-GB" sz="3600" baseline="30000" dirty="0" err="1" smtClean="0">
                <a:solidFill>
                  <a:srgbClr val="FFFF00"/>
                </a:solidFill>
                <a:latin typeface="Calibri" pitchFamily="34" charset="0"/>
              </a:rPr>
              <a:t>o</a:t>
            </a:r>
            <a:r>
              <a:rPr lang="en-GB" sz="3600" dirty="0" err="1" smtClean="0">
                <a:solidFill>
                  <a:srgbClr val="FFFF00"/>
                </a:solidFill>
                <a:latin typeface="Calibri" pitchFamily="34" charset="0"/>
              </a:rPr>
              <a:t>C</a:t>
            </a:r>
            <a:r>
              <a:rPr lang="en-GB" sz="3600" dirty="0" smtClean="0">
                <a:solidFill>
                  <a:srgbClr val="FFFF00"/>
                </a:solidFill>
                <a:latin typeface="Calibri" pitchFamily="34" charset="0"/>
              </a:rPr>
              <a:t>)</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1.05T</a:t>
            </a:r>
            <a:r>
              <a:rPr lang="en-GB" sz="3600" baseline="30000" dirty="0" smtClean="0">
                <a:solidFill>
                  <a:srgbClr val="FFFF00"/>
                </a:solidFill>
                <a:latin typeface="Calibri" pitchFamily="34" charset="0"/>
              </a:rPr>
              <a:t>Ol</a:t>
            </a:r>
            <a:r>
              <a:rPr lang="en-GB" sz="3600" baseline="-25000" dirty="0" smtClean="0">
                <a:solidFill>
                  <a:srgbClr val="FFFF00"/>
                </a:solidFill>
                <a:latin typeface="Calibri" pitchFamily="34" charset="0"/>
              </a:rPr>
              <a:t>L</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0.00019(</a:t>
            </a:r>
            <a:r>
              <a:rPr lang="en-GB" sz="3600" dirty="0" err="1" smtClean="0">
                <a:solidFill>
                  <a:srgbClr val="FFFF00"/>
                </a:solidFill>
                <a:latin typeface="Calibri" pitchFamily="34" charset="0"/>
              </a:rPr>
              <a:t>T</a:t>
            </a:r>
            <a:r>
              <a:rPr lang="en-GB" sz="3600" baseline="30000" dirty="0" err="1" smtClean="0">
                <a:solidFill>
                  <a:srgbClr val="FFFF00"/>
                </a:solidFill>
                <a:latin typeface="Calibri" pitchFamily="34" charset="0"/>
              </a:rPr>
              <a:t>Ol</a:t>
            </a:r>
            <a:r>
              <a:rPr lang="en-GB" sz="3600" baseline="-25000" dirty="0" err="1" smtClean="0">
                <a:solidFill>
                  <a:srgbClr val="FFFF00"/>
                </a:solidFill>
                <a:latin typeface="Calibri" pitchFamily="34" charset="0"/>
              </a:rPr>
              <a:t>L</a:t>
            </a:r>
            <a:r>
              <a:rPr lang="en-GB" sz="3600" dirty="0" smtClean="0">
                <a:solidFill>
                  <a:srgbClr val="FFFF00"/>
                </a:solidFill>
                <a:latin typeface="Calibri" pitchFamily="34" charset="0"/>
              </a:rPr>
              <a:t>)</a:t>
            </a:r>
            <a:r>
              <a:rPr lang="en-GB" sz="3600" baseline="30000" dirty="0" smtClean="0">
                <a:solidFill>
                  <a:srgbClr val="FFFF00"/>
                </a:solidFill>
                <a:latin typeface="Calibri" pitchFamily="34" charset="0"/>
              </a:rPr>
              <a:t>2</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a:t>
            </a:r>
            <a:r>
              <a:rPr lang="en-GB" sz="2000" dirty="0" smtClean="0">
                <a:solidFill>
                  <a:srgbClr val="FFFF00"/>
                </a:solidFill>
                <a:latin typeface="Calibri" pitchFamily="34" charset="0"/>
              </a:rPr>
              <a:t> </a:t>
            </a:r>
            <a:r>
              <a:rPr lang="en-GB" sz="3600" dirty="0" smtClean="0">
                <a:solidFill>
                  <a:srgbClr val="FFFF00"/>
                </a:solidFill>
                <a:latin typeface="Calibri" pitchFamily="34" charset="0"/>
              </a:rPr>
              <a:t>1.49*10</a:t>
            </a:r>
            <a:r>
              <a:rPr lang="en-GB" sz="3600" baseline="30000" dirty="0" smtClean="0">
                <a:solidFill>
                  <a:srgbClr val="FFFF00"/>
                </a:solidFill>
                <a:latin typeface="Calibri" pitchFamily="34" charset="0"/>
              </a:rPr>
              <a:t>-7</a:t>
            </a:r>
            <a:r>
              <a:rPr lang="en-GB" sz="3600" dirty="0" smtClean="0">
                <a:solidFill>
                  <a:srgbClr val="FFFF00"/>
                </a:solidFill>
                <a:latin typeface="Calibri" pitchFamily="34" charset="0"/>
              </a:rPr>
              <a:t>(</a:t>
            </a:r>
            <a:r>
              <a:rPr lang="en-GB" sz="3600" dirty="0" err="1" smtClean="0">
                <a:solidFill>
                  <a:srgbClr val="FFFF00"/>
                </a:solidFill>
                <a:latin typeface="Calibri" pitchFamily="34" charset="0"/>
              </a:rPr>
              <a:t>T</a:t>
            </a:r>
            <a:r>
              <a:rPr lang="en-GB" sz="3600" baseline="30000" dirty="0" err="1" smtClean="0">
                <a:solidFill>
                  <a:srgbClr val="FFFF00"/>
                </a:solidFill>
                <a:latin typeface="Calibri" pitchFamily="34" charset="0"/>
              </a:rPr>
              <a:t>Ol</a:t>
            </a:r>
            <a:r>
              <a:rPr lang="en-GB" sz="3600" baseline="-25000" dirty="0" err="1" smtClean="0">
                <a:solidFill>
                  <a:srgbClr val="FFFF00"/>
                </a:solidFill>
                <a:latin typeface="Calibri" pitchFamily="34" charset="0"/>
              </a:rPr>
              <a:t>L</a:t>
            </a:r>
            <a:r>
              <a:rPr lang="en-GB" sz="3600" dirty="0" smtClean="0">
                <a:solidFill>
                  <a:srgbClr val="FFFF00"/>
                </a:solidFill>
                <a:latin typeface="Calibri" pitchFamily="34" charset="0"/>
              </a:rPr>
              <a:t>)</a:t>
            </a:r>
            <a:r>
              <a:rPr lang="en-GB" sz="3600" baseline="30000" dirty="0" smtClean="0">
                <a:solidFill>
                  <a:srgbClr val="FFFF00"/>
                </a:solidFill>
                <a:latin typeface="Calibri" pitchFamily="34" charset="0"/>
              </a:rPr>
              <a:t>3</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135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500"/>
                                        <p:tgtEl>
                                          <p:spTgt spid="8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4">
                                            <p:txEl>
                                              <p:pRg st="0" end="0"/>
                                            </p:txEl>
                                          </p:spTgt>
                                        </p:tgtEl>
                                        <p:attrNameLst>
                                          <p:attrName>style.visibility</p:attrName>
                                        </p:attrNameLst>
                                      </p:cBhvr>
                                      <p:to>
                                        <p:strVal val="visible"/>
                                      </p:to>
                                    </p:set>
                                    <p:animEffect transition="in" filter="fade">
                                      <p:cBhvr>
                                        <p:cTn id="16" dur="500"/>
                                        <p:tgtEl>
                                          <p:spTgt spid="1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P spid="104" grpId="0" build="p"/>
      <p:bldP spid="7" grpId="0" build="p"/>
      <p:bldP spid="8" grpId="0" build="p"/>
      <p:bldP spid="10" grpId="0" build="p"/>
      <p:bldP spid="11"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4" name="Text Box 82"/>
          <p:cNvSpPr txBox="1">
            <a:spLocks noChangeArrowheads="1"/>
          </p:cNvSpPr>
          <p:nvPr/>
        </p:nvSpPr>
        <p:spPr bwMode="auto">
          <a:xfrm>
            <a:off x="317500" y="817563"/>
            <a:ext cx="8474076" cy="1523494"/>
          </a:xfrm>
          <a:prstGeom prst="rect">
            <a:avLst/>
          </a:prstGeom>
          <a:noFill/>
          <a:ln w="9525">
            <a:noFill/>
            <a:miter lim="800000"/>
            <a:headEnd/>
            <a:tailEnd/>
          </a:ln>
          <a:effectLst/>
        </p:spPr>
        <p:txBody>
          <a:bodyPr wrap="square">
            <a:spAutoFit/>
          </a:bodyPr>
          <a:lstStyle/>
          <a:p>
            <a:pPr>
              <a:defRPr/>
            </a:pPr>
            <a:r>
              <a:rPr lang="en-GB" sz="3100" dirty="0" smtClean="0">
                <a:solidFill>
                  <a:schemeClr val="bg1"/>
                </a:solidFill>
                <a:latin typeface="Calibri" pitchFamily="34" charset="0"/>
              </a:rPr>
              <a:t>The potential temperature of a melt is calculated on the basis of its MgO content, assuming that high MgO melts are formed at high temperatures.</a:t>
            </a:r>
            <a:endParaRPr lang="en-GB" sz="3100" dirty="0">
              <a:solidFill>
                <a:srgbClr val="FFFF00"/>
              </a:solidFill>
              <a:latin typeface="Calibri" pitchFamily="34" charset="0"/>
              <a:ea typeface="ＭＳ Ｐゴシック" pitchFamily="-72" charset="-128"/>
              <a:cs typeface="ＭＳ Ｐゴシック" pitchFamily="-72" charset="-128"/>
            </a:endParaRPr>
          </a:p>
        </p:txBody>
      </p:sp>
      <p:sp>
        <p:nvSpPr>
          <p:cNvPr id="105" name="Text Box 82"/>
          <p:cNvSpPr txBox="1">
            <a:spLocks noChangeArrowheads="1"/>
          </p:cNvSpPr>
          <p:nvPr/>
        </p:nvSpPr>
        <p:spPr bwMode="auto">
          <a:xfrm>
            <a:off x="317500" y="2747963"/>
            <a:ext cx="8509000" cy="2308324"/>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a:t>
            </a:r>
            <a:r>
              <a:rPr lang="en-GB" sz="3600" dirty="0" smtClean="0">
                <a:solidFill>
                  <a:srgbClr val="FFFF00"/>
                </a:solidFill>
                <a:latin typeface="Calibri" pitchFamily="34" charset="0"/>
              </a:rPr>
              <a:t>PROBLEM</a:t>
            </a:r>
            <a:r>
              <a:rPr lang="en-GB" sz="3600" dirty="0" smtClean="0">
                <a:solidFill>
                  <a:schemeClr val="bg1"/>
                </a:solidFill>
                <a:latin typeface="Calibri" pitchFamily="34" charset="0"/>
              </a:rPr>
              <a:t>]:</a:t>
            </a:r>
          </a:p>
          <a:p>
            <a:pPr algn="ctr">
              <a:defRPr/>
            </a:pPr>
            <a:r>
              <a:rPr lang="en-GB" sz="3600" dirty="0" smtClean="0">
                <a:solidFill>
                  <a:schemeClr val="bg1"/>
                </a:solidFill>
                <a:latin typeface="Calibri" pitchFamily="34" charset="0"/>
              </a:rPr>
              <a:t>The MgO measured in an igneous rock never represents the original MgO of the melt produced immediately after partial melting.</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106" name="Text Box 82"/>
          <p:cNvSpPr txBox="1">
            <a:spLocks noChangeArrowheads="1"/>
          </p:cNvSpPr>
          <p:nvPr/>
        </p:nvSpPr>
        <p:spPr bwMode="auto">
          <a:xfrm>
            <a:off x="3441700" y="5227638"/>
            <a:ext cx="2260600" cy="923330"/>
          </a:xfrm>
          <a:prstGeom prst="rect">
            <a:avLst/>
          </a:prstGeom>
          <a:noFill/>
          <a:ln w="9525">
            <a:noFill/>
            <a:miter lim="800000"/>
            <a:headEnd/>
            <a:tailEnd/>
          </a:ln>
          <a:effectLst/>
        </p:spPr>
        <p:txBody>
          <a:bodyPr wrap="square">
            <a:spAutoFit/>
          </a:bodyPr>
          <a:lstStyle/>
          <a:p>
            <a:pPr algn="ctr">
              <a:defRPr/>
            </a:pPr>
            <a:r>
              <a:rPr lang="en-GB" sz="5400" dirty="0" smtClean="0">
                <a:solidFill>
                  <a:srgbClr val="FFFF00"/>
                </a:solidFill>
                <a:latin typeface="Calibri" pitchFamily="34" charset="0"/>
              </a:rPr>
              <a:t>WHY?</a:t>
            </a:r>
            <a:endParaRPr lang="en-GB" sz="54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7843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
                                            <p:txEl>
                                              <p:pRg st="0" end="0"/>
                                            </p:txEl>
                                          </p:spTgt>
                                        </p:tgtEl>
                                        <p:attrNameLst>
                                          <p:attrName>style.visibility</p:attrName>
                                        </p:attrNameLst>
                                      </p:cBhvr>
                                      <p:to>
                                        <p:strVal val="visible"/>
                                      </p:to>
                                    </p:set>
                                    <p:animEffect transition="in" filter="fade">
                                      <p:cBhvr>
                                        <p:cTn id="17" dur="500"/>
                                        <p:tgtEl>
                                          <p:spTgt spid="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P spid="10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63491" name="Gruppo 15"/>
          <p:cNvGrpSpPr>
            <a:grpSpLocks/>
          </p:cNvGrpSpPr>
          <p:nvPr/>
        </p:nvGrpSpPr>
        <p:grpSpPr bwMode="auto">
          <a:xfrm>
            <a:off x="297652" y="2601913"/>
            <a:ext cx="5176048" cy="4000500"/>
            <a:chOff x="1823953" y="2214554"/>
            <a:chExt cx="5176939" cy="4000529"/>
          </a:xfrm>
        </p:grpSpPr>
        <p:sp>
          <p:nvSpPr>
            <p:cNvPr id="8" name="Rettangolo 9"/>
            <p:cNvSpPr>
              <a:spLocks noChangeArrowheads="1"/>
            </p:cNvSpPr>
            <p:nvPr/>
          </p:nvSpPr>
          <p:spPr bwMode="auto">
            <a:xfrm>
              <a:off x="3714201" y="4214818"/>
              <a:ext cx="3286691" cy="2000265"/>
            </a:xfrm>
            <a:prstGeom prst="rect">
              <a:avLst/>
            </a:prstGeom>
            <a:blipFill dpi="0" rotWithShape="1">
              <a:blip r:embed="rId3" cstate="print"/>
              <a:srcRect/>
              <a:tile tx="0" ty="0" sx="100000" sy="100000" flip="none" algn="tl"/>
            </a:blipFill>
            <a:ln w="9525" algn="ctr">
              <a:solidFill>
                <a:schemeClr val="bg2"/>
              </a:solidFill>
              <a:round/>
              <a:headEnd/>
              <a:tailEnd/>
            </a:ln>
          </p:spPr>
          <p:txBody>
            <a:bodyPr wrap="none"/>
            <a:lstStyle/>
            <a:p>
              <a:pPr>
                <a:defRPr/>
              </a:pPr>
              <a:endParaRPr lang="en-GB">
                <a:solidFill>
                  <a:schemeClr val="bg1"/>
                </a:solidFill>
                <a:latin typeface="Calibri" pitchFamily="34" charset="0"/>
              </a:endParaRPr>
            </a:p>
          </p:txBody>
        </p:sp>
        <p:sp>
          <p:nvSpPr>
            <p:cNvPr id="9" name="Rettangolo 10"/>
            <p:cNvSpPr>
              <a:spLocks noChangeArrowheads="1"/>
            </p:cNvSpPr>
            <p:nvPr/>
          </p:nvSpPr>
          <p:spPr bwMode="auto">
            <a:xfrm>
              <a:off x="3714201" y="2214554"/>
              <a:ext cx="3286691" cy="1000132"/>
            </a:xfrm>
            <a:prstGeom prst="rect">
              <a:avLst/>
            </a:prstGeom>
            <a:blipFill dpi="0" rotWithShape="1">
              <a:blip r:embed="rId4" cstate="print"/>
              <a:srcRect/>
              <a:tile tx="0" ty="0" sx="100000" sy="100000" flip="none" algn="tl"/>
            </a:blipFill>
            <a:ln w="9525" algn="ctr">
              <a:solidFill>
                <a:schemeClr val="bg2"/>
              </a:solidFill>
              <a:round/>
              <a:headEnd/>
              <a:tailEnd/>
            </a:ln>
          </p:spPr>
          <p:txBody>
            <a:bodyPr wrap="none"/>
            <a:lstStyle/>
            <a:p>
              <a:pPr>
                <a:defRPr/>
              </a:pPr>
              <a:endParaRPr lang="en-GB">
                <a:solidFill>
                  <a:schemeClr val="bg1"/>
                </a:solidFill>
                <a:latin typeface="Calibri" pitchFamily="34" charset="0"/>
              </a:endParaRPr>
            </a:p>
          </p:txBody>
        </p:sp>
        <p:sp>
          <p:nvSpPr>
            <p:cNvPr id="10" name="Rettangolo 11"/>
            <p:cNvSpPr>
              <a:spLocks noChangeArrowheads="1"/>
            </p:cNvSpPr>
            <p:nvPr/>
          </p:nvSpPr>
          <p:spPr bwMode="auto">
            <a:xfrm>
              <a:off x="3714201" y="3214686"/>
              <a:ext cx="3286691" cy="1000132"/>
            </a:xfrm>
            <a:prstGeom prst="rect">
              <a:avLst/>
            </a:prstGeom>
            <a:blipFill dpi="0" rotWithShape="1">
              <a:blip r:embed="rId5" cstate="print"/>
              <a:srcRect/>
              <a:tile tx="0" ty="0" sx="100000" sy="100000" flip="none" algn="tl"/>
            </a:blipFill>
            <a:ln w="9525" algn="ctr">
              <a:solidFill>
                <a:schemeClr val="bg2"/>
              </a:solidFill>
              <a:round/>
              <a:headEnd/>
              <a:tailEnd/>
            </a:ln>
          </p:spPr>
          <p:txBody>
            <a:bodyPr wrap="none"/>
            <a:lstStyle/>
            <a:p>
              <a:pPr>
                <a:defRPr/>
              </a:pPr>
              <a:endParaRPr lang="en-GB">
                <a:solidFill>
                  <a:schemeClr val="bg1"/>
                </a:solidFill>
                <a:latin typeface="Calibri" pitchFamily="34" charset="0"/>
              </a:endParaRPr>
            </a:p>
          </p:txBody>
        </p:sp>
        <p:sp>
          <p:nvSpPr>
            <p:cNvPr id="11" name="CasellaDiTesto 12"/>
            <p:cNvSpPr txBox="1">
              <a:spLocks noChangeArrowheads="1"/>
            </p:cNvSpPr>
            <p:nvPr/>
          </p:nvSpPr>
          <p:spPr bwMode="auto">
            <a:xfrm>
              <a:off x="2291333" y="4786323"/>
              <a:ext cx="1494319" cy="831003"/>
            </a:xfrm>
            <a:prstGeom prst="rect">
              <a:avLst/>
            </a:prstGeom>
            <a:noFill/>
            <a:ln w="9525">
              <a:noFill/>
              <a:miter lim="800000"/>
              <a:headEnd/>
              <a:tailEnd/>
            </a:ln>
          </p:spPr>
          <p:txBody>
            <a:bodyPr wrap="none">
              <a:spAutoFit/>
            </a:bodyPr>
            <a:lstStyle/>
            <a:p>
              <a:pPr algn="r">
                <a:defRPr/>
              </a:pPr>
              <a:r>
                <a:rPr lang="en-GB" sz="2800" smtClean="0">
                  <a:solidFill>
                    <a:schemeClr val="bg1"/>
                  </a:solidFill>
                  <a:latin typeface="Calibri" pitchFamily="34" charset="0"/>
                </a:rPr>
                <a:t>Mantle</a:t>
              </a:r>
            </a:p>
            <a:p>
              <a:pPr algn="r">
                <a:defRPr/>
              </a:pPr>
              <a:r>
                <a:rPr lang="en-GB" sz="2000" smtClean="0">
                  <a:solidFill>
                    <a:schemeClr val="bg1"/>
                  </a:solidFill>
                  <a:latin typeface="Calibri" pitchFamily="34" charset="0"/>
                </a:rPr>
                <a:t>(Very dense)</a:t>
              </a:r>
              <a:endParaRPr lang="en-GB" sz="2000">
                <a:solidFill>
                  <a:schemeClr val="bg1"/>
                </a:solidFill>
                <a:latin typeface="Calibri" pitchFamily="34" charset="0"/>
              </a:endParaRPr>
            </a:p>
          </p:txBody>
        </p:sp>
        <p:sp>
          <p:nvSpPr>
            <p:cNvPr id="12" name="CasellaDiTesto 13"/>
            <p:cNvSpPr txBox="1">
              <a:spLocks noChangeArrowheads="1"/>
            </p:cNvSpPr>
            <p:nvPr/>
          </p:nvSpPr>
          <p:spPr bwMode="auto">
            <a:xfrm>
              <a:off x="1839745" y="3313112"/>
              <a:ext cx="1923678" cy="831003"/>
            </a:xfrm>
            <a:prstGeom prst="rect">
              <a:avLst/>
            </a:prstGeom>
            <a:noFill/>
            <a:ln w="9525">
              <a:noFill/>
              <a:miter lim="800000"/>
              <a:headEnd/>
              <a:tailEnd/>
            </a:ln>
          </p:spPr>
          <p:txBody>
            <a:bodyPr wrap="none">
              <a:spAutoFit/>
            </a:bodyPr>
            <a:lstStyle/>
            <a:p>
              <a:pPr algn="r">
                <a:defRPr/>
              </a:pPr>
              <a:r>
                <a:rPr lang="en-GB" sz="2800" smtClean="0">
                  <a:solidFill>
                    <a:schemeClr val="bg1"/>
                  </a:solidFill>
                  <a:latin typeface="Calibri" pitchFamily="34" charset="0"/>
                </a:rPr>
                <a:t>Lower Crust</a:t>
              </a:r>
            </a:p>
            <a:p>
              <a:pPr algn="r">
                <a:defRPr/>
              </a:pPr>
              <a:r>
                <a:rPr lang="en-GB" sz="2000" smtClean="0">
                  <a:solidFill>
                    <a:schemeClr val="bg1"/>
                  </a:solidFill>
                  <a:latin typeface="Calibri" pitchFamily="34" charset="0"/>
                </a:rPr>
                <a:t>(Mildly dense)</a:t>
              </a:r>
              <a:endParaRPr lang="en-GB" sz="3200">
                <a:solidFill>
                  <a:schemeClr val="bg1"/>
                </a:solidFill>
                <a:latin typeface="Calibri" pitchFamily="34" charset="0"/>
              </a:endParaRPr>
            </a:p>
          </p:txBody>
        </p:sp>
        <p:sp>
          <p:nvSpPr>
            <p:cNvPr id="13" name="CasellaDiTesto 14"/>
            <p:cNvSpPr txBox="1">
              <a:spLocks noChangeArrowheads="1"/>
            </p:cNvSpPr>
            <p:nvPr/>
          </p:nvSpPr>
          <p:spPr bwMode="auto">
            <a:xfrm>
              <a:off x="1823953" y="2312980"/>
              <a:ext cx="1941057" cy="831003"/>
            </a:xfrm>
            <a:prstGeom prst="rect">
              <a:avLst/>
            </a:prstGeom>
            <a:noFill/>
            <a:ln w="9525">
              <a:noFill/>
              <a:miter lim="800000"/>
              <a:headEnd/>
              <a:tailEnd/>
            </a:ln>
          </p:spPr>
          <p:txBody>
            <a:bodyPr wrap="none">
              <a:spAutoFit/>
            </a:bodyPr>
            <a:lstStyle/>
            <a:p>
              <a:pPr algn="r">
                <a:defRPr/>
              </a:pPr>
              <a:r>
                <a:rPr lang="en-GB" sz="2800" smtClean="0">
                  <a:solidFill>
                    <a:schemeClr val="bg1"/>
                  </a:solidFill>
                  <a:latin typeface="Calibri" pitchFamily="34" charset="0"/>
                </a:rPr>
                <a:t>Upper Crust</a:t>
              </a:r>
            </a:p>
            <a:p>
              <a:pPr algn="r">
                <a:defRPr/>
              </a:pPr>
              <a:r>
                <a:rPr lang="en-GB" sz="2000" smtClean="0">
                  <a:solidFill>
                    <a:schemeClr val="bg1"/>
                  </a:solidFill>
                  <a:latin typeface="Calibri" pitchFamily="34" charset="0"/>
                </a:rPr>
                <a:t>(Relatively light)</a:t>
              </a:r>
              <a:endParaRPr lang="en-GB" sz="2000">
                <a:solidFill>
                  <a:schemeClr val="bg1"/>
                </a:solidFill>
                <a:latin typeface="Calibri" pitchFamily="34" charset="0"/>
              </a:endParaRPr>
            </a:p>
          </p:txBody>
        </p:sp>
      </p:grpSp>
      <p:sp>
        <p:nvSpPr>
          <p:cNvPr id="14" name="Freeform 5"/>
          <p:cNvSpPr>
            <a:spLocks/>
          </p:cNvSpPr>
          <p:nvPr/>
        </p:nvSpPr>
        <p:spPr bwMode="auto">
          <a:xfrm>
            <a:off x="3992563" y="5056188"/>
            <a:ext cx="165100" cy="765175"/>
          </a:xfrm>
          <a:custGeom>
            <a:avLst/>
            <a:gdLst>
              <a:gd name="T0" fmla="*/ 111125 w 104"/>
              <a:gd name="T1" fmla="*/ 682625 h 482"/>
              <a:gd name="T2" fmla="*/ 104775 w 104"/>
              <a:gd name="T3" fmla="*/ 606425 h 482"/>
              <a:gd name="T4" fmla="*/ 87312 w 104"/>
              <a:gd name="T5" fmla="*/ 566738 h 482"/>
              <a:gd name="T6" fmla="*/ 100012 w 104"/>
              <a:gd name="T7" fmla="*/ 458788 h 482"/>
              <a:gd name="T8" fmla="*/ 71438 w 104"/>
              <a:gd name="T9" fmla="*/ 387350 h 482"/>
              <a:gd name="T10" fmla="*/ 7938 w 104"/>
              <a:gd name="T11" fmla="*/ 233363 h 482"/>
              <a:gd name="T12" fmla="*/ 15875 w 104"/>
              <a:gd name="T13" fmla="*/ 42863 h 482"/>
              <a:gd name="T14" fmla="*/ 12700 w 104"/>
              <a:gd name="T15" fmla="*/ 7938 h 482"/>
              <a:gd name="T16" fmla="*/ 34925 w 104"/>
              <a:gd name="T17" fmla="*/ 6350 h 482"/>
              <a:gd name="T18" fmla="*/ 38100 w 104"/>
              <a:gd name="T19" fmla="*/ 34925 h 482"/>
              <a:gd name="T20" fmla="*/ 28575 w 104"/>
              <a:gd name="T21" fmla="*/ 125413 h 482"/>
              <a:gd name="T22" fmla="*/ 57150 w 104"/>
              <a:gd name="T23" fmla="*/ 252413 h 482"/>
              <a:gd name="T24" fmla="*/ 76200 w 104"/>
              <a:gd name="T25" fmla="*/ 346075 h 482"/>
              <a:gd name="T26" fmla="*/ 114300 w 104"/>
              <a:gd name="T27" fmla="*/ 392112 h 482"/>
              <a:gd name="T28" fmla="*/ 122238 w 104"/>
              <a:gd name="T29" fmla="*/ 401637 h 482"/>
              <a:gd name="T30" fmla="*/ 133350 w 104"/>
              <a:gd name="T31" fmla="*/ 569913 h 482"/>
              <a:gd name="T32" fmla="*/ 165100 w 104"/>
              <a:gd name="T33" fmla="*/ 644525 h 482"/>
              <a:gd name="T34" fmla="*/ 146050 w 104"/>
              <a:gd name="T35" fmla="*/ 765175 h 482"/>
              <a:gd name="T36" fmla="*/ 111125 w 104"/>
              <a:gd name="T37" fmla="*/ 682625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82"/>
              <a:gd name="T59" fmla="*/ 104 w 10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82">
                <a:moveTo>
                  <a:pt x="70" y="430"/>
                </a:moveTo>
                <a:cubicBezTo>
                  <a:pt x="69" y="410"/>
                  <a:pt x="72" y="402"/>
                  <a:pt x="66" y="382"/>
                </a:cubicBezTo>
                <a:cubicBezTo>
                  <a:pt x="63" y="373"/>
                  <a:pt x="55" y="357"/>
                  <a:pt x="55" y="357"/>
                </a:cubicBezTo>
                <a:cubicBezTo>
                  <a:pt x="56" y="332"/>
                  <a:pt x="62" y="313"/>
                  <a:pt x="63" y="289"/>
                </a:cubicBezTo>
                <a:cubicBezTo>
                  <a:pt x="58" y="272"/>
                  <a:pt x="52" y="259"/>
                  <a:pt x="45" y="244"/>
                </a:cubicBezTo>
                <a:cubicBezTo>
                  <a:pt x="35" y="211"/>
                  <a:pt x="23" y="176"/>
                  <a:pt x="5" y="147"/>
                </a:cubicBezTo>
                <a:cubicBezTo>
                  <a:pt x="0" y="106"/>
                  <a:pt x="5" y="67"/>
                  <a:pt x="10" y="27"/>
                </a:cubicBezTo>
                <a:cubicBezTo>
                  <a:pt x="10" y="19"/>
                  <a:pt x="5" y="10"/>
                  <a:pt x="8" y="5"/>
                </a:cubicBezTo>
                <a:cubicBezTo>
                  <a:pt x="11" y="0"/>
                  <a:pt x="19" y="0"/>
                  <a:pt x="22" y="4"/>
                </a:cubicBezTo>
                <a:cubicBezTo>
                  <a:pt x="26" y="8"/>
                  <a:pt x="23" y="15"/>
                  <a:pt x="24" y="22"/>
                </a:cubicBezTo>
                <a:cubicBezTo>
                  <a:pt x="24" y="40"/>
                  <a:pt x="20" y="60"/>
                  <a:pt x="18" y="79"/>
                </a:cubicBezTo>
                <a:cubicBezTo>
                  <a:pt x="29" y="118"/>
                  <a:pt x="31" y="122"/>
                  <a:pt x="36" y="159"/>
                </a:cubicBezTo>
                <a:cubicBezTo>
                  <a:pt x="40" y="179"/>
                  <a:pt x="43" y="198"/>
                  <a:pt x="48" y="218"/>
                </a:cubicBezTo>
                <a:cubicBezTo>
                  <a:pt x="51" y="225"/>
                  <a:pt x="68" y="243"/>
                  <a:pt x="72" y="247"/>
                </a:cubicBezTo>
                <a:cubicBezTo>
                  <a:pt x="73" y="249"/>
                  <a:pt x="77" y="253"/>
                  <a:pt x="77" y="253"/>
                </a:cubicBezTo>
                <a:cubicBezTo>
                  <a:pt x="85" y="303"/>
                  <a:pt x="87" y="319"/>
                  <a:pt x="84" y="359"/>
                </a:cubicBezTo>
                <a:cubicBezTo>
                  <a:pt x="96" y="410"/>
                  <a:pt x="87" y="384"/>
                  <a:pt x="104" y="406"/>
                </a:cubicBezTo>
                <a:cubicBezTo>
                  <a:pt x="104" y="419"/>
                  <a:pt x="98" y="478"/>
                  <a:pt x="92" y="482"/>
                </a:cubicBezTo>
                <a:lnTo>
                  <a:pt x="70" y="430"/>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15" name="Freeform 6"/>
          <p:cNvSpPr>
            <a:spLocks/>
          </p:cNvSpPr>
          <p:nvPr/>
        </p:nvSpPr>
        <p:spPr bwMode="auto">
          <a:xfrm flipH="1">
            <a:off x="4064000" y="5084763"/>
            <a:ext cx="80963" cy="1512887"/>
          </a:xfrm>
          <a:custGeom>
            <a:avLst/>
            <a:gdLst>
              <a:gd name="T0" fmla="*/ 21797 w 52"/>
              <a:gd name="T1" fmla="*/ 1487173 h 353"/>
              <a:gd name="T2" fmla="*/ 28025 w 52"/>
              <a:gd name="T3" fmla="*/ 1324313 h 353"/>
              <a:gd name="T4" fmla="*/ 18684 w 52"/>
              <a:gd name="T5" fmla="*/ 1230025 h 353"/>
              <a:gd name="T6" fmla="*/ 49823 w 52"/>
              <a:gd name="T7" fmla="*/ 1007163 h 353"/>
              <a:gd name="T8" fmla="*/ 34253 w 52"/>
              <a:gd name="T9" fmla="*/ 844303 h 353"/>
              <a:gd name="T10" fmla="*/ 0 w 52"/>
              <a:gd name="T11" fmla="*/ 492867 h 353"/>
              <a:gd name="T12" fmla="*/ 40481 w 52"/>
              <a:gd name="T13" fmla="*/ 90002 h 353"/>
              <a:gd name="T14" fmla="*/ 43595 w 52"/>
              <a:gd name="T15" fmla="*/ 12857 h 353"/>
              <a:gd name="T16" fmla="*/ 65392 w 52"/>
              <a:gd name="T17" fmla="*/ 21429 h 353"/>
              <a:gd name="T18" fmla="*/ 62278 w 52"/>
              <a:gd name="T19" fmla="*/ 81430 h 353"/>
              <a:gd name="T20" fmla="*/ 37367 w 52"/>
              <a:gd name="T21" fmla="*/ 270005 h 353"/>
              <a:gd name="T22" fmla="*/ 43595 w 52"/>
              <a:gd name="T23" fmla="*/ 552868 h 353"/>
              <a:gd name="T24" fmla="*/ 46709 w 52"/>
              <a:gd name="T25" fmla="*/ 758587 h 353"/>
              <a:gd name="T26" fmla="*/ 74734 w 52"/>
              <a:gd name="T27" fmla="*/ 870018 h 353"/>
              <a:gd name="T28" fmla="*/ 80962 w 52"/>
              <a:gd name="T29" fmla="*/ 895733 h 353"/>
              <a:gd name="T30" fmla="*/ 62278 w 52"/>
              <a:gd name="T31" fmla="*/ 1255740 h 353"/>
              <a:gd name="T32" fmla="*/ 80962 w 52"/>
              <a:gd name="T33" fmla="*/ 1427172 h 353"/>
              <a:gd name="T34" fmla="*/ 77848 w 52"/>
              <a:gd name="T35" fmla="*/ 1512888 h 353"/>
              <a:gd name="T36" fmla="*/ 21797 w 52"/>
              <a:gd name="T37" fmla="*/ 1487173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353"/>
              <a:gd name="T59" fmla="*/ 52 w 52"/>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353">
                <a:moveTo>
                  <a:pt x="14" y="347"/>
                </a:moveTo>
                <a:cubicBezTo>
                  <a:pt x="16" y="331"/>
                  <a:pt x="21" y="326"/>
                  <a:pt x="18" y="309"/>
                </a:cubicBezTo>
                <a:cubicBezTo>
                  <a:pt x="17" y="301"/>
                  <a:pt x="12" y="287"/>
                  <a:pt x="12" y="287"/>
                </a:cubicBezTo>
                <a:cubicBezTo>
                  <a:pt x="17" y="268"/>
                  <a:pt x="27" y="254"/>
                  <a:pt x="32" y="235"/>
                </a:cubicBezTo>
                <a:cubicBezTo>
                  <a:pt x="30" y="221"/>
                  <a:pt x="26" y="210"/>
                  <a:pt x="22" y="197"/>
                </a:cubicBezTo>
                <a:cubicBezTo>
                  <a:pt x="18" y="170"/>
                  <a:pt x="12" y="140"/>
                  <a:pt x="0" y="115"/>
                </a:cubicBezTo>
                <a:cubicBezTo>
                  <a:pt x="2" y="82"/>
                  <a:pt x="14" y="52"/>
                  <a:pt x="26" y="21"/>
                </a:cubicBezTo>
                <a:cubicBezTo>
                  <a:pt x="27" y="15"/>
                  <a:pt x="24" y="7"/>
                  <a:pt x="28" y="3"/>
                </a:cubicBezTo>
                <a:cubicBezTo>
                  <a:pt x="31" y="0"/>
                  <a:pt x="39" y="1"/>
                  <a:pt x="42" y="5"/>
                </a:cubicBezTo>
                <a:cubicBezTo>
                  <a:pt x="45" y="9"/>
                  <a:pt x="41" y="14"/>
                  <a:pt x="40" y="19"/>
                </a:cubicBezTo>
                <a:cubicBezTo>
                  <a:pt x="37" y="34"/>
                  <a:pt x="30" y="49"/>
                  <a:pt x="24" y="63"/>
                </a:cubicBezTo>
                <a:cubicBezTo>
                  <a:pt x="28" y="95"/>
                  <a:pt x="30" y="99"/>
                  <a:pt x="28" y="129"/>
                </a:cubicBezTo>
                <a:cubicBezTo>
                  <a:pt x="29" y="145"/>
                  <a:pt x="28" y="161"/>
                  <a:pt x="30" y="177"/>
                </a:cubicBezTo>
                <a:cubicBezTo>
                  <a:pt x="31" y="183"/>
                  <a:pt x="45" y="199"/>
                  <a:pt x="48" y="203"/>
                </a:cubicBezTo>
                <a:cubicBezTo>
                  <a:pt x="49" y="205"/>
                  <a:pt x="52" y="209"/>
                  <a:pt x="52" y="209"/>
                </a:cubicBezTo>
                <a:cubicBezTo>
                  <a:pt x="51" y="249"/>
                  <a:pt x="50" y="262"/>
                  <a:pt x="40" y="293"/>
                </a:cubicBezTo>
                <a:cubicBezTo>
                  <a:pt x="43" y="335"/>
                  <a:pt x="39" y="313"/>
                  <a:pt x="52" y="333"/>
                </a:cubicBezTo>
                <a:cubicBezTo>
                  <a:pt x="49" y="343"/>
                  <a:pt x="50" y="337"/>
                  <a:pt x="50" y="353"/>
                </a:cubicBezTo>
                <a:lnTo>
                  <a:pt x="14" y="347"/>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16" name="Freeform 7"/>
          <p:cNvSpPr>
            <a:spLocks/>
          </p:cNvSpPr>
          <p:nvPr/>
        </p:nvSpPr>
        <p:spPr bwMode="auto">
          <a:xfrm>
            <a:off x="3424238" y="5894388"/>
            <a:ext cx="31750" cy="98425"/>
          </a:xfrm>
          <a:custGeom>
            <a:avLst/>
            <a:gdLst>
              <a:gd name="T0" fmla="*/ 19050 w 20"/>
              <a:gd name="T1" fmla="*/ 82550 h 62"/>
              <a:gd name="T2" fmla="*/ 25400 w 20"/>
              <a:gd name="T3" fmla="*/ 0 h 62"/>
              <a:gd name="T4" fmla="*/ 22225 w 20"/>
              <a:gd name="T5" fmla="*/ 95250 h 62"/>
              <a:gd name="T6" fmla="*/ 19050 w 20"/>
              <a:gd name="T7" fmla="*/ 82550 h 62"/>
              <a:gd name="T8" fmla="*/ 0 60000 65536"/>
              <a:gd name="T9" fmla="*/ 0 60000 65536"/>
              <a:gd name="T10" fmla="*/ 0 60000 65536"/>
              <a:gd name="T11" fmla="*/ 0 60000 65536"/>
              <a:gd name="T12" fmla="*/ 0 w 20"/>
              <a:gd name="T13" fmla="*/ 0 h 62"/>
              <a:gd name="T14" fmla="*/ 20 w 20"/>
              <a:gd name="T15" fmla="*/ 62 h 62"/>
            </a:gdLst>
            <a:ahLst/>
            <a:cxnLst>
              <a:cxn ang="T8">
                <a:pos x="T0" y="T1"/>
              </a:cxn>
              <a:cxn ang="T9">
                <a:pos x="T2" y="T3"/>
              </a:cxn>
              <a:cxn ang="T10">
                <a:pos x="T4" y="T5"/>
              </a:cxn>
              <a:cxn ang="T11">
                <a:pos x="T6" y="T7"/>
              </a:cxn>
            </a:cxnLst>
            <a:rect l="T12" t="T13" r="T14" b="T15"/>
            <a:pathLst>
              <a:path w="20" h="62">
                <a:moveTo>
                  <a:pt x="12" y="52"/>
                </a:moveTo>
                <a:cubicBezTo>
                  <a:pt x="10" y="38"/>
                  <a:pt x="0" y="5"/>
                  <a:pt x="16" y="0"/>
                </a:cubicBezTo>
                <a:cubicBezTo>
                  <a:pt x="19" y="7"/>
                  <a:pt x="20" y="54"/>
                  <a:pt x="14" y="60"/>
                </a:cubicBezTo>
                <a:cubicBezTo>
                  <a:pt x="12" y="62"/>
                  <a:pt x="13" y="55"/>
                  <a:pt x="12" y="5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17" name="Freeform 8"/>
          <p:cNvSpPr>
            <a:spLocks/>
          </p:cNvSpPr>
          <p:nvPr/>
        </p:nvSpPr>
        <p:spPr bwMode="auto">
          <a:xfrm>
            <a:off x="3516313" y="4652963"/>
            <a:ext cx="120650" cy="1949450"/>
          </a:xfrm>
          <a:custGeom>
            <a:avLst/>
            <a:gdLst>
              <a:gd name="T0" fmla="*/ 69850 w 76"/>
              <a:gd name="T1" fmla="*/ 1880530 h 396"/>
              <a:gd name="T2" fmla="*/ 53975 w 76"/>
              <a:gd name="T3" fmla="*/ 1624542 h 396"/>
              <a:gd name="T4" fmla="*/ 73025 w 76"/>
              <a:gd name="T5" fmla="*/ 1506393 h 396"/>
              <a:gd name="T6" fmla="*/ 53975 w 76"/>
              <a:gd name="T7" fmla="*/ 1368553 h 396"/>
              <a:gd name="T8" fmla="*/ 31750 w 76"/>
              <a:gd name="T9" fmla="*/ 1102719 h 396"/>
              <a:gd name="T10" fmla="*/ 0 w 76"/>
              <a:gd name="T11" fmla="*/ 925496 h 396"/>
              <a:gd name="T12" fmla="*/ 31750 w 76"/>
              <a:gd name="T13" fmla="*/ 551360 h 396"/>
              <a:gd name="T14" fmla="*/ 38100 w 76"/>
              <a:gd name="T15" fmla="*/ 472594 h 396"/>
              <a:gd name="T16" fmla="*/ 79375 w 76"/>
              <a:gd name="T17" fmla="*/ 443057 h 396"/>
              <a:gd name="T18" fmla="*/ 92075 w 76"/>
              <a:gd name="T19" fmla="*/ 137840 h 396"/>
              <a:gd name="T20" fmla="*/ 57150 w 76"/>
              <a:gd name="T21" fmla="*/ 571051 h 396"/>
              <a:gd name="T22" fmla="*/ 31750 w 76"/>
              <a:gd name="T23" fmla="*/ 827039 h 396"/>
              <a:gd name="T24" fmla="*/ 41275 w 76"/>
              <a:gd name="T25" fmla="*/ 1014108 h 396"/>
              <a:gd name="T26" fmla="*/ 73025 w 76"/>
              <a:gd name="T27" fmla="*/ 866422 h 396"/>
              <a:gd name="T28" fmla="*/ 92075 w 76"/>
              <a:gd name="T29" fmla="*/ 767965 h 396"/>
              <a:gd name="T30" fmla="*/ 111125 w 76"/>
              <a:gd name="T31" fmla="*/ 639971 h 396"/>
              <a:gd name="T32" fmla="*/ 117475 w 76"/>
              <a:gd name="T33" fmla="*/ 679354 h 396"/>
              <a:gd name="T34" fmla="*/ 95250 w 76"/>
              <a:gd name="T35" fmla="*/ 797502 h 396"/>
              <a:gd name="T36" fmla="*/ 82550 w 76"/>
              <a:gd name="T37" fmla="*/ 925496 h 396"/>
              <a:gd name="T38" fmla="*/ 73025 w 76"/>
              <a:gd name="T39" fmla="*/ 1240559 h 396"/>
              <a:gd name="T40" fmla="*/ 88900 w 76"/>
              <a:gd name="T41" fmla="*/ 1417782 h 396"/>
              <a:gd name="T42" fmla="*/ 92075 w 76"/>
              <a:gd name="T43" fmla="*/ 1654079 h 396"/>
              <a:gd name="T44" fmla="*/ 101600 w 76"/>
              <a:gd name="T45" fmla="*/ 1742690 h 396"/>
              <a:gd name="T46" fmla="*/ 92075 w 76"/>
              <a:gd name="T47" fmla="*/ 1860839 h 396"/>
              <a:gd name="T48" fmla="*/ 95250 w 76"/>
              <a:gd name="T49" fmla="*/ 1949450 h 396"/>
              <a:gd name="T50" fmla="*/ 76200 w 76"/>
              <a:gd name="T51" fmla="*/ 1949450 h 396"/>
              <a:gd name="T52" fmla="*/ 69850 w 76"/>
              <a:gd name="T53" fmla="*/ 1880530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18" name="Freeform 9"/>
          <p:cNvSpPr>
            <a:spLocks/>
          </p:cNvSpPr>
          <p:nvPr/>
        </p:nvSpPr>
        <p:spPr bwMode="auto">
          <a:xfrm>
            <a:off x="3729038" y="6362700"/>
            <a:ext cx="53975" cy="233363"/>
          </a:xfrm>
          <a:custGeom>
            <a:avLst/>
            <a:gdLst>
              <a:gd name="T0" fmla="*/ 19050 w 34"/>
              <a:gd name="T1" fmla="*/ 227012 h 147"/>
              <a:gd name="T2" fmla="*/ 6350 w 34"/>
              <a:gd name="T3" fmla="*/ 198437 h 147"/>
              <a:gd name="T4" fmla="*/ 22225 w 34"/>
              <a:gd name="T5" fmla="*/ 131762 h 147"/>
              <a:gd name="T6" fmla="*/ 0 w 34"/>
              <a:gd name="T7" fmla="*/ 80962 h 147"/>
              <a:gd name="T8" fmla="*/ 12700 w 34"/>
              <a:gd name="T9" fmla="*/ 39687 h 147"/>
              <a:gd name="T10" fmla="*/ 25400 w 34"/>
              <a:gd name="T11" fmla="*/ 87312 h 147"/>
              <a:gd name="T12" fmla="*/ 38100 w 34"/>
              <a:gd name="T13" fmla="*/ 128587 h 147"/>
              <a:gd name="T14" fmla="*/ 31750 w 34"/>
              <a:gd name="T15" fmla="*/ 173037 h 147"/>
              <a:gd name="T16" fmla="*/ 53975 w 34"/>
              <a:gd name="T17" fmla="*/ 233362 h 147"/>
              <a:gd name="T18" fmla="*/ 19050 w 34"/>
              <a:gd name="T19" fmla="*/ 227012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19" name="Freeform 10"/>
          <p:cNvSpPr>
            <a:spLocks/>
          </p:cNvSpPr>
          <p:nvPr/>
        </p:nvSpPr>
        <p:spPr bwMode="auto">
          <a:xfrm>
            <a:off x="3725863" y="6154738"/>
            <a:ext cx="47625" cy="193675"/>
          </a:xfrm>
          <a:custGeom>
            <a:avLst/>
            <a:gdLst>
              <a:gd name="T0" fmla="*/ 6350 w 30"/>
              <a:gd name="T1" fmla="*/ 177800 h 122"/>
              <a:gd name="T2" fmla="*/ 15875 w 30"/>
              <a:gd name="T3" fmla="*/ 142875 h 122"/>
              <a:gd name="T4" fmla="*/ 19050 w 30"/>
              <a:gd name="T5" fmla="*/ 82550 h 122"/>
              <a:gd name="T6" fmla="*/ 9525 w 30"/>
              <a:gd name="T7" fmla="*/ 50800 h 122"/>
              <a:gd name="T8" fmla="*/ 12700 w 30"/>
              <a:gd name="T9" fmla="*/ 6350 h 122"/>
              <a:gd name="T10" fmla="*/ 22225 w 30"/>
              <a:gd name="T11" fmla="*/ 3175 h 122"/>
              <a:gd name="T12" fmla="*/ 25400 w 30"/>
              <a:gd name="T13" fmla="*/ 50800 h 122"/>
              <a:gd name="T14" fmla="*/ 28575 w 30"/>
              <a:gd name="T15" fmla="*/ 60325 h 122"/>
              <a:gd name="T16" fmla="*/ 47625 w 30"/>
              <a:gd name="T17" fmla="*/ 152400 h 122"/>
              <a:gd name="T18" fmla="*/ 22225 w 30"/>
              <a:gd name="T19" fmla="*/ 193675 h 122"/>
              <a:gd name="T20" fmla="*/ 6350 w 30"/>
              <a:gd name="T21" fmla="*/ 17780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0" name="Freeform 11"/>
          <p:cNvSpPr>
            <a:spLocks/>
          </p:cNvSpPr>
          <p:nvPr/>
        </p:nvSpPr>
        <p:spPr bwMode="auto">
          <a:xfrm>
            <a:off x="3867150" y="5862638"/>
            <a:ext cx="246063" cy="733425"/>
          </a:xfrm>
          <a:custGeom>
            <a:avLst/>
            <a:gdLst>
              <a:gd name="T0" fmla="*/ 55562 w 155"/>
              <a:gd name="T1" fmla="*/ 717550 h 462"/>
              <a:gd name="T2" fmla="*/ 58737 w 155"/>
              <a:gd name="T3" fmla="*/ 679450 h 462"/>
              <a:gd name="T4" fmla="*/ 90487 w 155"/>
              <a:gd name="T5" fmla="*/ 660400 h 462"/>
              <a:gd name="T6" fmla="*/ 122237 w 155"/>
              <a:gd name="T7" fmla="*/ 581025 h 462"/>
              <a:gd name="T8" fmla="*/ 163512 w 155"/>
              <a:gd name="T9" fmla="*/ 482600 h 462"/>
              <a:gd name="T10" fmla="*/ 147637 w 155"/>
              <a:gd name="T11" fmla="*/ 444500 h 462"/>
              <a:gd name="T12" fmla="*/ 188912 w 155"/>
              <a:gd name="T13" fmla="*/ 333375 h 462"/>
              <a:gd name="T14" fmla="*/ 214312 w 155"/>
              <a:gd name="T15" fmla="*/ 304800 h 462"/>
              <a:gd name="T16" fmla="*/ 227012 w 155"/>
              <a:gd name="T17" fmla="*/ 276225 h 462"/>
              <a:gd name="T18" fmla="*/ 246062 w 155"/>
              <a:gd name="T19" fmla="*/ 266700 h 462"/>
              <a:gd name="T20" fmla="*/ 201612 w 155"/>
              <a:gd name="T21" fmla="*/ 269875 h 462"/>
              <a:gd name="T22" fmla="*/ 182562 w 155"/>
              <a:gd name="T23" fmla="*/ 285750 h 462"/>
              <a:gd name="T24" fmla="*/ 169862 w 155"/>
              <a:gd name="T25" fmla="*/ 304800 h 462"/>
              <a:gd name="T26" fmla="*/ 150812 w 155"/>
              <a:gd name="T27" fmla="*/ 342900 h 462"/>
              <a:gd name="T28" fmla="*/ 131762 w 155"/>
              <a:gd name="T29" fmla="*/ 377825 h 462"/>
              <a:gd name="T30" fmla="*/ 122237 w 155"/>
              <a:gd name="T31" fmla="*/ 431800 h 462"/>
              <a:gd name="T32" fmla="*/ 106362 w 155"/>
              <a:gd name="T33" fmla="*/ 377825 h 462"/>
              <a:gd name="T34" fmla="*/ 106362 w 155"/>
              <a:gd name="T35" fmla="*/ 307975 h 462"/>
              <a:gd name="T36" fmla="*/ 74612 w 155"/>
              <a:gd name="T37" fmla="*/ 190500 h 462"/>
              <a:gd name="T38" fmla="*/ 65087 w 155"/>
              <a:gd name="T39" fmla="*/ 146050 h 462"/>
              <a:gd name="T40" fmla="*/ 61912 w 155"/>
              <a:gd name="T41" fmla="*/ 136525 h 462"/>
              <a:gd name="T42" fmla="*/ 46037 w 155"/>
              <a:gd name="T43" fmla="*/ 104775 h 462"/>
              <a:gd name="T44" fmla="*/ 49212 w 155"/>
              <a:gd name="T45" fmla="*/ 123825 h 462"/>
              <a:gd name="T46" fmla="*/ 52387 w 155"/>
              <a:gd name="T47" fmla="*/ 203200 h 462"/>
              <a:gd name="T48" fmla="*/ 65087 w 155"/>
              <a:gd name="T49" fmla="*/ 231775 h 462"/>
              <a:gd name="T50" fmla="*/ 68262 w 155"/>
              <a:gd name="T51" fmla="*/ 241300 h 462"/>
              <a:gd name="T52" fmla="*/ 65087 w 155"/>
              <a:gd name="T53" fmla="*/ 269875 h 462"/>
              <a:gd name="T54" fmla="*/ 55562 w 155"/>
              <a:gd name="T55" fmla="*/ 250825 h 462"/>
              <a:gd name="T56" fmla="*/ 33337 w 155"/>
              <a:gd name="T57" fmla="*/ 196850 h 462"/>
              <a:gd name="T58" fmla="*/ 26987 w 155"/>
              <a:gd name="T59" fmla="*/ 57150 h 462"/>
              <a:gd name="T60" fmla="*/ 14287 w 155"/>
              <a:gd name="T61" fmla="*/ 47625 h 462"/>
              <a:gd name="T62" fmla="*/ 11112 w 155"/>
              <a:gd name="T63" fmla="*/ 38100 h 462"/>
              <a:gd name="T64" fmla="*/ 4762 w 155"/>
              <a:gd name="T65" fmla="*/ 22225 h 462"/>
              <a:gd name="T66" fmla="*/ 4762 w 155"/>
              <a:gd name="T67" fmla="*/ 76200 h 462"/>
              <a:gd name="T68" fmla="*/ 11112 w 155"/>
              <a:gd name="T69" fmla="*/ 95250 h 462"/>
              <a:gd name="T70" fmla="*/ 49212 w 155"/>
              <a:gd name="T71" fmla="*/ 269875 h 462"/>
              <a:gd name="T72" fmla="*/ 68262 w 155"/>
              <a:gd name="T73" fmla="*/ 333375 h 462"/>
              <a:gd name="T74" fmla="*/ 74612 w 155"/>
              <a:gd name="T75" fmla="*/ 358775 h 462"/>
              <a:gd name="T76" fmla="*/ 77787 w 155"/>
              <a:gd name="T77" fmla="*/ 409575 h 462"/>
              <a:gd name="T78" fmla="*/ 134937 w 155"/>
              <a:gd name="T79" fmla="*/ 504825 h 462"/>
              <a:gd name="T80" fmla="*/ 128587 w 155"/>
              <a:gd name="T81" fmla="*/ 523875 h 462"/>
              <a:gd name="T82" fmla="*/ 109537 w 155"/>
              <a:gd name="T83" fmla="*/ 542925 h 462"/>
              <a:gd name="T84" fmla="*/ 90487 w 155"/>
              <a:gd name="T85" fmla="*/ 571500 h 462"/>
              <a:gd name="T86" fmla="*/ 74612 w 155"/>
              <a:gd name="T87" fmla="*/ 619125 h 462"/>
              <a:gd name="T88" fmla="*/ 71437 w 155"/>
              <a:gd name="T89" fmla="*/ 647700 h 462"/>
              <a:gd name="T90" fmla="*/ 52387 w 155"/>
              <a:gd name="T91" fmla="*/ 660400 h 462"/>
              <a:gd name="T92" fmla="*/ 33337 w 155"/>
              <a:gd name="T93" fmla="*/ 733425 h 462"/>
              <a:gd name="T94" fmla="*/ 55562 w 155"/>
              <a:gd name="T95" fmla="*/ 717550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1" name="Freeform 12"/>
          <p:cNvSpPr>
            <a:spLocks/>
          </p:cNvSpPr>
          <p:nvPr/>
        </p:nvSpPr>
        <p:spPr bwMode="auto">
          <a:xfrm>
            <a:off x="3506788" y="5743575"/>
            <a:ext cx="254000" cy="857250"/>
          </a:xfrm>
          <a:custGeom>
            <a:avLst/>
            <a:gdLst>
              <a:gd name="T0" fmla="*/ 6350 w 160"/>
              <a:gd name="T1" fmla="*/ 846138 h 540"/>
              <a:gd name="T2" fmla="*/ 34925 w 160"/>
              <a:gd name="T3" fmla="*/ 773112 h 540"/>
              <a:gd name="T4" fmla="*/ 57150 w 160"/>
              <a:gd name="T5" fmla="*/ 655637 h 540"/>
              <a:gd name="T6" fmla="*/ 85725 w 160"/>
              <a:gd name="T7" fmla="*/ 646112 h 540"/>
              <a:gd name="T8" fmla="*/ 130175 w 160"/>
              <a:gd name="T9" fmla="*/ 623887 h 540"/>
              <a:gd name="T10" fmla="*/ 146050 w 160"/>
              <a:gd name="T11" fmla="*/ 525462 h 540"/>
              <a:gd name="T12" fmla="*/ 155575 w 160"/>
              <a:gd name="T13" fmla="*/ 461962 h 540"/>
              <a:gd name="T14" fmla="*/ 187325 w 160"/>
              <a:gd name="T15" fmla="*/ 350837 h 540"/>
              <a:gd name="T16" fmla="*/ 180975 w 160"/>
              <a:gd name="T17" fmla="*/ 303212 h 540"/>
              <a:gd name="T18" fmla="*/ 158750 w 160"/>
              <a:gd name="T19" fmla="*/ 173037 h 540"/>
              <a:gd name="T20" fmla="*/ 165100 w 160"/>
              <a:gd name="T21" fmla="*/ 106363 h 540"/>
              <a:gd name="T22" fmla="*/ 171450 w 160"/>
              <a:gd name="T23" fmla="*/ 176212 h 540"/>
              <a:gd name="T24" fmla="*/ 196850 w 160"/>
              <a:gd name="T25" fmla="*/ 195262 h 540"/>
              <a:gd name="T26" fmla="*/ 219075 w 160"/>
              <a:gd name="T27" fmla="*/ 230187 h 540"/>
              <a:gd name="T28" fmla="*/ 228600 w 160"/>
              <a:gd name="T29" fmla="*/ 192087 h 540"/>
              <a:gd name="T30" fmla="*/ 215900 w 160"/>
              <a:gd name="T31" fmla="*/ 160337 h 540"/>
              <a:gd name="T32" fmla="*/ 200025 w 160"/>
              <a:gd name="T33" fmla="*/ 7937 h 540"/>
              <a:gd name="T34" fmla="*/ 209550 w 160"/>
              <a:gd name="T35" fmla="*/ 1588 h 540"/>
              <a:gd name="T36" fmla="*/ 212725 w 160"/>
              <a:gd name="T37" fmla="*/ 17462 h 540"/>
              <a:gd name="T38" fmla="*/ 228600 w 160"/>
              <a:gd name="T39" fmla="*/ 49212 h 540"/>
              <a:gd name="T40" fmla="*/ 254000 w 160"/>
              <a:gd name="T41" fmla="*/ 211138 h 540"/>
              <a:gd name="T42" fmla="*/ 219075 w 160"/>
              <a:gd name="T43" fmla="*/ 277812 h 540"/>
              <a:gd name="T44" fmla="*/ 193675 w 160"/>
              <a:gd name="T45" fmla="*/ 395287 h 540"/>
              <a:gd name="T46" fmla="*/ 187325 w 160"/>
              <a:gd name="T47" fmla="*/ 461962 h 540"/>
              <a:gd name="T48" fmla="*/ 165100 w 160"/>
              <a:gd name="T49" fmla="*/ 573087 h 540"/>
              <a:gd name="T50" fmla="*/ 139700 w 160"/>
              <a:gd name="T51" fmla="*/ 652462 h 540"/>
              <a:gd name="T52" fmla="*/ 76200 w 160"/>
              <a:gd name="T53" fmla="*/ 722312 h 540"/>
              <a:gd name="T54" fmla="*/ 57150 w 160"/>
              <a:gd name="T55" fmla="*/ 773112 h 540"/>
              <a:gd name="T56" fmla="*/ 50800 w 160"/>
              <a:gd name="T57" fmla="*/ 792162 h 540"/>
              <a:gd name="T58" fmla="*/ 44450 w 160"/>
              <a:gd name="T59" fmla="*/ 855663 h 540"/>
              <a:gd name="T60" fmla="*/ 6350 w 160"/>
              <a:gd name="T61" fmla="*/ 846138 h 5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
              <a:gd name="T94" fmla="*/ 0 h 540"/>
              <a:gd name="T95" fmla="*/ 160 w 160"/>
              <a:gd name="T96" fmla="*/ 540 h 5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 h="540">
                <a:moveTo>
                  <a:pt x="4" y="533"/>
                </a:moveTo>
                <a:cubicBezTo>
                  <a:pt x="0" y="518"/>
                  <a:pt x="5" y="493"/>
                  <a:pt x="22" y="487"/>
                </a:cubicBezTo>
                <a:cubicBezTo>
                  <a:pt x="30" y="463"/>
                  <a:pt x="26" y="436"/>
                  <a:pt x="36" y="413"/>
                </a:cubicBezTo>
                <a:cubicBezTo>
                  <a:pt x="38" y="407"/>
                  <a:pt x="48" y="410"/>
                  <a:pt x="54" y="407"/>
                </a:cubicBezTo>
                <a:cubicBezTo>
                  <a:pt x="64" y="403"/>
                  <a:pt x="82" y="393"/>
                  <a:pt x="82" y="393"/>
                </a:cubicBezTo>
                <a:cubicBezTo>
                  <a:pt x="100" y="369"/>
                  <a:pt x="94" y="371"/>
                  <a:pt x="92" y="331"/>
                </a:cubicBezTo>
                <a:cubicBezTo>
                  <a:pt x="93" y="313"/>
                  <a:pt x="94" y="306"/>
                  <a:pt x="98" y="291"/>
                </a:cubicBezTo>
                <a:cubicBezTo>
                  <a:pt x="100" y="246"/>
                  <a:pt x="94" y="245"/>
                  <a:pt x="118" y="221"/>
                </a:cubicBezTo>
                <a:cubicBezTo>
                  <a:pt x="120" y="207"/>
                  <a:pt x="118" y="204"/>
                  <a:pt x="114" y="191"/>
                </a:cubicBezTo>
                <a:cubicBezTo>
                  <a:pt x="111" y="110"/>
                  <a:pt x="113" y="149"/>
                  <a:pt x="100" y="109"/>
                </a:cubicBezTo>
                <a:cubicBezTo>
                  <a:pt x="101" y="95"/>
                  <a:pt x="103" y="53"/>
                  <a:pt x="104" y="67"/>
                </a:cubicBezTo>
                <a:cubicBezTo>
                  <a:pt x="105" y="82"/>
                  <a:pt x="103" y="97"/>
                  <a:pt x="108" y="111"/>
                </a:cubicBezTo>
                <a:cubicBezTo>
                  <a:pt x="111" y="118"/>
                  <a:pt x="118" y="119"/>
                  <a:pt x="124" y="123"/>
                </a:cubicBezTo>
                <a:cubicBezTo>
                  <a:pt x="125" y="136"/>
                  <a:pt x="122" y="150"/>
                  <a:pt x="138" y="145"/>
                </a:cubicBezTo>
                <a:cubicBezTo>
                  <a:pt x="144" y="137"/>
                  <a:pt x="148" y="131"/>
                  <a:pt x="144" y="121"/>
                </a:cubicBezTo>
                <a:cubicBezTo>
                  <a:pt x="141" y="114"/>
                  <a:pt x="136" y="101"/>
                  <a:pt x="136" y="101"/>
                </a:cubicBezTo>
                <a:cubicBezTo>
                  <a:pt x="135" y="53"/>
                  <a:pt x="135" y="41"/>
                  <a:pt x="126" y="5"/>
                </a:cubicBezTo>
                <a:cubicBezTo>
                  <a:pt x="128" y="4"/>
                  <a:pt x="130" y="0"/>
                  <a:pt x="132" y="1"/>
                </a:cubicBezTo>
                <a:cubicBezTo>
                  <a:pt x="135" y="3"/>
                  <a:pt x="133" y="8"/>
                  <a:pt x="134" y="11"/>
                </a:cubicBezTo>
                <a:cubicBezTo>
                  <a:pt x="136" y="18"/>
                  <a:pt x="142" y="24"/>
                  <a:pt x="144" y="31"/>
                </a:cubicBezTo>
                <a:cubicBezTo>
                  <a:pt x="141" y="67"/>
                  <a:pt x="149" y="100"/>
                  <a:pt x="160" y="133"/>
                </a:cubicBezTo>
                <a:cubicBezTo>
                  <a:pt x="158" y="149"/>
                  <a:pt x="155" y="169"/>
                  <a:pt x="138" y="175"/>
                </a:cubicBezTo>
                <a:cubicBezTo>
                  <a:pt x="123" y="197"/>
                  <a:pt x="137" y="226"/>
                  <a:pt x="122" y="249"/>
                </a:cubicBezTo>
                <a:cubicBezTo>
                  <a:pt x="117" y="274"/>
                  <a:pt x="123" y="242"/>
                  <a:pt x="118" y="291"/>
                </a:cubicBezTo>
                <a:cubicBezTo>
                  <a:pt x="116" y="314"/>
                  <a:pt x="108" y="338"/>
                  <a:pt x="104" y="361"/>
                </a:cubicBezTo>
                <a:cubicBezTo>
                  <a:pt x="101" y="377"/>
                  <a:pt x="103" y="401"/>
                  <a:pt x="88" y="411"/>
                </a:cubicBezTo>
                <a:cubicBezTo>
                  <a:pt x="77" y="428"/>
                  <a:pt x="57" y="434"/>
                  <a:pt x="48" y="455"/>
                </a:cubicBezTo>
                <a:cubicBezTo>
                  <a:pt x="44" y="465"/>
                  <a:pt x="40" y="476"/>
                  <a:pt x="36" y="487"/>
                </a:cubicBezTo>
                <a:cubicBezTo>
                  <a:pt x="35" y="491"/>
                  <a:pt x="32" y="499"/>
                  <a:pt x="32" y="499"/>
                </a:cubicBezTo>
                <a:cubicBezTo>
                  <a:pt x="30" y="540"/>
                  <a:pt x="43" y="539"/>
                  <a:pt x="28" y="539"/>
                </a:cubicBezTo>
                <a:lnTo>
                  <a:pt x="4" y="53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2" name="Freeform 13"/>
          <p:cNvSpPr>
            <a:spLocks/>
          </p:cNvSpPr>
          <p:nvPr/>
        </p:nvSpPr>
        <p:spPr bwMode="auto">
          <a:xfrm>
            <a:off x="3665538" y="5481638"/>
            <a:ext cx="254000" cy="1108075"/>
          </a:xfrm>
          <a:custGeom>
            <a:avLst/>
            <a:gdLst>
              <a:gd name="T0" fmla="*/ 149225 w 160"/>
              <a:gd name="T1" fmla="*/ 1095375 h 698"/>
              <a:gd name="T2" fmla="*/ 155575 w 160"/>
              <a:gd name="T3" fmla="*/ 1022350 h 698"/>
              <a:gd name="T4" fmla="*/ 180975 w 160"/>
              <a:gd name="T5" fmla="*/ 955675 h 698"/>
              <a:gd name="T6" fmla="*/ 184150 w 160"/>
              <a:gd name="T7" fmla="*/ 755650 h 698"/>
              <a:gd name="T8" fmla="*/ 168275 w 160"/>
              <a:gd name="T9" fmla="*/ 647700 h 698"/>
              <a:gd name="T10" fmla="*/ 149225 w 160"/>
              <a:gd name="T11" fmla="*/ 606425 h 698"/>
              <a:gd name="T12" fmla="*/ 139700 w 160"/>
              <a:gd name="T13" fmla="*/ 485775 h 698"/>
              <a:gd name="T14" fmla="*/ 85725 w 160"/>
              <a:gd name="T15" fmla="*/ 396875 h 698"/>
              <a:gd name="T16" fmla="*/ 38100 w 160"/>
              <a:gd name="T17" fmla="*/ 349250 h 698"/>
              <a:gd name="T18" fmla="*/ 15875 w 160"/>
              <a:gd name="T19" fmla="*/ 241300 h 698"/>
              <a:gd name="T20" fmla="*/ 3175 w 160"/>
              <a:gd name="T21" fmla="*/ 136525 h 698"/>
              <a:gd name="T22" fmla="*/ 6350 w 160"/>
              <a:gd name="T23" fmla="*/ 95250 h 698"/>
              <a:gd name="T24" fmla="*/ 12700 w 160"/>
              <a:gd name="T25" fmla="*/ 76200 h 698"/>
              <a:gd name="T26" fmla="*/ 28575 w 160"/>
              <a:gd name="T27" fmla="*/ 0 h 698"/>
              <a:gd name="T28" fmla="*/ 22225 w 160"/>
              <a:gd name="T29" fmla="*/ 111125 h 698"/>
              <a:gd name="T30" fmla="*/ 0 w 160"/>
              <a:gd name="T31" fmla="*/ 155575 h 698"/>
              <a:gd name="T32" fmla="*/ 38100 w 160"/>
              <a:gd name="T33" fmla="*/ 225425 h 698"/>
              <a:gd name="T34" fmla="*/ 44450 w 160"/>
              <a:gd name="T35" fmla="*/ 279400 h 698"/>
              <a:gd name="T36" fmla="*/ 73025 w 160"/>
              <a:gd name="T37" fmla="*/ 307975 h 698"/>
              <a:gd name="T38" fmla="*/ 107950 w 160"/>
              <a:gd name="T39" fmla="*/ 371475 h 698"/>
              <a:gd name="T40" fmla="*/ 130175 w 160"/>
              <a:gd name="T41" fmla="*/ 422275 h 698"/>
              <a:gd name="T42" fmla="*/ 158750 w 160"/>
              <a:gd name="T43" fmla="*/ 476250 h 698"/>
              <a:gd name="T44" fmla="*/ 187325 w 160"/>
              <a:gd name="T45" fmla="*/ 409575 h 698"/>
              <a:gd name="T46" fmla="*/ 171450 w 160"/>
              <a:gd name="T47" fmla="*/ 336550 h 698"/>
              <a:gd name="T48" fmla="*/ 133350 w 160"/>
              <a:gd name="T49" fmla="*/ 200025 h 698"/>
              <a:gd name="T50" fmla="*/ 146050 w 160"/>
              <a:gd name="T51" fmla="*/ 142875 h 698"/>
              <a:gd name="T52" fmla="*/ 158750 w 160"/>
              <a:gd name="T53" fmla="*/ 117475 h 698"/>
              <a:gd name="T54" fmla="*/ 180975 w 160"/>
              <a:gd name="T55" fmla="*/ 9525 h 698"/>
              <a:gd name="T56" fmla="*/ 193675 w 160"/>
              <a:gd name="T57" fmla="*/ 19050 h 698"/>
              <a:gd name="T58" fmla="*/ 187325 w 160"/>
              <a:gd name="T59" fmla="*/ 28575 h 698"/>
              <a:gd name="T60" fmla="*/ 177800 w 160"/>
              <a:gd name="T61" fmla="*/ 60325 h 698"/>
              <a:gd name="T62" fmla="*/ 184150 w 160"/>
              <a:gd name="T63" fmla="*/ 107950 h 698"/>
              <a:gd name="T64" fmla="*/ 155575 w 160"/>
              <a:gd name="T65" fmla="*/ 187325 h 698"/>
              <a:gd name="T66" fmla="*/ 158750 w 160"/>
              <a:gd name="T67" fmla="*/ 225425 h 698"/>
              <a:gd name="T68" fmla="*/ 177800 w 160"/>
              <a:gd name="T69" fmla="*/ 244475 h 698"/>
              <a:gd name="T70" fmla="*/ 193675 w 160"/>
              <a:gd name="T71" fmla="*/ 282575 h 698"/>
              <a:gd name="T72" fmla="*/ 203200 w 160"/>
              <a:gd name="T73" fmla="*/ 330200 h 698"/>
              <a:gd name="T74" fmla="*/ 225425 w 160"/>
              <a:gd name="T75" fmla="*/ 282575 h 698"/>
              <a:gd name="T76" fmla="*/ 238125 w 160"/>
              <a:gd name="T77" fmla="*/ 257175 h 698"/>
              <a:gd name="T78" fmla="*/ 200025 w 160"/>
              <a:gd name="T79" fmla="*/ 361950 h 698"/>
              <a:gd name="T80" fmla="*/ 171450 w 160"/>
              <a:gd name="T81" fmla="*/ 495300 h 698"/>
              <a:gd name="T82" fmla="*/ 174625 w 160"/>
              <a:gd name="T83" fmla="*/ 641350 h 698"/>
              <a:gd name="T84" fmla="*/ 200025 w 160"/>
              <a:gd name="T85" fmla="*/ 730250 h 698"/>
              <a:gd name="T86" fmla="*/ 193675 w 160"/>
              <a:gd name="T87" fmla="*/ 844550 h 698"/>
              <a:gd name="T88" fmla="*/ 206375 w 160"/>
              <a:gd name="T89" fmla="*/ 952500 h 698"/>
              <a:gd name="T90" fmla="*/ 196850 w 160"/>
              <a:gd name="T91" fmla="*/ 1003300 h 698"/>
              <a:gd name="T92" fmla="*/ 184150 w 160"/>
              <a:gd name="T93" fmla="*/ 1038225 h 698"/>
              <a:gd name="T94" fmla="*/ 177800 w 160"/>
              <a:gd name="T95" fmla="*/ 1057275 h 698"/>
              <a:gd name="T96" fmla="*/ 184150 w 160"/>
              <a:gd name="T97" fmla="*/ 1108075 h 698"/>
              <a:gd name="T98" fmla="*/ 149225 w 160"/>
              <a:gd name="T99" fmla="*/ 1095375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698"/>
              <a:gd name="T152" fmla="*/ 160 w 160"/>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698">
                <a:moveTo>
                  <a:pt x="94" y="690"/>
                </a:moveTo>
                <a:cubicBezTo>
                  <a:pt x="92" y="674"/>
                  <a:pt x="90" y="659"/>
                  <a:pt x="98" y="644"/>
                </a:cubicBezTo>
                <a:cubicBezTo>
                  <a:pt x="105" y="597"/>
                  <a:pt x="104" y="631"/>
                  <a:pt x="114" y="602"/>
                </a:cubicBezTo>
                <a:cubicBezTo>
                  <a:pt x="98" y="562"/>
                  <a:pt x="100" y="516"/>
                  <a:pt x="116" y="476"/>
                </a:cubicBezTo>
                <a:cubicBezTo>
                  <a:pt x="118" y="453"/>
                  <a:pt x="113" y="430"/>
                  <a:pt x="106" y="408"/>
                </a:cubicBezTo>
                <a:cubicBezTo>
                  <a:pt x="103" y="399"/>
                  <a:pt x="94" y="382"/>
                  <a:pt x="94" y="382"/>
                </a:cubicBezTo>
                <a:cubicBezTo>
                  <a:pt x="90" y="356"/>
                  <a:pt x="96" y="331"/>
                  <a:pt x="88" y="306"/>
                </a:cubicBezTo>
                <a:cubicBezTo>
                  <a:pt x="84" y="280"/>
                  <a:pt x="82" y="259"/>
                  <a:pt x="54" y="250"/>
                </a:cubicBezTo>
                <a:cubicBezTo>
                  <a:pt x="46" y="239"/>
                  <a:pt x="35" y="227"/>
                  <a:pt x="24" y="220"/>
                </a:cubicBezTo>
                <a:cubicBezTo>
                  <a:pt x="17" y="198"/>
                  <a:pt x="14" y="175"/>
                  <a:pt x="10" y="152"/>
                </a:cubicBezTo>
                <a:cubicBezTo>
                  <a:pt x="9" y="128"/>
                  <a:pt x="6" y="109"/>
                  <a:pt x="2" y="86"/>
                </a:cubicBezTo>
                <a:cubicBezTo>
                  <a:pt x="3" y="77"/>
                  <a:pt x="3" y="69"/>
                  <a:pt x="4" y="60"/>
                </a:cubicBezTo>
                <a:cubicBezTo>
                  <a:pt x="5" y="56"/>
                  <a:pt x="8" y="48"/>
                  <a:pt x="8" y="48"/>
                </a:cubicBezTo>
                <a:cubicBezTo>
                  <a:pt x="10" y="30"/>
                  <a:pt x="15" y="17"/>
                  <a:pt x="18" y="0"/>
                </a:cubicBezTo>
                <a:cubicBezTo>
                  <a:pt x="17" y="23"/>
                  <a:pt x="19" y="47"/>
                  <a:pt x="14" y="70"/>
                </a:cubicBezTo>
                <a:cubicBezTo>
                  <a:pt x="12" y="80"/>
                  <a:pt x="0" y="98"/>
                  <a:pt x="0" y="98"/>
                </a:cubicBezTo>
                <a:cubicBezTo>
                  <a:pt x="7" y="114"/>
                  <a:pt x="20" y="124"/>
                  <a:pt x="24" y="142"/>
                </a:cubicBezTo>
                <a:cubicBezTo>
                  <a:pt x="25" y="153"/>
                  <a:pt x="21" y="167"/>
                  <a:pt x="28" y="176"/>
                </a:cubicBezTo>
                <a:cubicBezTo>
                  <a:pt x="33" y="183"/>
                  <a:pt x="42" y="187"/>
                  <a:pt x="46" y="194"/>
                </a:cubicBezTo>
                <a:cubicBezTo>
                  <a:pt x="54" y="207"/>
                  <a:pt x="60" y="221"/>
                  <a:pt x="68" y="234"/>
                </a:cubicBezTo>
                <a:cubicBezTo>
                  <a:pt x="72" y="252"/>
                  <a:pt x="71" y="255"/>
                  <a:pt x="82" y="266"/>
                </a:cubicBezTo>
                <a:cubicBezTo>
                  <a:pt x="85" y="300"/>
                  <a:pt x="80" y="287"/>
                  <a:pt x="100" y="300"/>
                </a:cubicBezTo>
                <a:cubicBezTo>
                  <a:pt x="106" y="286"/>
                  <a:pt x="113" y="273"/>
                  <a:pt x="118" y="258"/>
                </a:cubicBezTo>
                <a:cubicBezTo>
                  <a:pt x="116" y="241"/>
                  <a:pt x="109" y="229"/>
                  <a:pt x="108" y="212"/>
                </a:cubicBezTo>
                <a:cubicBezTo>
                  <a:pt x="104" y="163"/>
                  <a:pt x="109" y="158"/>
                  <a:pt x="84" y="126"/>
                </a:cubicBezTo>
                <a:cubicBezTo>
                  <a:pt x="80" y="113"/>
                  <a:pt x="86" y="101"/>
                  <a:pt x="92" y="90"/>
                </a:cubicBezTo>
                <a:cubicBezTo>
                  <a:pt x="95" y="85"/>
                  <a:pt x="100" y="74"/>
                  <a:pt x="100" y="74"/>
                </a:cubicBezTo>
                <a:cubicBezTo>
                  <a:pt x="104" y="52"/>
                  <a:pt x="95" y="19"/>
                  <a:pt x="114" y="6"/>
                </a:cubicBezTo>
                <a:cubicBezTo>
                  <a:pt x="117" y="8"/>
                  <a:pt x="121" y="9"/>
                  <a:pt x="122" y="12"/>
                </a:cubicBezTo>
                <a:cubicBezTo>
                  <a:pt x="123" y="14"/>
                  <a:pt x="119" y="16"/>
                  <a:pt x="118" y="18"/>
                </a:cubicBezTo>
                <a:cubicBezTo>
                  <a:pt x="115" y="24"/>
                  <a:pt x="114" y="31"/>
                  <a:pt x="112" y="38"/>
                </a:cubicBezTo>
                <a:cubicBezTo>
                  <a:pt x="113" y="48"/>
                  <a:pt x="116" y="58"/>
                  <a:pt x="116" y="68"/>
                </a:cubicBezTo>
                <a:cubicBezTo>
                  <a:pt x="116" y="85"/>
                  <a:pt x="103" y="102"/>
                  <a:pt x="98" y="118"/>
                </a:cubicBezTo>
                <a:cubicBezTo>
                  <a:pt x="99" y="126"/>
                  <a:pt x="97" y="134"/>
                  <a:pt x="100" y="142"/>
                </a:cubicBezTo>
                <a:cubicBezTo>
                  <a:pt x="102" y="147"/>
                  <a:pt x="109" y="149"/>
                  <a:pt x="112" y="154"/>
                </a:cubicBezTo>
                <a:cubicBezTo>
                  <a:pt x="116" y="162"/>
                  <a:pt x="117" y="170"/>
                  <a:pt x="122" y="178"/>
                </a:cubicBezTo>
                <a:cubicBezTo>
                  <a:pt x="122" y="183"/>
                  <a:pt x="113" y="218"/>
                  <a:pt x="128" y="208"/>
                </a:cubicBezTo>
                <a:cubicBezTo>
                  <a:pt x="133" y="198"/>
                  <a:pt x="138" y="188"/>
                  <a:pt x="142" y="178"/>
                </a:cubicBezTo>
                <a:cubicBezTo>
                  <a:pt x="144" y="172"/>
                  <a:pt x="150" y="162"/>
                  <a:pt x="150" y="162"/>
                </a:cubicBezTo>
                <a:cubicBezTo>
                  <a:pt x="160" y="182"/>
                  <a:pt x="144" y="216"/>
                  <a:pt x="126" y="228"/>
                </a:cubicBezTo>
                <a:cubicBezTo>
                  <a:pt x="115" y="260"/>
                  <a:pt x="132" y="288"/>
                  <a:pt x="108" y="312"/>
                </a:cubicBezTo>
                <a:cubicBezTo>
                  <a:pt x="98" y="341"/>
                  <a:pt x="92" y="377"/>
                  <a:pt x="110" y="404"/>
                </a:cubicBezTo>
                <a:cubicBezTo>
                  <a:pt x="114" y="423"/>
                  <a:pt x="116" y="443"/>
                  <a:pt x="126" y="460"/>
                </a:cubicBezTo>
                <a:cubicBezTo>
                  <a:pt x="132" y="484"/>
                  <a:pt x="125" y="508"/>
                  <a:pt x="122" y="532"/>
                </a:cubicBezTo>
                <a:cubicBezTo>
                  <a:pt x="123" y="554"/>
                  <a:pt x="117" y="580"/>
                  <a:pt x="130" y="600"/>
                </a:cubicBezTo>
                <a:cubicBezTo>
                  <a:pt x="132" y="612"/>
                  <a:pt x="131" y="621"/>
                  <a:pt x="124" y="632"/>
                </a:cubicBezTo>
                <a:cubicBezTo>
                  <a:pt x="122" y="640"/>
                  <a:pt x="119" y="646"/>
                  <a:pt x="116" y="654"/>
                </a:cubicBezTo>
                <a:cubicBezTo>
                  <a:pt x="114" y="658"/>
                  <a:pt x="112" y="666"/>
                  <a:pt x="112" y="666"/>
                </a:cubicBezTo>
                <a:cubicBezTo>
                  <a:pt x="114" y="697"/>
                  <a:pt x="107" y="689"/>
                  <a:pt x="116" y="698"/>
                </a:cubicBezTo>
                <a:lnTo>
                  <a:pt x="94" y="690"/>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3" name="Freeform 14"/>
          <p:cNvSpPr>
            <a:spLocks/>
          </p:cNvSpPr>
          <p:nvPr/>
        </p:nvSpPr>
        <p:spPr bwMode="auto">
          <a:xfrm rot="593437" flipH="1">
            <a:off x="4137025" y="5300663"/>
            <a:ext cx="101600" cy="628650"/>
          </a:xfrm>
          <a:custGeom>
            <a:avLst/>
            <a:gdLst>
              <a:gd name="T0" fmla="*/ 58821 w 76"/>
              <a:gd name="T1" fmla="*/ 606425 h 396"/>
              <a:gd name="T2" fmla="*/ 45453 w 76"/>
              <a:gd name="T3" fmla="*/ 523875 h 396"/>
              <a:gd name="T4" fmla="*/ 61495 w 76"/>
              <a:gd name="T5" fmla="*/ 485775 h 396"/>
              <a:gd name="T6" fmla="*/ 45453 w 76"/>
              <a:gd name="T7" fmla="*/ 441325 h 396"/>
              <a:gd name="T8" fmla="*/ 26737 w 76"/>
              <a:gd name="T9" fmla="*/ 355600 h 396"/>
              <a:gd name="T10" fmla="*/ 0 w 76"/>
              <a:gd name="T11" fmla="*/ 298450 h 396"/>
              <a:gd name="T12" fmla="*/ 26737 w 76"/>
              <a:gd name="T13" fmla="*/ 177800 h 396"/>
              <a:gd name="T14" fmla="*/ 32084 w 76"/>
              <a:gd name="T15" fmla="*/ 152400 h 396"/>
              <a:gd name="T16" fmla="*/ 66842 w 76"/>
              <a:gd name="T17" fmla="*/ 142875 h 396"/>
              <a:gd name="T18" fmla="*/ 77537 w 76"/>
              <a:gd name="T19" fmla="*/ 44450 h 396"/>
              <a:gd name="T20" fmla="*/ 48126 w 76"/>
              <a:gd name="T21" fmla="*/ 184150 h 396"/>
              <a:gd name="T22" fmla="*/ 26737 w 76"/>
              <a:gd name="T23" fmla="*/ 266700 h 396"/>
              <a:gd name="T24" fmla="*/ 34758 w 76"/>
              <a:gd name="T25" fmla="*/ 327025 h 396"/>
              <a:gd name="T26" fmla="*/ 61495 w 76"/>
              <a:gd name="T27" fmla="*/ 279400 h 396"/>
              <a:gd name="T28" fmla="*/ 77537 w 76"/>
              <a:gd name="T29" fmla="*/ 247650 h 396"/>
              <a:gd name="T30" fmla="*/ 93579 w 76"/>
              <a:gd name="T31" fmla="*/ 206375 h 396"/>
              <a:gd name="T32" fmla="*/ 98926 w 76"/>
              <a:gd name="T33" fmla="*/ 219075 h 396"/>
              <a:gd name="T34" fmla="*/ 80211 w 76"/>
              <a:gd name="T35" fmla="*/ 257175 h 396"/>
              <a:gd name="T36" fmla="*/ 69516 w 76"/>
              <a:gd name="T37" fmla="*/ 298450 h 396"/>
              <a:gd name="T38" fmla="*/ 61495 w 76"/>
              <a:gd name="T39" fmla="*/ 400050 h 396"/>
              <a:gd name="T40" fmla="*/ 74863 w 76"/>
              <a:gd name="T41" fmla="*/ 457200 h 396"/>
              <a:gd name="T42" fmla="*/ 77537 w 76"/>
              <a:gd name="T43" fmla="*/ 533400 h 396"/>
              <a:gd name="T44" fmla="*/ 85558 w 76"/>
              <a:gd name="T45" fmla="*/ 561975 h 396"/>
              <a:gd name="T46" fmla="*/ 77537 w 76"/>
              <a:gd name="T47" fmla="*/ 600075 h 396"/>
              <a:gd name="T48" fmla="*/ 80211 w 76"/>
              <a:gd name="T49" fmla="*/ 628650 h 396"/>
              <a:gd name="T50" fmla="*/ 64168 w 76"/>
              <a:gd name="T51" fmla="*/ 628650 h 396"/>
              <a:gd name="T52" fmla="*/ 58821 w 76"/>
              <a:gd name="T53" fmla="*/ 606425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24" name="Freeform 15"/>
          <p:cNvSpPr>
            <a:spLocks/>
          </p:cNvSpPr>
          <p:nvPr/>
        </p:nvSpPr>
        <p:spPr bwMode="auto">
          <a:xfrm rot="21420580">
            <a:off x="3822700" y="4846638"/>
            <a:ext cx="69850" cy="425450"/>
          </a:xfrm>
          <a:custGeom>
            <a:avLst/>
            <a:gdLst>
              <a:gd name="T0" fmla="*/ 24653 w 34"/>
              <a:gd name="T1" fmla="*/ 413873 h 147"/>
              <a:gd name="T2" fmla="*/ 8218 w 34"/>
              <a:gd name="T3" fmla="*/ 361777 h 147"/>
              <a:gd name="T4" fmla="*/ 28762 w 34"/>
              <a:gd name="T5" fmla="*/ 240220 h 147"/>
              <a:gd name="T6" fmla="*/ 0 w 34"/>
              <a:gd name="T7" fmla="*/ 147605 h 147"/>
              <a:gd name="T8" fmla="*/ 16435 w 34"/>
              <a:gd name="T9" fmla="*/ 72355 h 147"/>
              <a:gd name="T10" fmla="*/ 32871 w 34"/>
              <a:gd name="T11" fmla="*/ 159182 h 147"/>
              <a:gd name="T12" fmla="*/ 49306 w 34"/>
              <a:gd name="T13" fmla="*/ 234432 h 147"/>
              <a:gd name="T14" fmla="*/ 41088 w 34"/>
              <a:gd name="T15" fmla="*/ 315470 h 147"/>
              <a:gd name="T16" fmla="*/ 69850 w 34"/>
              <a:gd name="T17" fmla="*/ 425450 h 147"/>
              <a:gd name="T18" fmla="*/ 24653 w 34"/>
              <a:gd name="T19" fmla="*/ 413873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5" name="Freeform 16"/>
          <p:cNvSpPr>
            <a:spLocks/>
          </p:cNvSpPr>
          <p:nvPr/>
        </p:nvSpPr>
        <p:spPr bwMode="auto">
          <a:xfrm flipH="1">
            <a:off x="3487738" y="5876925"/>
            <a:ext cx="69850" cy="193675"/>
          </a:xfrm>
          <a:custGeom>
            <a:avLst/>
            <a:gdLst>
              <a:gd name="T0" fmla="*/ 9313 w 30"/>
              <a:gd name="T1" fmla="*/ 177800 h 122"/>
              <a:gd name="T2" fmla="*/ 23283 w 30"/>
              <a:gd name="T3" fmla="*/ 142875 h 122"/>
              <a:gd name="T4" fmla="*/ 27940 w 30"/>
              <a:gd name="T5" fmla="*/ 82550 h 122"/>
              <a:gd name="T6" fmla="*/ 13970 w 30"/>
              <a:gd name="T7" fmla="*/ 50800 h 122"/>
              <a:gd name="T8" fmla="*/ 18627 w 30"/>
              <a:gd name="T9" fmla="*/ 6350 h 122"/>
              <a:gd name="T10" fmla="*/ 32597 w 30"/>
              <a:gd name="T11" fmla="*/ 3175 h 122"/>
              <a:gd name="T12" fmla="*/ 37253 w 30"/>
              <a:gd name="T13" fmla="*/ 50800 h 122"/>
              <a:gd name="T14" fmla="*/ 41910 w 30"/>
              <a:gd name="T15" fmla="*/ 60325 h 122"/>
              <a:gd name="T16" fmla="*/ 69850 w 30"/>
              <a:gd name="T17" fmla="*/ 152400 h 122"/>
              <a:gd name="T18" fmla="*/ 32597 w 30"/>
              <a:gd name="T19" fmla="*/ 193675 h 122"/>
              <a:gd name="T20" fmla="*/ 9313 w 30"/>
              <a:gd name="T21" fmla="*/ 17780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26" name="Freeform 17"/>
          <p:cNvSpPr>
            <a:spLocks/>
          </p:cNvSpPr>
          <p:nvPr/>
        </p:nvSpPr>
        <p:spPr bwMode="auto">
          <a:xfrm flipH="1">
            <a:off x="3967163" y="5938838"/>
            <a:ext cx="65087" cy="660400"/>
          </a:xfrm>
          <a:custGeom>
            <a:avLst/>
            <a:gdLst>
              <a:gd name="T0" fmla="*/ 17524 w 52"/>
              <a:gd name="T1" fmla="*/ 649175 h 353"/>
              <a:gd name="T2" fmla="*/ 22530 w 52"/>
              <a:gd name="T3" fmla="*/ 578084 h 353"/>
              <a:gd name="T4" fmla="*/ 15020 w 52"/>
              <a:gd name="T5" fmla="*/ 536926 h 353"/>
              <a:gd name="T6" fmla="*/ 40054 w 52"/>
              <a:gd name="T7" fmla="*/ 439643 h 353"/>
              <a:gd name="T8" fmla="*/ 27537 w 52"/>
              <a:gd name="T9" fmla="*/ 368552 h 353"/>
              <a:gd name="T10" fmla="*/ 0 w 52"/>
              <a:gd name="T11" fmla="*/ 215144 h 353"/>
              <a:gd name="T12" fmla="*/ 32544 w 52"/>
              <a:gd name="T13" fmla="*/ 39287 h 353"/>
              <a:gd name="T14" fmla="*/ 35047 w 52"/>
              <a:gd name="T15" fmla="*/ 5612 h 353"/>
              <a:gd name="T16" fmla="*/ 52571 w 52"/>
              <a:gd name="T17" fmla="*/ 9354 h 353"/>
              <a:gd name="T18" fmla="*/ 50068 w 52"/>
              <a:gd name="T19" fmla="*/ 35546 h 353"/>
              <a:gd name="T20" fmla="*/ 30041 w 52"/>
              <a:gd name="T21" fmla="*/ 117862 h 353"/>
              <a:gd name="T22" fmla="*/ 35047 w 52"/>
              <a:gd name="T23" fmla="*/ 241336 h 353"/>
              <a:gd name="T24" fmla="*/ 37551 w 52"/>
              <a:gd name="T25" fmla="*/ 331135 h 353"/>
              <a:gd name="T26" fmla="*/ 60081 w 52"/>
              <a:gd name="T27" fmla="*/ 379777 h 353"/>
              <a:gd name="T28" fmla="*/ 65088 w 52"/>
              <a:gd name="T29" fmla="*/ 391002 h 353"/>
              <a:gd name="T30" fmla="*/ 50068 w 52"/>
              <a:gd name="T31" fmla="*/ 548151 h 353"/>
              <a:gd name="T32" fmla="*/ 65088 w 52"/>
              <a:gd name="T33" fmla="*/ 622984 h 353"/>
              <a:gd name="T34" fmla="*/ 62585 w 52"/>
              <a:gd name="T35" fmla="*/ 660400 h 353"/>
              <a:gd name="T36" fmla="*/ 17524 w 52"/>
              <a:gd name="T37" fmla="*/ 649175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353"/>
              <a:gd name="T59" fmla="*/ 52 w 52"/>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353">
                <a:moveTo>
                  <a:pt x="14" y="347"/>
                </a:moveTo>
                <a:cubicBezTo>
                  <a:pt x="16" y="331"/>
                  <a:pt x="21" y="326"/>
                  <a:pt x="18" y="309"/>
                </a:cubicBezTo>
                <a:cubicBezTo>
                  <a:pt x="17" y="301"/>
                  <a:pt x="12" y="287"/>
                  <a:pt x="12" y="287"/>
                </a:cubicBezTo>
                <a:cubicBezTo>
                  <a:pt x="17" y="268"/>
                  <a:pt x="27" y="254"/>
                  <a:pt x="32" y="235"/>
                </a:cubicBezTo>
                <a:cubicBezTo>
                  <a:pt x="30" y="221"/>
                  <a:pt x="26" y="210"/>
                  <a:pt x="22" y="197"/>
                </a:cubicBezTo>
                <a:cubicBezTo>
                  <a:pt x="18" y="170"/>
                  <a:pt x="12" y="140"/>
                  <a:pt x="0" y="115"/>
                </a:cubicBezTo>
                <a:cubicBezTo>
                  <a:pt x="2" y="82"/>
                  <a:pt x="14" y="52"/>
                  <a:pt x="26" y="21"/>
                </a:cubicBezTo>
                <a:cubicBezTo>
                  <a:pt x="27" y="15"/>
                  <a:pt x="24" y="7"/>
                  <a:pt x="28" y="3"/>
                </a:cubicBezTo>
                <a:cubicBezTo>
                  <a:pt x="31" y="0"/>
                  <a:pt x="39" y="1"/>
                  <a:pt x="42" y="5"/>
                </a:cubicBezTo>
                <a:cubicBezTo>
                  <a:pt x="45" y="9"/>
                  <a:pt x="41" y="14"/>
                  <a:pt x="40" y="19"/>
                </a:cubicBezTo>
                <a:cubicBezTo>
                  <a:pt x="37" y="34"/>
                  <a:pt x="30" y="49"/>
                  <a:pt x="24" y="63"/>
                </a:cubicBezTo>
                <a:cubicBezTo>
                  <a:pt x="28" y="95"/>
                  <a:pt x="30" y="99"/>
                  <a:pt x="28" y="129"/>
                </a:cubicBezTo>
                <a:cubicBezTo>
                  <a:pt x="29" y="145"/>
                  <a:pt x="28" y="161"/>
                  <a:pt x="30" y="177"/>
                </a:cubicBezTo>
                <a:cubicBezTo>
                  <a:pt x="31" y="183"/>
                  <a:pt x="45" y="199"/>
                  <a:pt x="48" y="203"/>
                </a:cubicBezTo>
                <a:cubicBezTo>
                  <a:pt x="49" y="205"/>
                  <a:pt x="52" y="209"/>
                  <a:pt x="52" y="209"/>
                </a:cubicBezTo>
                <a:cubicBezTo>
                  <a:pt x="51" y="249"/>
                  <a:pt x="50" y="262"/>
                  <a:pt x="40" y="293"/>
                </a:cubicBezTo>
                <a:cubicBezTo>
                  <a:pt x="43" y="335"/>
                  <a:pt x="39" y="313"/>
                  <a:pt x="52" y="333"/>
                </a:cubicBezTo>
                <a:cubicBezTo>
                  <a:pt x="49" y="343"/>
                  <a:pt x="50" y="337"/>
                  <a:pt x="50" y="353"/>
                </a:cubicBezTo>
                <a:lnTo>
                  <a:pt x="14" y="347"/>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7" name="Freeform 18"/>
          <p:cNvSpPr>
            <a:spLocks/>
          </p:cNvSpPr>
          <p:nvPr/>
        </p:nvSpPr>
        <p:spPr bwMode="auto">
          <a:xfrm>
            <a:off x="3429000" y="5494338"/>
            <a:ext cx="53975" cy="1101725"/>
          </a:xfrm>
          <a:custGeom>
            <a:avLst/>
            <a:gdLst>
              <a:gd name="T0" fmla="*/ 14532 w 52"/>
              <a:gd name="T1" fmla="*/ 1082999 h 353"/>
              <a:gd name="T2" fmla="*/ 18684 w 52"/>
              <a:gd name="T3" fmla="*/ 964400 h 353"/>
              <a:gd name="T4" fmla="*/ 12456 w 52"/>
              <a:gd name="T5" fmla="*/ 895737 h 353"/>
              <a:gd name="T6" fmla="*/ 33215 w 52"/>
              <a:gd name="T7" fmla="*/ 733443 h 353"/>
              <a:gd name="T8" fmla="*/ 22836 w 52"/>
              <a:gd name="T9" fmla="*/ 614844 h 353"/>
              <a:gd name="T10" fmla="*/ 0 w 52"/>
              <a:gd name="T11" fmla="*/ 358919 h 353"/>
              <a:gd name="T12" fmla="*/ 26988 w 52"/>
              <a:gd name="T13" fmla="*/ 65542 h 353"/>
              <a:gd name="T14" fmla="*/ 29063 w 52"/>
              <a:gd name="T15" fmla="*/ 9363 h 353"/>
              <a:gd name="T16" fmla="*/ 43595 w 52"/>
              <a:gd name="T17" fmla="*/ 15605 h 353"/>
              <a:gd name="T18" fmla="*/ 41519 w 52"/>
              <a:gd name="T19" fmla="*/ 59300 h 353"/>
              <a:gd name="T20" fmla="*/ 24912 w 52"/>
              <a:gd name="T21" fmla="*/ 196625 h 353"/>
              <a:gd name="T22" fmla="*/ 29063 w 52"/>
              <a:gd name="T23" fmla="*/ 402613 h 353"/>
              <a:gd name="T24" fmla="*/ 31139 w 52"/>
              <a:gd name="T25" fmla="*/ 552423 h 353"/>
              <a:gd name="T26" fmla="*/ 49823 w 52"/>
              <a:gd name="T27" fmla="*/ 633570 h 353"/>
              <a:gd name="T28" fmla="*/ 53975 w 52"/>
              <a:gd name="T29" fmla="*/ 652296 h 353"/>
              <a:gd name="T30" fmla="*/ 41519 w 52"/>
              <a:gd name="T31" fmla="*/ 914463 h 353"/>
              <a:gd name="T32" fmla="*/ 53975 w 52"/>
              <a:gd name="T33" fmla="*/ 1039304 h 353"/>
              <a:gd name="T34" fmla="*/ 51899 w 52"/>
              <a:gd name="T35" fmla="*/ 1101725 h 353"/>
              <a:gd name="T36" fmla="*/ 14532 w 52"/>
              <a:gd name="T37" fmla="*/ 1082999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353"/>
              <a:gd name="T59" fmla="*/ 52 w 52"/>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353">
                <a:moveTo>
                  <a:pt x="14" y="347"/>
                </a:moveTo>
                <a:cubicBezTo>
                  <a:pt x="16" y="331"/>
                  <a:pt x="21" y="326"/>
                  <a:pt x="18" y="309"/>
                </a:cubicBezTo>
                <a:cubicBezTo>
                  <a:pt x="17" y="301"/>
                  <a:pt x="12" y="287"/>
                  <a:pt x="12" y="287"/>
                </a:cubicBezTo>
                <a:cubicBezTo>
                  <a:pt x="17" y="268"/>
                  <a:pt x="27" y="254"/>
                  <a:pt x="32" y="235"/>
                </a:cubicBezTo>
                <a:cubicBezTo>
                  <a:pt x="30" y="221"/>
                  <a:pt x="26" y="210"/>
                  <a:pt x="22" y="197"/>
                </a:cubicBezTo>
                <a:cubicBezTo>
                  <a:pt x="18" y="170"/>
                  <a:pt x="12" y="140"/>
                  <a:pt x="0" y="115"/>
                </a:cubicBezTo>
                <a:cubicBezTo>
                  <a:pt x="2" y="82"/>
                  <a:pt x="14" y="52"/>
                  <a:pt x="26" y="21"/>
                </a:cubicBezTo>
                <a:cubicBezTo>
                  <a:pt x="27" y="15"/>
                  <a:pt x="24" y="7"/>
                  <a:pt x="28" y="3"/>
                </a:cubicBezTo>
                <a:cubicBezTo>
                  <a:pt x="31" y="0"/>
                  <a:pt x="39" y="1"/>
                  <a:pt x="42" y="5"/>
                </a:cubicBezTo>
                <a:cubicBezTo>
                  <a:pt x="45" y="9"/>
                  <a:pt x="41" y="14"/>
                  <a:pt x="40" y="19"/>
                </a:cubicBezTo>
                <a:cubicBezTo>
                  <a:pt x="37" y="34"/>
                  <a:pt x="30" y="49"/>
                  <a:pt x="24" y="63"/>
                </a:cubicBezTo>
                <a:cubicBezTo>
                  <a:pt x="28" y="95"/>
                  <a:pt x="30" y="99"/>
                  <a:pt x="28" y="129"/>
                </a:cubicBezTo>
                <a:cubicBezTo>
                  <a:pt x="29" y="145"/>
                  <a:pt x="28" y="161"/>
                  <a:pt x="30" y="177"/>
                </a:cubicBezTo>
                <a:cubicBezTo>
                  <a:pt x="31" y="183"/>
                  <a:pt x="45" y="199"/>
                  <a:pt x="48" y="203"/>
                </a:cubicBezTo>
                <a:cubicBezTo>
                  <a:pt x="49" y="205"/>
                  <a:pt x="52" y="209"/>
                  <a:pt x="52" y="209"/>
                </a:cubicBezTo>
                <a:cubicBezTo>
                  <a:pt x="51" y="249"/>
                  <a:pt x="50" y="262"/>
                  <a:pt x="40" y="293"/>
                </a:cubicBezTo>
                <a:cubicBezTo>
                  <a:pt x="43" y="335"/>
                  <a:pt x="39" y="313"/>
                  <a:pt x="52" y="333"/>
                </a:cubicBezTo>
                <a:cubicBezTo>
                  <a:pt x="49" y="343"/>
                  <a:pt x="50" y="337"/>
                  <a:pt x="50" y="353"/>
                </a:cubicBezTo>
                <a:lnTo>
                  <a:pt x="14" y="347"/>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28" name="Freeform 19"/>
          <p:cNvSpPr>
            <a:spLocks/>
          </p:cNvSpPr>
          <p:nvPr/>
        </p:nvSpPr>
        <p:spPr bwMode="auto">
          <a:xfrm flipH="1">
            <a:off x="3719513" y="5253038"/>
            <a:ext cx="23812" cy="115887"/>
          </a:xfrm>
          <a:custGeom>
            <a:avLst/>
            <a:gdLst>
              <a:gd name="T0" fmla="*/ 14288 w 20"/>
              <a:gd name="T1" fmla="*/ 97196 h 62"/>
              <a:gd name="T2" fmla="*/ 19050 w 20"/>
              <a:gd name="T3" fmla="*/ 0 h 62"/>
              <a:gd name="T4" fmla="*/ 16669 w 20"/>
              <a:gd name="T5" fmla="*/ 112150 h 62"/>
              <a:gd name="T6" fmla="*/ 14288 w 20"/>
              <a:gd name="T7" fmla="*/ 97196 h 62"/>
              <a:gd name="T8" fmla="*/ 0 60000 65536"/>
              <a:gd name="T9" fmla="*/ 0 60000 65536"/>
              <a:gd name="T10" fmla="*/ 0 60000 65536"/>
              <a:gd name="T11" fmla="*/ 0 60000 65536"/>
              <a:gd name="T12" fmla="*/ 0 w 20"/>
              <a:gd name="T13" fmla="*/ 0 h 62"/>
              <a:gd name="T14" fmla="*/ 20 w 20"/>
              <a:gd name="T15" fmla="*/ 62 h 62"/>
            </a:gdLst>
            <a:ahLst/>
            <a:cxnLst>
              <a:cxn ang="T8">
                <a:pos x="T0" y="T1"/>
              </a:cxn>
              <a:cxn ang="T9">
                <a:pos x="T2" y="T3"/>
              </a:cxn>
              <a:cxn ang="T10">
                <a:pos x="T4" y="T5"/>
              </a:cxn>
              <a:cxn ang="T11">
                <a:pos x="T6" y="T7"/>
              </a:cxn>
            </a:cxnLst>
            <a:rect l="T12" t="T13" r="T14" b="T15"/>
            <a:pathLst>
              <a:path w="20" h="62">
                <a:moveTo>
                  <a:pt x="12" y="52"/>
                </a:moveTo>
                <a:cubicBezTo>
                  <a:pt x="10" y="38"/>
                  <a:pt x="0" y="5"/>
                  <a:pt x="16" y="0"/>
                </a:cubicBezTo>
                <a:cubicBezTo>
                  <a:pt x="19" y="7"/>
                  <a:pt x="20" y="54"/>
                  <a:pt x="14" y="60"/>
                </a:cubicBezTo>
                <a:cubicBezTo>
                  <a:pt x="12" y="62"/>
                  <a:pt x="13" y="55"/>
                  <a:pt x="12" y="5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9" name="Freeform 20"/>
          <p:cNvSpPr>
            <a:spLocks/>
          </p:cNvSpPr>
          <p:nvPr/>
        </p:nvSpPr>
        <p:spPr bwMode="auto">
          <a:xfrm flipH="1">
            <a:off x="3827463" y="5862638"/>
            <a:ext cx="95250" cy="739775"/>
          </a:xfrm>
          <a:custGeom>
            <a:avLst/>
            <a:gdLst>
              <a:gd name="T0" fmla="*/ 55145 w 76"/>
              <a:gd name="T1" fmla="*/ 713621 h 396"/>
              <a:gd name="T2" fmla="*/ 42612 w 76"/>
              <a:gd name="T3" fmla="*/ 616479 h 396"/>
              <a:gd name="T4" fmla="*/ 57651 w 76"/>
              <a:gd name="T5" fmla="*/ 571644 h 396"/>
              <a:gd name="T6" fmla="*/ 42612 w 76"/>
              <a:gd name="T7" fmla="*/ 519337 h 396"/>
              <a:gd name="T8" fmla="*/ 25066 w 76"/>
              <a:gd name="T9" fmla="*/ 418459 h 396"/>
              <a:gd name="T10" fmla="*/ 0 w 76"/>
              <a:gd name="T11" fmla="*/ 351206 h 396"/>
              <a:gd name="T12" fmla="*/ 25066 w 76"/>
              <a:gd name="T13" fmla="*/ 209229 h 396"/>
              <a:gd name="T14" fmla="*/ 30079 w 76"/>
              <a:gd name="T15" fmla="*/ 179339 h 396"/>
              <a:gd name="T16" fmla="*/ 62664 w 76"/>
              <a:gd name="T17" fmla="*/ 168131 h 396"/>
              <a:gd name="T18" fmla="*/ 72691 w 76"/>
              <a:gd name="T19" fmla="*/ 52307 h 396"/>
              <a:gd name="T20" fmla="*/ 45118 w 76"/>
              <a:gd name="T21" fmla="*/ 216702 h 396"/>
              <a:gd name="T22" fmla="*/ 25066 w 76"/>
              <a:gd name="T23" fmla="*/ 313844 h 396"/>
              <a:gd name="T24" fmla="*/ 32586 w 76"/>
              <a:gd name="T25" fmla="*/ 384832 h 396"/>
              <a:gd name="T26" fmla="*/ 57651 w 76"/>
              <a:gd name="T27" fmla="*/ 328789 h 396"/>
              <a:gd name="T28" fmla="*/ 72691 w 76"/>
              <a:gd name="T29" fmla="*/ 291427 h 396"/>
              <a:gd name="T30" fmla="*/ 87730 w 76"/>
              <a:gd name="T31" fmla="*/ 242855 h 396"/>
              <a:gd name="T32" fmla="*/ 92743 w 76"/>
              <a:gd name="T33" fmla="*/ 257800 h 396"/>
              <a:gd name="T34" fmla="*/ 75197 w 76"/>
              <a:gd name="T35" fmla="*/ 302635 h 396"/>
              <a:gd name="T36" fmla="*/ 65171 w 76"/>
              <a:gd name="T37" fmla="*/ 351206 h 396"/>
              <a:gd name="T38" fmla="*/ 57651 w 76"/>
              <a:gd name="T39" fmla="*/ 470766 h 396"/>
              <a:gd name="T40" fmla="*/ 70184 w 76"/>
              <a:gd name="T41" fmla="*/ 538018 h 396"/>
              <a:gd name="T42" fmla="*/ 72691 w 76"/>
              <a:gd name="T43" fmla="*/ 627688 h 396"/>
              <a:gd name="T44" fmla="*/ 80211 w 76"/>
              <a:gd name="T45" fmla="*/ 661314 h 396"/>
              <a:gd name="T46" fmla="*/ 72691 w 76"/>
              <a:gd name="T47" fmla="*/ 706149 h 396"/>
              <a:gd name="T48" fmla="*/ 75197 w 76"/>
              <a:gd name="T49" fmla="*/ 739775 h 396"/>
              <a:gd name="T50" fmla="*/ 60158 w 76"/>
              <a:gd name="T51" fmla="*/ 739775 h 396"/>
              <a:gd name="T52" fmla="*/ 55145 w 76"/>
              <a:gd name="T53" fmla="*/ 713621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0" name="Freeform 21"/>
          <p:cNvSpPr>
            <a:spLocks/>
          </p:cNvSpPr>
          <p:nvPr/>
        </p:nvSpPr>
        <p:spPr bwMode="auto">
          <a:xfrm flipH="1">
            <a:off x="3713163" y="6319838"/>
            <a:ext cx="42862" cy="274637"/>
          </a:xfrm>
          <a:custGeom>
            <a:avLst/>
            <a:gdLst>
              <a:gd name="T0" fmla="*/ 15128 w 34"/>
              <a:gd name="T1" fmla="*/ 267165 h 147"/>
              <a:gd name="T2" fmla="*/ 5043 w 34"/>
              <a:gd name="T3" fmla="*/ 233536 h 147"/>
              <a:gd name="T4" fmla="*/ 17649 w 34"/>
              <a:gd name="T5" fmla="*/ 155068 h 147"/>
              <a:gd name="T6" fmla="*/ 0 w 34"/>
              <a:gd name="T7" fmla="*/ 95283 h 147"/>
              <a:gd name="T8" fmla="*/ 10085 w 34"/>
              <a:gd name="T9" fmla="*/ 46707 h 147"/>
              <a:gd name="T10" fmla="*/ 20171 w 34"/>
              <a:gd name="T11" fmla="*/ 102756 h 147"/>
              <a:gd name="T12" fmla="*/ 30256 w 34"/>
              <a:gd name="T13" fmla="*/ 151331 h 147"/>
              <a:gd name="T14" fmla="*/ 25214 w 34"/>
              <a:gd name="T15" fmla="*/ 203643 h 147"/>
              <a:gd name="T16" fmla="*/ 42863 w 34"/>
              <a:gd name="T17" fmla="*/ 274638 h 147"/>
              <a:gd name="T18" fmla="*/ 15128 w 34"/>
              <a:gd name="T19" fmla="*/ 267165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1" name="Freeform 22"/>
          <p:cNvSpPr>
            <a:spLocks/>
          </p:cNvSpPr>
          <p:nvPr/>
        </p:nvSpPr>
        <p:spPr bwMode="auto">
          <a:xfrm flipH="1">
            <a:off x="3721100" y="6075363"/>
            <a:ext cx="36513" cy="228600"/>
          </a:xfrm>
          <a:custGeom>
            <a:avLst/>
            <a:gdLst>
              <a:gd name="T0" fmla="*/ 4868 w 30"/>
              <a:gd name="T1" fmla="*/ 209862 h 122"/>
              <a:gd name="T2" fmla="*/ 12171 w 30"/>
              <a:gd name="T3" fmla="*/ 168639 h 122"/>
              <a:gd name="T4" fmla="*/ 14605 w 30"/>
              <a:gd name="T5" fmla="*/ 97436 h 122"/>
              <a:gd name="T6" fmla="*/ 7302 w 30"/>
              <a:gd name="T7" fmla="*/ 59961 h 122"/>
              <a:gd name="T8" fmla="*/ 9737 w 30"/>
              <a:gd name="T9" fmla="*/ 7495 h 122"/>
              <a:gd name="T10" fmla="*/ 17039 w 30"/>
              <a:gd name="T11" fmla="*/ 3748 h 122"/>
              <a:gd name="T12" fmla="*/ 19473 w 30"/>
              <a:gd name="T13" fmla="*/ 59961 h 122"/>
              <a:gd name="T14" fmla="*/ 21907 w 30"/>
              <a:gd name="T15" fmla="*/ 71203 h 122"/>
              <a:gd name="T16" fmla="*/ 36512 w 30"/>
              <a:gd name="T17" fmla="*/ 179882 h 122"/>
              <a:gd name="T18" fmla="*/ 17039 w 30"/>
              <a:gd name="T19" fmla="*/ 228600 h 122"/>
              <a:gd name="T20" fmla="*/ 486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2" name="Freeform 23"/>
          <p:cNvSpPr>
            <a:spLocks/>
          </p:cNvSpPr>
          <p:nvPr/>
        </p:nvSpPr>
        <p:spPr bwMode="auto">
          <a:xfrm rot="20773104" flipH="1">
            <a:off x="3838575" y="4878388"/>
            <a:ext cx="193675" cy="862012"/>
          </a:xfrm>
          <a:custGeom>
            <a:avLst/>
            <a:gdLst>
              <a:gd name="T0" fmla="*/ 43733 w 155"/>
              <a:gd name="T1" fmla="*/ 843355 h 462"/>
              <a:gd name="T2" fmla="*/ 46232 w 155"/>
              <a:gd name="T3" fmla="*/ 798575 h 462"/>
              <a:gd name="T4" fmla="*/ 71222 w 155"/>
              <a:gd name="T5" fmla="*/ 776185 h 462"/>
              <a:gd name="T6" fmla="*/ 96213 w 155"/>
              <a:gd name="T7" fmla="*/ 682893 h 462"/>
              <a:gd name="T8" fmla="*/ 128700 w 155"/>
              <a:gd name="T9" fmla="*/ 567212 h 462"/>
              <a:gd name="T10" fmla="*/ 116205 w 155"/>
              <a:gd name="T11" fmla="*/ 522432 h 462"/>
              <a:gd name="T12" fmla="*/ 148692 w 155"/>
              <a:gd name="T13" fmla="*/ 391824 h 462"/>
              <a:gd name="T14" fmla="*/ 168685 w 155"/>
              <a:gd name="T15" fmla="*/ 358239 h 462"/>
              <a:gd name="T16" fmla="*/ 178681 w 155"/>
              <a:gd name="T17" fmla="*/ 324654 h 462"/>
              <a:gd name="T18" fmla="*/ 193675 w 155"/>
              <a:gd name="T19" fmla="*/ 313459 h 462"/>
              <a:gd name="T20" fmla="*/ 158689 w 155"/>
              <a:gd name="T21" fmla="*/ 317191 h 462"/>
              <a:gd name="T22" fmla="*/ 143694 w 155"/>
              <a:gd name="T23" fmla="*/ 335849 h 462"/>
              <a:gd name="T24" fmla="*/ 133698 w 155"/>
              <a:gd name="T25" fmla="*/ 358239 h 462"/>
              <a:gd name="T26" fmla="*/ 118704 w 155"/>
              <a:gd name="T27" fmla="*/ 403019 h 462"/>
              <a:gd name="T28" fmla="*/ 103710 w 155"/>
              <a:gd name="T29" fmla="*/ 444067 h 462"/>
              <a:gd name="T30" fmla="*/ 96213 w 155"/>
              <a:gd name="T31" fmla="*/ 507506 h 462"/>
              <a:gd name="T32" fmla="*/ 83718 w 155"/>
              <a:gd name="T33" fmla="*/ 444067 h 462"/>
              <a:gd name="T34" fmla="*/ 83718 w 155"/>
              <a:gd name="T35" fmla="*/ 361971 h 462"/>
              <a:gd name="T36" fmla="*/ 58727 w 155"/>
              <a:gd name="T37" fmla="*/ 223899 h 462"/>
              <a:gd name="T38" fmla="*/ 51230 w 155"/>
              <a:gd name="T39" fmla="*/ 171656 h 462"/>
              <a:gd name="T40" fmla="*/ 48731 w 155"/>
              <a:gd name="T41" fmla="*/ 160461 h 462"/>
              <a:gd name="T42" fmla="*/ 36236 w 155"/>
              <a:gd name="T43" fmla="*/ 123145 h 462"/>
              <a:gd name="T44" fmla="*/ 38735 w 155"/>
              <a:gd name="T45" fmla="*/ 145535 h 462"/>
              <a:gd name="T46" fmla="*/ 41234 w 155"/>
              <a:gd name="T47" fmla="*/ 238826 h 462"/>
              <a:gd name="T48" fmla="*/ 51230 w 155"/>
              <a:gd name="T49" fmla="*/ 272411 h 462"/>
              <a:gd name="T50" fmla="*/ 53729 w 155"/>
              <a:gd name="T51" fmla="*/ 283606 h 462"/>
              <a:gd name="T52" fmla="*/ 51230 w 155"/>
              <a:gd name="T53" fmla="*/ 317191 h 462"/>
              <a:gd name="T54" fmla="*/ 43733 w 155"/>
              <a:gd name="T55" fmla="*/ 294801 h 462"/>
              <a:gd name="T56" fmla="*/ 26240 w 155"/>
              <a:gd name="T57" fmla="*/ 231363 h 462"/>
              <a:gd name="T58" fmla="*/ 21242 w 155"/>
              <a:gd name="T59" fmla="*/ 67170 h 462"/>
              <a:gd name="T60" fmla="*/ 11246 w 155"/>
              <a:gd name="T61" fmla="*/ 55975 h 462"/>
              <a:gd name="T62" fmla="*/ 8747 w 155"/>
              <a:gd name="T63" fmla="*/ 44780 h 462"/>
              <a:gd name="T64" fmla="*/ 3749 w 155"/>
              <a:gd name="T65" fmla="*/ 26122 h 462"/>
              <a:gd name="T66" fmla="*/ 3749 w 155"/>
              <a:gd name="T67" fmla="*/ 89560 h 462"/>
              <a:gd name="T68" fmla="*/ 8747 w 155"/>
              <a:gd name="T69" fmla="*/ 111950 h 462"/>
              <a:gd name="T70" fmla="*/ 38735 w 155"/>
              <a:gd name="T71" fmla="*/ 317191 h 462"/>
              <a:gd name="T72" fmla="*/ 53729 w 155"/>
              <a:gd name="T73" fmla="*/ 391824 h 462"/>
              <a:gd name="T74" fmla="*/ 58727 w 155"/>
              <a:gd name="T75" fmla="*/ 421677 h 462"/>
              <a:gd name="T76" fmla="*/ 61226 w 155"/>
              <a:gd name="T77" fmla="*/ 481384 h 462"/>
              <a:gd name="T78" fmla="*/ 106209 w 155"/>
              <a:gd name="T79" fmla="*/ 593334 h 462"/>
              <a:gd name="T80" fmla="*/ 101211 w 155"/>
              <a:gd name="T81" fmla="*/ 615724 h 462"/>
              <a:gd name="T82" fmla="*/ 86217 w 155"/>
              <a:gd name="T83" fmla="*/ 638114 h 462"/>
              <a:gd name="T84" fmla="*/ 71222 w 155"/>
              <a:gd name="T85" fmla="*/ 671698 h 462"/>
              <a:gd name="T86" fmla="*/ 58727 w 155"/>
              <a:gd name="T87" fmla="*/ 727673 h 462"/>
              <a:gd name="T88" fmla="*/ 56228 w 155"/>
              <a:gd name="T89" fmla="*/ 761258 h 462"/>
              <a:gd name="T90" fmla="*/ 41234 w 155"/>
              <a:gd name="T91" fmla="*/ 776185 h 462"/>
              <a:gd name="T92" fmla="*/ 26240 w 155"/>
              <a:gd name="T93" fmla="*/ 862013 h 462"/>
              <a:gd name="T94" fmla="*/ 43733 w 155"/>
              <a:gd name="T95" fmla="*/ 843355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3" name="Freeform 24"/>
          <p:cNvSpPr>
            <a:spLocks/>
          </p:cNvSpPr>
          <p:nvPr/>
        </p:nvSpPr>
        <p:spPr bwMode="auto">
          <a:xfrm rot="1130185" flipH="1">
            <a:off x="3529013" y="4902200"/>
            <a:ext cx="200025" cy="1001713"/>
          </a:xfrm>
          <a:custGeom>
            <a:avLst/>
            <a:gdLst>
              <a:gd name="T0" fmla="*/ 5001 w 160"/>
              <a:gd name="T1" fmla="*/ 988727 h 540"/>
              <a:gd name="T2" fmla="*/ 27503 w 160"/>
              <a:gd name="T3" fmla="*/ 903396 h 540"/>
              <a:gd name="T4" fmla="*/ 45006 w 160"/>
              <a:gd name="T5" fmla="*/ 766124 h 540"/>
              <a:gd name="T6" fmla="*/ 67508 w 160"/>
              <a:gd name="T7" fmla="*/ 754994 h 540"/>
              <a:gd name="T8" fmla="*/ 102513 w 160"/>
              <a:gd name="T9" fmla="*/ 729024 h 540"/>
              <a:gd name="T10" fmla="*/ 115014 w 160"/>
              <a:gd name="T11" fmla="*/ 614012 h 540"/>
              <a:gd name="T12" fmla="*/ 122515 w 160"/>
              <a:gd name="T13" fmla="*/ 539811 h 540"/>
              <a:gd name="T14" fmla="*/ 147518 w 160"/>
              <a:gd name="T15" fmla="*/ 409960 h 540"/>
              <a:gd name="T16" fmla="*/ 142518 w 160"/>
              <a:gd name="T17" fmla="*/ 354309 h 540"/>
              <a:gd name="T18" fmla="*/ 125016 w 160"/>
              <a:gd name="T19" fmla="*/ 202197 h 540"/>
              <a:gd name="T20" fmla="*/ 130016 w 160"/>
              <a:gd name="T21" fmla="*/ 124286 h 540"/>
              <a:gd name="T22" fmla="*/ 135017 w 160"/>
              <a:gd name="T23" fmla="*/ 205907 h 540"/>
              <a:gd name="T24" fmla="*/ 155019 w 160"/>
              <a:gd name="T25" fmla="*/ 228168 h 540"/>
              <a:gd name="T26" fmla="*/ 172522 w 160"/>
              <a:gd name="T27" fmla="*/ 268978 h 540"/>
              <a:gd name="T28" fmla="*/ 180023 w 160"/>
              <a:gd name="T29" fmla="*/ 224458 h 540"/>
              <a:gd name="T30" fmla="*/ 170021 w 160"/>
              <a:gd name="T31" fmla="*/ 187357 h 540"/>
              <a:gd name="T32" fmla="*/ 157520 w 160"/>
              <a:gd name="T33" fmla="*/ 9275 h 540"/>
              <a:gd name="T34" fmla="*/ 165021 w 160"/>
              <a:gd name="T35" fmla="*/ 1855 h 540"/>
              <a:gd name="T36" fmla="*/ 167521 w 160"/>
              <a:gd name="T37" fmla="*/ 20405 h 540"/>
              <a:gd name="T38" fmla="*/ 180023 w 160"/>
              <a:gd name="T39" fmla="*/ 57506 h 540"/>
              <a:gd name="T40" fmla="*/ 200025 w 160"/>
              <a:gd name="T41" fmla="*/ 246718 h 540"/>
              <a:gd name="T42" fmla="*/ 172522 w 160"/>
              <a:gd name="T43" fmla="*/ 324629 h 540"/>
              <a:gd name="T44" fmla="*/ 152519 w 160"/>
              <a:gd name="T45" fmla="*/ 461900 h 540"/>
              <a:gd name="T46" fmla="*/ 147518 w 160"/>
              <a:gd name="T47" fmla="*/ 539811 h 540"/>
              <a:gd name="T48" fmla="*/ 130016 w 160"/>
              <a:gd name="T49" fmla="*/ 669663 h 540"/>
              <a:gd name="T50" fmla="*/ 110014 w 160"/>
              <a:gd name="T51" fmla="*/ 762414 h 540"/>
              <a:gd name="T52" fmla="*/ 60007 w 160"/>
              <a:gd name="T53" fmla="*/ 844035 h 540"/>
              <a:gd name="T54" fmla="*/ 45006 w 160"/>
              <a:gd name="T55" fmla="*/ 903396 h 540"/>
              <a:gd name="T56" fmla="*/ 40005 w 160"/>
              <a:gd name="T57" fmla="*/ 925656 h 540"/>
              <a:gd name="T58" fmla="*/ 35004 w 160"/>
              <a:gd name="T59" fmla="*/ 999857 h 540"/>
              <a:gd name="T60" fmla="*/ 5001 w 160"/>
              <a:gd name="T61" fmla="*/ 988727 h 5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
              <a:gd name="T94" fmla="*/ 0 h 540"/>
              <a:gd name="T95" fmla="*/ 160 w 160"/>
              <a:gd name="T96" fmla="*/ 540 h 5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 h="540">
                <a:moveTo>
                  <a:pt x="4" y="533"/>
                </a:moveTo>
                <a:cubicBezTo>
                  <a:pt x="0" y="518"/>
                  <a:pt x="5" y="493"/>
                  <a:pt x="22" y="487"/>
                </a:cubicBezTo>
                <a:cubicBezTo>
                  <a:pt x="30" y="463"/>
                  <a:pt x="26" y="436"/>
                  <a:pt x="36" y="413"/>
                </a:cubicBezTo>
                <a:cubicBezTo>
                  <a:pt x="38" y="407"/>
                  <a:pt x="48" y="410"/>
                  <a:pt x="54" y="407"/>
                </a:cubicBezTo>
                <a:cubicBezTo>
                  <a:pt x="64" y="403"/>
                  <a:pt x="82" y="393"/>
                  <a:pt x="82" y="393"/>
                </a:cubicBezTo>
                <a:cubicBezTo>
                  <a:pt x="100" y="369"/>
                  <a:pt x="94" y="371"/>
                  <a:pt x="92" y="331"/>
                </a:cubicBezTo>
                <a:cubicBezTo>
                  <a:pt x="93" y="313"/>
                  <a:pt x="94" y="306"/>
                  <a:pt x="98" y="291"/>
                </a:cubicBezTo>
                <a:cubicBezTo>
                  <a:pt x="100" y="246"/>
                  <a:pt x="94" y="245"/>
                  <a:pt x="118" y="221"/>
                </a:cubicBezTo>
                <a:cubicBezTo>
                  <a:pt x="120" y="207"/>
                  <a:pt x="118" y="204"/>
                  <a:pt x="114" y="191"/>
                </a:cubicBezTo>
                <a:cubicBezTo>
                  <a:pt x="111" y="110"/>
                  <a:pt x="113" y="149"/>
                  <a:pt x="100" y="109"/>
                </a:cubicBezTo>
                <a:cubicBezTo>
                  <a:pt x="101" y="95"/>
                  <a:pt x="103" y="53"/>
                  <a:pt x="104" y="67"/>
                </a:cubicBezTo>
                <a:cubicBezTo>
                  <a:pt x="105" y="82"/>
                  <a:pt x="103" y="97"/>
                  <a:pt x="108" y="111"/>
                </a:cubicBezTo>
                <a:cubicBezTo>
                  <a:pt x="111" y="118"/>
                  <a:pt x="118" y="119"/>
                  <a:pt x="124" y="123"/>
                </a:cubicBezTo>
                <a:cubicBezTo>
                  <a:pt x="125" y="136"/>
                  <a:pt x="122" y="150"/>
                  <a:pt x="138" y="145"/>
                </a:cubicBezTo>
                <a:cubicBezTo>
                  <a:pt x="144" y="137"/>
                  <a:pt x="148" y="131"/>
                  <a:pt x="144" y="121"/>
                </a:cubicBezTo>
                <a:cubicBezTo>
                  <a:pt x="141" y="114"/>
                  <a:pt x="136" y="101"/>
                  <a:pt x="136" y="101"/>
                </a:cubicBezTo>
                <a:cubicBezTo>
                  <a:pt x="135" y="53"/>
                  <a:pt x="135" y="41"/>
                  <a:pt x="126" y="5"/>
                </a:cubicBezTo>
                <a:cubicBezTo>
                  <a:pt x="128" y="4"/>
                  <a:pt x="130" y="0"/>
                  <a:pt x="132" y="1"/>
                </a:cubicBezTo>
                <a:cubicBezTo>
                  <a:pt x="135" y="3"/>
                  <a:pt x="133" y="8"/>
                  <a:pt x="134" y="11"/>
                </a:cubicBezTo>
                <a:cubicBezTo>
                  <a:pt x="136" y="18"/>
                  <a:pt x="142" y="24"/>
                  <a:pt x="144" y="31"/>
                </a:cubicBezTo>
                <a:cubicBezTo>
                  <a:pt x="141" y="67"/>
                  <a:pt x="149" y="100"/>
                  <a:pt x="160" y="133"/>
                </a:cubicBezTo>
                <a:cubicBezTo>
                  <a:pt x="158" y="149"/>
                  <a:pt x="155" y="169"/>
                  <a:pt x="138" y="175"/>
                </a:cubicBezTo>
                <a:cubicBezTo>
                  <a:pt x="123" y="197"/>
                  <a:pt x="137" y="226"/>
                  <a:pt x="122" y="249"/>
                </a:cubicBezTo>
                <a:cubicBezTo>
                  <a:pt x="117" y="274"/>
                  <a:pt x="123" y="242"/>
                  <a:pt x="118" y="291"/>
                </a:cubicBezTo>
                <a:cubicBezTo>
                  <a:pt x="116" y="314"/>
                  <a:pt x="108" y="338"/>
                  <a:pt x="104" y="361"/>
                </a:cubicBezTo>
                <a:cubicBezTo>
                  <a:pt x="101" y="377"/>
                  <a:pt x="103" y="401"/>
                  <a:pt x="88" y="411"/>
                </a:cubicBezTo>
                <a:cubicBezTo>
                  <a:pt x="77" y="428"/>
                  <a:pt x="57" y="434"/>
                  <a:pt x="48" y="455"/>
                </a:cubicBezTo>
                <a:cubicBezTo>
                  <a:pt x="44" y="465"/>
                  <a:pt x="40" y="476"/>
                  <a:pt x="36" y="487"/>
                </a:cubicBezTo>
                <a:cubicBezTo>
                  <a:pt x="35" y="491"/>
                  <a:pt x="32" y="499"/>
                  <a:pt x="32" y="499"/>
                </a:cubicBezTo>
                <a:cubicBezTo>
                  <a:pt x="30" y="540"/>
                  <a:pt x="43" y="539"/>
                  <a:pt x="28" y="539"/>
                </a:cubicBezTo>
                <a:lnTo>
                  <a:pt x="4" y="53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4" name="Freeform 25"/>
          <p:cNvSpPr>
            <a:spLocks/>
          </p:cNvSpPr>
          <p:nvPr/>
        </p:nvSpPr>
        <p:spPr bwMode="auto">
          <a:xfrm flipH="1">
            <a:off x="3605213" y="5284788"/>
            <a:ext cx="200025" cy="1303337"/>
          </a:xfrm>
          <a:custGeom>
            <a:avLst/>
            <a:gdLst>
              <a:gd name="T0" fmla="*/ 117515 w 160"/>
              <a:gd name="T1" fmla="*/ 1288400 h 698"/>
              <a:gd name="T2" fmla="*/ 122515 w 160"/>
              <a:gd name="T3" fmla="*/ 1202507 h 698"/>
              <a:gd name="T4" fmla="*/ 142518 w 160"/>
              <a:gd name="T5" fmla="*/ 1124082 h 698"/>
              <a:gd name="T6" fmla="*/ 145018 w 160"/>
              <a:gd name="T7" fmla="*/ 888809 h 698"/>
              <a:gd name="T8" fmla="*/ 132517 w 160"/>
              <a:gd name="T9" fmla="*/ 761837 h 698"/>
              <a:gd name="T10" fmla="*/ 117515 w 160"/>
              <a:gd name="T11" fmla="*/ 713288 h 698"/>
              <a:gd name="T12" fmla="*/ 110014 w 160"/>
              <a:gd name="T13" fmla="*/ 571377 h 698"/>
              <a:gd name="T14" fmla="*/ 67508 w 160"/>
              <a:gd name="T15" fmla="*/ 466812 h 698"/>
              <a:gd name="T16" fmla="*/ 30004 w 160"/>
              <a:gd name="T17" fmla="*/ 410794 h 698"/>
              <a:gd name="T18" fmla="*/ 12502 w 160"/>
              <a:gd name="T19" fmla="*/ 283821 h 698"/>
              <a:gd name="T20" fmla="*/ 2500 w 160"/>
              <a:gd name="T21" fmla="*/ 160583 h 698"/>
              <a:gd name="T22" fmla="*/ 5001 w 160"/>
              <a:gd name="T23" fmla="*/ 112035 h 698"/>
              <a:gd name="T24" fmla="*/ 10001 w 160"/>
              <a:gd name="T25" fmla="*/ 89628 h 698"/>
              <a:gd name="T26" fmla="*/ 22503 w 160"/>
              <a:gd name="T27" fmla="*/ 0 h 698"/>
              <a:gd name="T28" fmla="*/ 17502 w 160"/>
              <a:gd name="T29" fmla="*/ 130707 h 698"/>
              <a:gd name="T30" fmla="*/ 0 w 160"/>
              <a:gd name="T31" fmla="*/ 182990 h 698"/>
              <a:gd name="T32" fmla="*/ 30004 w 160"/>
              <a:gd name="T33" fmla="*/ 265149 h 698"/>
              <a:gd name="T34" fmla="*/ 35004 w 160"/>
              <a:gd name="T35" fmla="*/ 328635 h 698"/>
              <a:gd name="T36" fmla="*/ 57507 w 160"/>
              <a:gd name="T37" fmla="*/ 362246 h 698"/>
              <a:gd name="T38" fmla="*/ 85011 w 160"/>
              <a:gd name="T39" fmla="*/ 436936 h 698"/>
              <a:gd name="T40" fmla="*/ 102513 w 160"/>
              <a:gd name="T41" fmla="*/ 496688 h 698"/>
              <a:gd name="T42" fmla="*/ 125016 w 160"/>
              <a:gd name="T43" fmla="*/ 560174 h 698"/>
              <a:gd name="T44" fmla="*/ 147518 w 160"/>
              <a:gd name="T45" fmla="*/ 481750 h 698"/>
              <a:gd name="T46" fmla="*/ 135017 w 160"/>
              <a:gd name="T47" fmla="*/ 395856 h 698"/>
              <a:gd name="T48" fmla="*/ 105013 w 160"/>
              <a:gd name="T49" fmla="*/ 235273 h 698"/>
              <a:gd name="T50" fmla="*/ 115014 w 160"/>
              <a:gd name="T51" fmla="*/ 168052 h 698"/>
              <a:gd name="T52" fmla="*/ 125016 w 160"/>
              <a:gd name="T53" fmla="*/ 138176 h 698"/>
              <a:gd name="T54" fmla="*/ 142518 w 160"/>
              <a:gd name="T55" fmla="*/ 11203 h 698"/>
              <a:gd name="T56" fmla="*/ 152519 w 160"/>
              <a:gd name="T57" fmla="*/ 22407 h 698"/>
              <a:gd name="T58" fmla="*/ 147518 w 160"/>
              <a:gd name="T59" fmla="*/ 33610 h 698"/>
              <a:gd name="T60" fmla="*/ 140017 w 160"/>
              <a:gd name="T61" fmla="*/ 70955 h 698"/>
              <a:gd name="T62" fmla="*/ 145018 w 160"/>
              <a:gd name="T63" fmla="*/ 126973 h 698"/>
              <a:gd name="T64" fmla="*/ 122515 w 160"/>
              <a:gd name="T65" fmla="*/ 220335 h 698"/>
              <a:gd name="T66" fmla="*/ 125016 w 160"/>
              <a:gd name="T67" fmla="*/ 265149 h 698"/>
              <a:gd name="T68" fmla="*/ 140017 w 160"/>
              <a:gd name="T69" fmla="*/ 287556 h 698"/>
              <a:gd name="T70" fmla="*/ 152519 w 160"/>
              <a:gd name="T71" fmla="*/ 332370 h 698"/>
              <a:gd name="T72" fmla="*/ 160020 w 160"/>
              <a:gd name="T73" fmla="*/ 388387 h 698"/>
              <a:gd name="T74" fmla="*/ 177522 w 160"/>
              <a:gd name="T75" fmla="*/ 332370 h 698"/>
              <a:gd name="T76" fmla="*/ 187523 w 160"/>
              <a:gd name="T77" fmla="*/ 302494 h 698"/>
              <a:gd name="T78" fmla="*/ 157520 w 160"/>
              <a:gd name="T79" fmla="*/ 425732 h 698"/>
              <a:gd name="T80" fmla="*/ 135017 w 160"/>
              <a:gd name="T81" fmla="*/ 582581 h 698"/>
              <a:gd name="T82" fmla="*/ 137517 w 160"/>
              <a:gd name="T83" fmla="*/ 754368 h 698"/>
              <a:gd name="T84" fmla="*/ 157520 w 160"/>
              <a:gd name="T85" fmla="*/ 858933 h 698"/>
              <a:gd name="T86" fmla="*/ 152519 w 160"/>
              <a:gd name="T87" fmla="*/ 993375 h 698"/>
              <a:gd name="T88" fmla="*/ 162520 w 160"/>
              <a:gd name="T89" fmla="*/ 1120348 h 698"/>
              <a:gd name="T90" fmla="*/ 155019 w 160"/>
              <a:gd name="T91" fmla="*/ 1180100 h 698"/>
              <a:gd name="T92" fmla="*/ 145018 w 160"/>
              <a:gd name="T93" fmla="*/ 1221179 h 698"/>
              <a:gd name="T94" fmla="*/ 140017 w 160"/>
              <a:gd name="T95" fmla="*/ 1243586 h 698"/>
              <a:gd name="T96" fmla="*/ 145018 w 160"/>
              <a:gd name="T97" fmla="*/ 1303338 h 698"/>
              <a:gd name="T98" fmla="*/ 117515 w 160"/>
              <a:gd name="T99" fmla="*/ 1288400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698"/>
              <a:gd name="T152" fmla="*/ 160 w 160"/>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698">
                <a:moveTo>
                  <a:pt x="94" y="690"/>
                </a:moveTo>
                <a:cubicBezTo>
                  <a:pt x="92" y="674"/>
                  <a:pt x="90" y="659"/>
                  <a:pt x="98" y="644"/>
                </a:cubicBezTo>
                <a:cubicBezTo>
                  <a:pt x="105" y="597"/>
                  <a:pt x="104" y="631"/>
                  <a:pt x="114" y="602"/>
                </a:cubicBezTo>
                <a:cubicBezTo>
                  <a:pt x="98" y="562"/>
                  <a:pt x="100" y="516"/>
                  <a:pt x="116" y="476"/>
                </a:cubicBezTo>
                <a:cubicBezTo>
                  <a:pt x="118" y="453"/>
                  <a:pt x="113" y="430"/>
                  <a:pt x="106" y="408"/>
                </a:cubicBezTo>
                <a:cubicBezTo>
                  <a:pt x="103" y="399"/>
                  <a:pt x="94" y="382"/>
                  <a:pt x="94" y="382"/>
                </a:cubicBezTo>
                <a:cubicBezTo>
                  <a:pt x="90" y="356"/>
                  <a:pt x="96" y="331"/>
                  <a:pt x="88" y="306"/>
                </a:cubicBezTo>
                <a:cubicBezTo>
                  <a:pt x="84" y="280"/>
                  <a:pt x="82" y="259"/>
                  <a:pt x="54" y="250"/>
                </a:cubicBezTo>
                <a:cubicBezTo>
                  <a:pt x="46" y="239"/>
                  <a:pt x="35" y="227"/>
                  <a:pt x="24" y="220"/>
                </a:cubicBezTo>
                <a:cubicBezTo>
                  <a:pt x="17" y="198"/>
                  <a:pt x="14" y="175"/>
                  <a:pt x="10" y="152"/>
                </a:cubicBezTo>
                <a:cubicBezTo>
                  <a:pt x="9" y="128"/>
                  <a:pt x="6" y="109"/>
                  <a:pt x="2" y="86"/>
                </a:cubicBezTo>
                <a:cubicBezTo>
                  <a:pt x="3" y="77"/>
                  <a:pt x="3" y="69"/>
                  <a:pt x="4" y="60"/>
                </a:cubicBezTo>
                <a:cubicBezTo>
                  <a:pt x="5" y="56"/>
                  <a:pt x="8" y="48"/>
                  <a:pt x="8" y="48"/>
                </a:cubicBezTo>
                <a:cubicBezTo>
                  <a:pt x="10" y="30"/>
                  <a:pt x="15" y="17"/>
                  <a:pt x="18" y="0"/>
                </a:cubicBezTo>
                <a:cubicBezTo>
                  <a:pt x="17" y="23"/>
                  <a:pt x="19" y="47"/>
                  <a:pt x="14" y="70"/>
                </a:cubicBezTo>
                <a:cubicBezTo>
                  <a:pt x="12" y="80"/>
                  <a:pt x="0" y="98"/>
                  <a:pt x="0" y="98"/>
                </a:cubicBezTo>
                <a:cubicBezTo>
                  <a:pt x="7" y="114"/>
                  <a:pt x="20" y="124"/>
                  <a:pt x="24" y="142"/>
                </a:cubicBezTo>
                <a:cubicBezTo>
                  <a:pt x="25" y="153"/>
                  <a:pt x="21" y="167"/>
                  <a:pt x="28" y="176"/>
                </a:cubicBezTo>
                <a:cubicBezTo>
                  <a:pt x="33" y="183"/>
                  <a:pt x="42" y="187"/>
                  <a:pt x="46" y="194"/>
                </a:cubicBezTo>
                <a:cubicBezTo>
                  <a:pt x="54" y="207"/>
                  <a:pt x="60" y="221"/>
                  <a:pt x="68" y="234"/>
                </a:cubicBezTo>
                <a:cubicBezTo>
                  <a:pt x="72" y="252"/>
                  <a:pt x="71" y="255"/>
                  <a:pt x="82" y="266"/>
                </a:cubicBezTo>
                <a:cubicBezTo>
                  <a:pt x="85" y="300"/>
                  <a:pt x="80" y="287"/>
                  <a:pt x="100" y="300"/>
                </a:cubicBezTo>
                <a:cubicBezTo>
                  <a:pt x="106" y="286"/>
                  <a:pt x="113" y="273"/>
                  <a:pt x="118" y="258"/>
                </a:cubicBezTo>
                <a:cubicBezTo>
                  <a:pt x="116" y="241"/>
                  <a:pt x="109" y="229"/>
                  <a:pt x="108" y="212"/>
                </a:cubicBezTo>
                <a:cubicBezTo>
                  <a:pt x="104" y="163"/>
                  <a:pt x="109" y="158"/>
                  <a:pt x="84" y="126"/>
                </a:cubicBezTo>
                <a:cubicBezTo>
                  <a:pt x="80" y="113"/>
                  <a:pt x="86" y="101"/>
                  <a:pt x="92" y="90"/>
                </a:cubicBezTo>
                <a:cubicBezTo>
                  <a:pt x="95" y="85"/>
                  <a:pt x="100" y="74"/>
                  <a:pt x="100" y="74"/>
                </a:cubicBezTo>
                <a:cubicBezTo>
                  <a:pt x="104" y="52"/>
                  <a:pt x="95" y="19"/>
                  <a:pt x="114" y="6"/>
                </a:cubicBezTo>
                <a:cubicBezTo>
                  <a:pt x="117" y="8"/>
                  <a:pt x="121" y="9"/>
                  <a:pt x="122" y="12"/>
                </a:cubicBezTo>
                <a:cubicBezTo>
                  <a:pt x="123" y="14"/>
                  <a:pt x="119" y="16"/>
                  <a:pt x="118" y="18"/>
                </a:cubicBezTo>
                <a:cubicBezTo>
                  <a:pt x="115" y="24"/>
                  <a:pt x="114" y="31"/>
                  <a:pt x="112" y="38"/>
                </a:cubicBezTo>
                <a:cubicBezTo>
                  <a:pt x="113" y="48"/>
                  <a:pt x="116" y="58"/>
                  <a:pt x="116" y="68"/>
                </a:cubicBezTo>
                <a:cubicBezTo>
                  <a:pt x="116" y="85"/>
                  <a:pt x="103" y="102"/>
                  <a:pt x="98" y="118"/>
                </a:cubicBezTo>
                <a:cubicBezTo>
                  <a:pt x="99" y="126"/>
                  <a:pt x="97" y="134"/>
                  <a:pt x="100" y="142"/>
                </a:cubicBezTo>
                <a:cubicBezTo>
                  <a:pt x="102" y="147"/>
                  <a:pt x="109" y="149"/>
                  <a:pt x="112" y="154"/>
                </a:cubicBezTo>
                <a:cubicBezTo>
                  <a:pt x="116" y="162"/>
                  <a:pt x="117" y="170"/>
                  <a:pt x="122" y="178"/>
                </a:cubicBezTo>
                <a:cubicBezTo>
                  <a:pt x="122" y="183"/>
                  <a:pt x="113" y="218"/>
                  <a:pt x="128" y="208"/>
                </a:cubicBezTo>
                <a:cubicBezTo>
                  <a:pt x="133" y="198"/>
                  <a:pt x="138" y="188"/>
                  <a:pt x="142" y="178"/>
                </a:cubicBezTo>
                <a:cubicBezTo>
                  <a:pt x="144" y="172"/>
                  <a:pt x="150" y="162"/>
                  <a:pt x="150" y="162"/>
                </a:cubicBezTo>
                <a:cubicBezTo>
                  <a:pt x="160" y="182"/>
                  <a:pt x="144" y="216"/>
                  <a:pt x="126" y="228"/>
                </a:cubicBezTo>
                <a:cubicBezTo>
                  <a:pt x="115" y="260"/>
                  <a:pt x="132" y="288"/>
                  <a:pt x="108" y="312"/>
                </a:cubicBezTo>
                <a:cubicBezTo>
                  <a:pt x="98" y="341"/>
                  <a:pt x="92" y="377"/>
                  <a:pt x="110" y="404"/>
                </a:cubicBezTo>
                <a:cubicBezTo>
                  <a:pt x="114" y="423"/>
                  <a:pt x="116" y="443"/>
                  <a:pt x="126" y="460"/>
                </a:cubicBezTo>
                <a:cubicBezTo>
                  <a:pt x="132" y="484"/>
                  <a:pt x="125" y="508"/>
                  <a:pt x="122" y="532"/>
                </a:cubicBezTo>
                <a:cubicBezTo>
                  <a:pt x="123" y="554"/>
                  <a:pt x="117" y="580"/>
                  <a:pt x="130" y="600"/>
                </a:cubicBezTo>
                <a:cubicBezTo>
                  <a:pt x="132" y="612"/>
                  <a:pt x="131" y="621"/>
                  <a:pt x="124" y="632"/>
                </a:cubicBezTo>
                <a:cubicBezTo>
                  <a:pt x="122" y="640"/>
                  <a:pt x="119" y="646"/>
                  <a:pt x="116" y="654"/>
                </a:cubicBezTo>
                <a:cubicBezTo>
                  <a:pt x="114" y="658"/>
                  <a:pt x="112" y="666"/>
                  <a:pt x="112" y="666"/>
                </a:cubicBezTo>
                <a:cubicBezTo>
                  <a:pt x="114" y="697"/>
                  <a:pt x="107" y="689"/>
                  <a:pt x="116" y="698"/>
                </a:cubicBezTo>
                <a:lnTo>
                  <a:pt x="94" y="690"/>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5" name="Freeform 26"/>
          <p:cNvSpPr>
            <a:spLocks/>
          </p:cNvSpPr>
          <p:nvPr/>
        </p:nvSpPr>
        <p:spPr bwMode="auto">
          <a:xfrm rot="21006563">
            <a:off x="3344863" y="5013325"/>
            <a:ext cx="79375" cy="739775"/>
          </a:xfrm>
          <a:custGeom>
            <a:avLst/>
            <a:gdLst>
              <a:gd name="T0" fmla="*/ 45954 w 76"/>
              <a:gd name="T1" fmla="*/ 713621 h 396"/>
              <a:gd name="T2" fmla="*/ 35510 w 76"/>
              <a:gd name="T3" fmla="*/ 616479 h 396"/>
              <a:gd name="T4" fmla="*/ 48043 w 76"/>
              <a:gd name="T5" fmla="*/ 571644 h 396"/>
              <a:gd name="T6" fmla="*/ 35510 w 76"/>
              <a:gd name="T7" fmla="*/ 519337 h 396"/>
              <a:gd name="T8" fmla="*/ 20888 w 76"/>
              <a:gd name="T9" fmla="*/ 418459 h 396"/>
              <a:gd name="T10" fmla="*/ 0 w 76"/>
              <a:gd name="T11" fmla="*/ 351206 h 396"/>
              <a:gd name="T12" fmla="*/ 20888 w 76"/>
              <a:gd name="T13" fmla="*/ 209229 h 396"/>
              <a:gd name="T14" fmla="*/ 25066 w 76"/>
              <a:gd name="T15" fmla="*/ 179339 h 396"/>
              <a:gd name="T16" fmla="*/ 52220 w 76"/>
              <a:gd name="T17" fmla="*/ 168131 h 396"/>
              <a:gd name="T18" fmla="*/ 60576 w 76"/>
              <a:gd name="T19" fmla="*/ 52307 h 396"/>
              <a:gd name="T20" fmla="*/ 37599 w 76"/>
              <a:gd name="T21" fmla="*/ 216702 h 396"/>
              <a:gd name="T22" fmla="*/ 20888 w 76"/>
              <a:gd name="T23" fmla="*/ 313844 h 396"/>
              <a:gd name="T24" fmla="*/ 27155 w 76"/>
              <a:gd name="T25" fmla="*/ 384832 h 396"/>
              <a:gd name="T26" fmla="*/ 48043 w 76"/>
              <a:gd name="T27" fmla="*/ 328789 h 396"/>
              <a:gd name="T28" fmla="*/ 60576 w 76"/>
              <a:gd name="T29" fmla="*/ 291427 h 396"/>
              <a:gd name="T30" fmla="*/ 73109 w 76"/>
              <a:gd name="T31" fmla="*/ 242855 h 396"/>
              <a:gd name="T32" fmla="*/ 77286 w 76"/>
              <a:gd name="T33" fmla="*/ 257800 h 396"/>
              <a:gd name="T34" fmla="*/ 62664 w 76"/>
              <a:gd name="T35" fmla="*/ 302635 h 396"/>
              <a:gd name="T36" fmla="*/ 54309 w 76"/>
              <a:gd name="T37" fmla="*/ 351206 h 396"/>
              <a:gd name="T38" fmla="*/ 48043 w 76"/>
              <a:gd name="T39" fmla="*/ 470766 h 396"/>
              <a:gd name="T40" fmla="*/ 58487 w 76"/>
              <a:gd name="T41" fmla="*/ 538018 h 396"/>
              <a:gd name="T42" fmla="*/ 60576 w 76"/>
              <a:gd name="T43" fmla="*/ 627688 h 396"/>
              <a:gd name="T44" fmla="*/ 66842 w 76"/>
              <a:gd name="T45" fmla="*/ 661314 h 396"/>
              <a:gd name="T46" fmla="*/ 60576 w 76"/>
              <a:gd name="T47" fmla="*/ 706149 h 396"/>
              <a:gd name="T48" fmla="*/ 62664 w 76"/>
              <a:gd name="T49" fmla="*/ 739775 h 396"/>
              <a:gd name="T50" fmla="*/ 50132 w 76"/>
              <a:gd name="T51" fmla="*/ 739775 h 396"/>
              <a:gd name="T52" fmla="*/ 45954 w 76"/>
              <a:gd name="T53" fmla="*/ 713621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6" name="Freeform 27"/>
          <p:cNvSpPr>
            <a:spLocks/>
          </p:cNvSpPr>
          <p:nvPr/>
        </p:nvSpPr>
        <p:spPr bwMode="auto">
          <a:xfrm flipH="1">
            <a:off x="3478213" y="5578475"/>
            <a:ext cx="55562" cy="501650"/>
          </a:xfrm>
          <a:custGeom>
            <a:avLst/>
            <a:gdLst>
              <a:gd name="T0" fmla="*/ 19610 w 34"/>
              <a:gd name="T1" fmla="*/ 488000 h 147"/>
              <a:gd name="T2" fmla="*/ 6537 w 34"/>
              <a:gd name="T3" fmla="*/ 426573 h 147"/>
              <a:gd name="T4" fmla="*/ 22879 w 34"/>
              <a:gd name="T5" fmla="*/ 283245 h 147"/>
              <a:gd name="T6" fmla="*/ 0 w 34"/>
              <a:gd name="T7" fmla="*/ 174042 h 147"/>
              <a:gd name="T8" fmla="*/ 13074 w 34"/>
              <a:gd name="T9" fmla="*/ 85315 h 147"/>
              <a:gd name="T10" fmla="*/ 26147 w 34"/>
              <a:gd name="T11" fmla="*/ 187692 h 147"/>
              <a:gd name="T12" fmla="*/ 39221 w 34"/>
              <a:gd name="T13" fmla="*/ 276419 h 147"/>
              <a:gd name="T14" fmla="*/ 32684 w 34"/>
              <a:gd name="T15" fmla="*/ 371972 h 147"/>
              <a:gd name="T16" fmla="*/ 55563 w 34"/>
              <a:gd name="T17" fmla="*/ 501650 h 147"/>
              <a:gd name="T18" fmla="*/ 19610 w 34"/>
              <a:gd name="T19" fmla="*/ 48800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7" name="Freeform 28"/>
          <p:cNvSpPr>
            <a:spLocks/>
          </p:cNvSpPr>
          <p:nvPr/>
        </p:nvSpPr>
        <p:spPr bwMode="auto">
          <a:xfrm>
            <a:off x="3889375" y="5748338"/>
            <a:ext cx="55563" cy="228600"/>
          </a:xfrm>
          <a:custGeom>
            <a:avLst/>
            <a:gdLst>
              <a:gd name="T0" fmla="*/ 7408 w 30"/>
              <a:gd name="T1" fmla="*/ 209862 h 122"/>
              <a:gd name="T2" fmla="*/ 18521 w 30"/>
              <a:gd name="T3" fmla="*/ 168639 h 122"/>
              <a:gd name="T4" fmla="*/ 22225 w 30"/>
              <a:gd name="T5" fmla="*/ 97436 h 122"/>
              <a:gd name="T6" fmla="*/ 11112 w 30"/>
              <a:gd name="T7" fmla="*/ 59961 h 122"/>
              <a:gd name="T8" fmla="*/ 14817 w 30"/>
              <a:gd name="T9" fmla="*/ 7495 h 122"/>
              <a:gd name="T10" fmla="*/ 25929 w 30"/>
              <a:gd name="T11" fmla="*/ 3748 h 122"/>
              <a:gd name="T12" fmla="*/ 29633 w 30"/>
              <a:gd name="T13" fmla="*/ 59961 h 122"/>
              <a:gd name="T14" fmla="*/ 33337 w 30"/>
              <a:gd name="T15" fmla="*/ 71203 h 122"/>
              <a:gd name="T16" fmla="*/ 55562 w 30"/>
              <a:gd name="T17" fmla="*/ 179882 h 122"/>
              <a:gd name="T18" fmla="*/ 25929 w 30"/>
              <a:gd name="T19" fmla="*/ 228600 h 122"/>
              <a:gd name="T20" fmla="*/ 740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38" name="Freeform 29"/>
          <p:cNvSpPr>
            <a:spLocks/>
          </p:cNvSpPr>
          <p:nvPr/>
        </p:nvSpPr>
        <p:spPr bwMode="auto">
          <a:xfrm rot="610589">
            <a:off x="3463925" y="4976813"/>
            <a:ext cx="79375" cy="739775"/>
          </a:xfrm>
          <a:custGeom>
            <a:avLst/>
            <a:gdLst>
              <a:gd name="T0" fmla="*/ 45954 w 76"/>
              <a:gd name="T1" fmla="*/ 713621 h 396"/>
              <a:gd name="T2" fmla="*/ 35510 w 76"/>
              <a:gd name="T3" fmla="*/ 616479 h 396"/>
              <a:gd name="T4" fmla="*/ 48043 w 76"/>
              <a:gd name="T5" fmla="*/ 571644 h 396"/>
              <a:gd name="T6" fmla="*/ 35510 w 76"/>
              <a:gd name="T7" fmla="*/ 519337 h 396"/>
              <a:gd name="T8" fmla="*/ 20888 w 76"/>
              <a:gd name="T9" fmla="*/ 418459 h 396"/>
              <a:gd name="T10" fmla="*/ 0 w 76"/>
              <a:gd name="T11" fmla="*/ 351206 h 396"/>
              <a:gd name="T12" fmla="*/ 20888 w 76"/>
              <a:gd name="T13" fmla="*/ 209229 h 396"/>
              <a:gd name="T14" fmla="*/ 25066 w 76"/>
              <a:gd name="T15" fmla="*/ 179339 h 396"/>
              <a:gd name="T16" fmla="*/ 52220 w 76"/>
              <a:gd name="T17" fmla="*/ 168131 h 396"/>
              <a:gd name="T18" fmla="*/ 60576 w 76"/>
              <a:gd name="T19" fmla="*/ 52307 h 396"/>
              <a:gd name="T20" fmla="*/ 37599 w 76"/>
              <a:gd name="T21" fmla="*/ 216702 h 396"/>
              <a:gd name="T22" fmla="*/ 20888 w 76"/>
              <a:gd name="T23" fmla="*/ 313844 h 396"/>
              <a:gd name="T24" fmla="*/ 27155 w 76"/>
              <a:gd name="T25" fmla="*/ 384832 h 396"/>
              <a:gd name="T26" fmla="*/ 48043 w 76"/>
              <a:gd name="T27" fmla="*/ 328789 h 396"/>
              <a:gd name="T28" fmla="*/ 60576 w 76"/>
              <a:gd name="T29" fmla="*/ 291427 h 396"/>
              <a:gd name="T30" fmla="*/ 73109 w 76"/>
              <a:gd name="T31" fmla="*/ 242855 h 396"/>
              <a:gd name="T32" fmla="*/ 77286 w 76"/>
              <a:gd name="T33" fmla="*/ 257800 h 396"/>
              <a:gd name="T34" fmla="*/ 62664 w 76"/>
              <a:gd name="T35" fmla="*/ 302635 h 396"/>
              <a:gd name="T36" fmla="*/ 54309 w 76"/>
              <a:gd name="T37" fmla="*/ 351206 h 396"/>
              <a:gd name="T38" fmla="*/ 48043 w 76"/>
              <a:gd name="T39" fmla="*/ 470766 h 396"/>
              <a:gd name="T40" fmla="*/ 58487 w 76"/>
              <a:gd name="T41" fmla="*/ 538018 h 396"/>
              <a:gd name="T42" fmla="*/ 60576 w 76"/>
              <a:gd name="T43" fmla="*/ 627688 h 396"/>
              <a:gd name="T44" fmla="*/ 66842 w 76"/>
              <a:gd name="T45" fmla="*/ 661314 h 396"/>
              <a:gd name="T46" fmla="*/ 60576 w 76"/>
              <a:gd name="T47" fmla="*/ 706149 h 396"/>
              <a:gd name="T48" fmla="*/ 62664 w 76"/>
              <a:gd name="T49" fmla="*/ 739775 h 396"/>
              <a:gd name="T50" fmla="*/ 50132 w 76"/>
              <a:gd name="T51" fmla="*/ 739775 h 396"/>
              <a:gd name="T52" fmla="*/ 45954 w 76"/>
              <a:gd name="T53" fmla="*/ 713621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9" name="Freeform 30"/>
          <p:cNvSpPr>
            <a:spLocks/>
          </p:cNvSpPr>
          <p:nvPr/>
        </p:nvSpPr>
        <p:spPr bwMode="auto">
          <a:xfrm flipH="1">
            <a:off x="3890963" y="5535613"/>
            <a:ext cx="36512" cy="228600"/>
          </a:xfrm>
          <a:custGeom>
            <a:avLst/>
            <a:gdLst>
              <a:gd name="T0" fmla="*/ 4868 w 30"/>
              <a:gd name="T1" fmla="*/ 209862 h 122"/>
              <a:gd name="T2" fmla="*/ 12171 w 30"/>
              <a:gd name="T3" fmla="*/ 168639 h 122"/>
              <a:gd name="T4" fmla="*/ 14605 w 30"/>
              <a:gd name="T5" fmla="*/ 97436 h 122"/>
              <a:gd name="T6" fmla="*/ 7303 w 30"/>
              <a:gd name="T7" fmla="*/ 59961 h 122"/>
              <a:gd name="T8" fmla="*/ 9737 w 30"/>
              <a:gd name="T9" fmla="*/ 7495 h 122"/>
              <a:gd name="T10" fmla="*/ 17039 w 30"/>
              <a:gd name="T11" fmla="*/ 3748 h 122"/>
              <a:gd name="T12" fmla="*/ 19474 w 30"/>
              <a:gd name="T13" fmla="*/ 59961 h 122"/>
              <a:gd name="T14" fmla="*/ 21908 w 30"/>
              <a:gd name="T15" fmla="*/ 71203 h 122"/>
              <a:gd name="T16" fmla="*/ 36513 w 30"/>
              <a:gd name="T17" fmla="*/ 179882 h 122"/>
              <a:gd name="T18" fmla="*/ 17039 w 30"/>
              <a:gd name="T19" fmla="*/ 228600 h 122"/>
              <a:gd name="T20" fmla="*/ 486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0" name="Freeform 31"/>
          <p:cNvSpPr>
            <a:spLocks/>
          </p:cNvSpPr>
          <p:nvPr/>
        </p:nvSpPr>
        <p:spPr bwMode="auto">
          <a:xfrm flipH="1">
            <a:off x="3532188" y="4721225"/>
            <a:ext cx="200025" cy="1303338"/>
          </a:xfrm>
          <a:custGeom>
            <a:avLst/>
            <a:gdLst>
              <a:gd name="T0" fmla="*/ 117515 w 160"/>
              <a:gd name="T1" fmla="*/ 1288399 h 698"/>
              <a:gd name="T2" fmla="*/ 122515 w 160"/>
              <a:gd name="T3" fmla="*/ 1202506 h 698"/>
              <a:gd name="T4" fmla="*/ 142518 w 160"/>
              <a:gd name="T5" fmla="*/ 1124082 h 698"/>
              <a:gd name="T6" fmla="*/ 145018 w 160"/>
              <a:gd name="T7" fmla="*/ 888809 h 698"/>
              <a:gd name="T8" fmla="*/ 132517 w 160"/>
              <a:gd name="T9" fmla="*/ 761836 h 698"/>
              <a:gd name="T10" fmla="*/ 117515 w 160"/>
              <a:gd name="T11" fmla="*/ 713288 h 698"/>
              <a:gd name="T12" fmla="*/ 110014 w 160"/>
              <a:gd name="T13" fmla="*/ 571377 h 698"/>
              <a:gd name="T14" fmla="*/ 67508 w 160"/>
              <a:gd name="T15" fmla="*/ 466811 h 698"/>
              <a:gd name="T16" fmla="*/ 30004 w 160"/>
              <a:gd name="T17" fmla="*/ 410794 h 698"/>
              <a:gd name="T18" fmla="*/ 12502 w 160"/>
              <a:gd name="T19" fmla="*/ 283821 h 698"/>
              <a:gd name="T20" fmla="*/ 2500 w 160"/>
              <a:gd name="T21" fmla="*/ 160583 h 698"/>
              <a:gd name="T22" fmla="*/ 5001 w 160"/>
              <a:gd name="T23" fmla="*/ 112035 h 698"/>
              <a:gd name="T24" fmla="*/ 10001 w 160"/>
              <a:gd name="T25" fmla="*/ 89628 h 698"/>
              <a:gd name="T26" fmla="*/ 22503 w 160"/>
              <a:gd name="T27" fmla="*/ 0 h 698"/>
              <a:gd name="T28" fmla="*/ 17502 w 160"/>
              <a:gd name="T29" fmla="*/ 130707 h 698"/>
              <a:gd name="T30" fmla="*/ 0 w 160"/>
              <a:gd name="T31" fmla="*/ 182990 h 698"/>
              <a:gd name="T32" fmla="*/ 30004 w 160"/>
              <a:gd name="T33" fmla="*/ 265149 h 698"/>
              <a:gd name="T34" fmla="*/ 35004 w 160"/>
              <a:gd name="T35" fmla="*/ 328635 h 698"/>
              <a:gd name="T36" fmla="*/ 57507 w 160"/>
              <a:gd name="T37" fmla="*/ 362246 h 698"/>
              <a:gd name="T38" fmla="*/ 85011 w 160"/>
              <a:gd name="T39" fmla="*/ 436935 h 698"/>
              <a:gd name="T40" fmla="*/ 102513 w 160"/>
              <a:gd name="T41" fmla="*/ 496687 h 698"/>
              <a:gd name="T42" fmla="*/ 125016 w 160"/>
              <a:gd name="T43" fmla="*/ 560174 h 698"/>
              <a:gd name="T44" fmla="*/ 147518 w 160"/>
              <a:gd name="T45" fmla="*/ 481749 h 698"/>
              <a:gd name="T46" fmla="*/ 135017 w 160"/>
              <a:gd name="T47" fmla="*/ 395856 h 698"/>
              <a:gd name="T48" fmla="*/ 105013 w 160"/>
              <a:gd name="T49" fmla="*/ 235273 h 698"/>
              <a:gd name="T50" fmla="*/ 115014 w 160"/>
              <a:gd name="T51" fmla="*/ 168052 h 698"/>
              <a:gd name="T52" fmla="*/ 125016 w 160"/>
              <a:gd name="T53" fmla="*/ 138176 h 698"/>
              <a:gd name="T54" fmla="*/ 142518 w 160"/>
              <a:gd name="T55" fmla="*/ 11203 h 698"/>
              <a:gd name="T56" fmla="*/ 152519 w 160"/>
              <a:gd name="T57" fmla="*/ 22407 h 698"/>
              <a:gd name="T58" fmla="*/ 147518 w 160"/>
              <a:gd name="T59" fmla="*/ 33610 h 698"/>
              <a:gd name="T60" fmla="*/ 140017 w 160"/>
              <a:gd name="T61" fmla="*/ 70955 h 698"/>
              <a:gd name="T62" fmla="*/ 145018 w 160"/>
              <a:gd name="T63" fmla="*/ 126973 h 698"/>
              <a:gd name="T64" fmla="*/ 122515 w 160"/>
              <a:gd name="T65" fmla="*/ 220335 h 698"/>
              <a:gd name="T66" fmla="*/ 125016 w 160"/>
              <a:gd name="T67" fmla="*/ 265149 h 698"/>
              <a:gd name="T68" fmla="*/ 140017 w 160"/>
              <a:gd name="T69" fmla="*/ 287556 h 698"/>
              <a:gd name="T70" fmla="*/ 152519 w 160"/>
              <a:gd name="T71" fmla="*/ 332370 h 698"/>
              <a:gd name="T72" fmla="*/ 160020 w 160"/>
              <a:gd name="T73" fmla="*/ 388387 h 698"/>
              <a:gd name="T74" fmla="*/ 177522 w 160"/>
              <a:gd name="T75" fmla="*/ 332370 h 698"/>
              <a:gd name="T76" fmla="*/ 187523 w 160"/>
              <a:gd name="T77" fmla="*/ 302494 h 698"/>
              <a:gd name="T78" fmla="*/ 157520 w 160"/>
              <a:gd name="T79" fmla="*/ 425732 h 698"/>
              <a:gd name="T80" fmla="*/ 135017 w 160"/>
              <a:gd name="T81" fmla="*/ 582580 h 698"/>
              <a:gd name="T82" fmla="*/ 137517 w 160"/>
              <a:gd name="T83" fmla="*/ 754367 h 698"/>
              <a:gd name="T84" fmla="*/ 157520 w 160"/>
              <a:gd name="T85" fmla="*/ 858933 h 698"/>
              <a:gd name="T86" fmla="*/ 152519 w 160"/>
              <a:gd name="T87" fmla="*/ 993374 h 698"/>
              <a:gd name="T88" fmla="*/ 162520 w 160"/>
              <a:gd name="T89" fmla="*/ 1120347 h 698"/>
              <a:gd name="T90" fmla="*/ 155019 w 160"/>
              <a:gd name="T91" fmla="*/ 1180099 h 698"/>
              <a:gd name="T92" fmla="*/ 145018 w 160"/>
              <a:gd name="T93" fmla="*/ 1221178 h 698"/>
              <a:gd name="T94" fmla="*/ 140017 w 160"/>
              <a:gd name="T95" fmla="*/ 1243585 h 698"/>
              <a:gd name="T96" fmla="*/ 145018 w 160"/>
              <a:gd name="T97" fmla="*/ 1303337 h 698"/>
              <a:gd name="T98" fmla="*/ 117515 w 160"/>
              <a:gd name="T99" fmla="*/ 1288399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698"/>
              <a:gd name="T152" fmla="*/ 160 w 160"/>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698">
                <a:moveTo>
                  <a:pt x="94" y="690"/>
                </a:moveTo>
                <a:cubicBezTo>
                  <a:pt x="92" y="674"/>
                  <a:pt x="90" y="659"/>
                  <a:pt x="98" y="644"/>
                </a:cubicBezTo>
                <a:cubicBezTo>
                  <a:pt x="105" y="597"/>
                  <a:pt x="104" y="631"/>
                  <a:pt x="114" y="602"/>
                </a:cubicBezTo>
                <a:cubicBezTo>
                  <a:pt x="98" y="562"/>
                  <a:pt x="100" y="516"/>
                  <a:pt x="116" y="476"/>
                </a:cubicBezTo>
                <a:cubicBezTo>
                  <a:pt x="118" y="453"/>
                  <a:pt x="113" y="430"/>
                  <a:pt x="106" y="408"/>
                </a:cubicBezTo>
                <a:cubicBezTo>
                  <a:pt x="103" y="399"/>
                  <a:pt x="94" y="382"/>
                  <a:pt x="94" y="382"/>
                </a:cubicBezTo>
                <a:cubicBezTo>
                  <a:pt x="90" y="356"/>
                  <a:pt x="96" y="331"/>
                  <a:pt x="88" y="306"/>
                </a:cubicBezTo>
                <a:cubicBezTo>
                  <a:pt x="84" y="280"/>
                  <a:pt x="82" y="259"/>
                  <a:pt x="54" y="250"/>
                </a:cubicBezTo>
                <a:cubicBezTo>
                  <a:pt x="46" y="239"/>
                  <a:pt x="35" y="227"/>
                  <a:pt x="24" y="220"/>
                </a:cubicBezTo>
                <a:cubicBezTo>
                  <a:pt x="17" y="198"/>
                  <a:pt x="14" y="175"/>
                  <a:pt x="10" y="152"/>
                </a:cubicBezTo>
                <a:cubicBezTo>
                  <a:pt x="9" y="128"/>
                  <a:pt x="6" y="109"/>
                  <a:pt x="2" y="86"/>
                </a:cubicBezTo>
                <a:cubicBezTo>
                  <a:pt x="3" y="77"/>
                  <a:pt x="3" y="69"/>
                  <a:pt x="4" y="60"/>
                </a:cubicBezTo>
                <a:cubicBezTo>
                  <a:pt x="5" y="56"/>
                  <a:pt x="8" y="48"/>
                  <a:pt x="8" y="48"/>
                </a:cubicBezTo>
                <a:cubicBezTo>
                  <a:pt x="10" y="30"/>
                  <a:pt x="15" y="17"/>
                  <a:pt x="18" y="0"/>
                </a:cubicBezTo>
                <a:cubicBezTo>
                  <a:pt x="17" y="23"/>
                  <a:pt x="19" y="47"/>
                  <a:pt x="14" y="70"/>
                </a:cubicBezTo>
                <a:cubicBezTo>
                  <a:pt x="12" y="80"/>
                  <a:pt x="0" y="98"/>
                  <a:pt x="0" y="98"/>
                </a:cubicBezTo>
                <a:cubicBezTo>
                  <a:pt x="7" y="114"/>
                  <a:pt x="20" y="124"/>
                  <a:pt x="24" y="142"/>
                </a:cubicBezTo>
                <a:cubicBezTo>
                  <a:pt x="25" y="153"/>
                  <a:pt x="21" y="167"/>
                  <a:pt x="28" y="176"/>
                </a:cubicBezTo>
                <a:cubicBezTo>
                  <a:pt x="33" y="183"/>
                  <a:pt x="42" y="187"/>
                  <a:pt x="46" y="194"/>
                </a:cubicBezTo>
                <a:cubicBezTo>
                  <a:pt x="54" y="207"/>
                  <a:pt x="60" y="221"/>
                  <a:pt x="68" y="234"/>
                </a:cubicBezTo>
                <a:cubicBezTo>
                  <a:pt x="72" y="252"/>
                  <a:pt x="71" y="255"/>
                  <a:pt x="82" y="266"/>
                </a:cubicBezTo>
                <a:cubicBezTo>
                  <a:pt x="85" y="300"/>
                  <a:pt x="80" y="287"/>
                  <a:pt x="100" y="300"/>
                </a:cubicBezTo>
                <a:cubicBezTo>
                  <a:pt x="106" y="286"/>
                  <a:pt x="113" y="273"/>
                  <a:pt x="118" y="258"/>
                </a:cubicBezTo>
                <a:cubicBezTo>
                  <a:pt x="116" y="241"/>
                  <a:pt x="109" y="229"/>
                  <a:pt x="108" y="212"/>
                </a:cubicBezTo>
                <a:cubicBezTo>
                  <a:pt x="104" y="163"/>
                  <a:pt x="109" y="158"/>
                  <a:pt x="84" y="126"/>
                </a:cubicBezTo>
                <a:cubicBezTo>
                  <a:pt x="80" y="113"/>
                  <a:pt x="86" y="101"/>
                  <a:pt x="92" y="90"/>
                </a:cubicBezTo>
                <a:cubicBezTo>
                  <a:pt x="95" y="85"/>
                  <a:pt x="100" y="74"/>
                  <a:pt x="100" y="74"/>
                </a:cubicBezTo>
                <a:cubicBezTo>
                  <a:pt x="104" y="52"/>
                  <a:pt x="95" y="19"/>
                  <a:pt x="114" y="6"/>
                </a:cubicBezTo>
                <a:cubicBezTo>
                  <a:pt x="117" y="8"/>
                  <a:pt x="121" y="9"/>
                  <a:pt x="122" y="12"/>
                </a:cubicBezTo>
                <a:cubicBezTo>
                  <a:pt x="123" y="14"/>
                  <a:pt x="119" y="16"/>
                  <a:pt x="118" y="18"/>
                </a:cubicBezTo>
                <a:cubicBezTo>
                  <a:pt x="115" y="24"/>
                  <a:pt x="114" y="31"/>
                  <a:pt x="112" y="38"/>
                </a:cubicBezTo>
                <a:cubicBezTo>
                  <a:pt x="113" y="48"/>
                  <a:pt x="116" y="58"/>
                  <a:pt x="116" y="68"/>
                </a:cubicBezTo>
                <a:cubicBezTo>
                  <a:pt x="116" y="85"/>
                  <a:pt x="103" y="102"/>
                  <a:pt x="98" y="118"/>
                </a:cubicBezTo>
                <a:cubicBezTo>
                  <a:pt x="99" y="126"/>
                  <a:pt x="97" y="134"/>
                  <a:pt x="100" y="142"/>
                </a:cubicBezTo>
                <a:cubicBezTo>
                  <a:pt x="102" y="147"/>
                  <a:pt x="109" y="149"/>
                  <a:pt x="112" y="154"/>
                </a:cubicBezTo>
                <a:cubicBezTo>
                  <a:pt x="116" y="162"/>
                  <a:pt x="117" y="170"/>
                  <a:pt x="122" y="178"/>
                </a:cubicBezTo>
                <a:cubicBezTo>
                  <a:pt x="122" y="183"/>
                  <a:pt x="113" y="218"/>
                  <a:pt x="128" y="208"/>
                </a:cubicBezTo>
                <a:cubicBezTo>
                  <a:pt x="133" y="198"/>
                  <a:pt x="138" y="188"/>
                  <a:pt x="142" y="178"/>
                </a:cubicBezTo>
                <a:cubicBezTo>
                  <a:pt x="144" y="172"/>
                  <a:pt x="150" y="162"/>
                  <a:pt x="150" y="162"/>
                </a:cubicBezTo>
                <a:cubicBezTo>
                  <a:pt x="160" y="182"/>
                  <a:pt x="144" y="216"/>
                  <a:pt x="126" y="228"/>
                </a:cubicBezTo>
                <a:cubicBezTo>
                  <a:pt x="115" y="260"/>
                  <a:pt x="132" y="288"/>
                  <a:pt x="108" y="312"/>
                </a:cubicBezTo>
                <a:cubicBezTo>
                  <a:pt x="98" y="341"/>
                  <a:pt x="92" y="377"/>
                  <a:pt x="110" y="404"/>
                </a:cubicBezTo>
                <a:cubicBezTo>
                  <a:pt x="114" y="423"/>
                  <a:pt x="116" y="443"/>
                  <a:pt x="126" y="460"/>
                </a:cubicBezTo>
                <a:cubicBezTo>
                  <a:pt x="132" y="484"/>
                  <a:pt x="125" y="508"/>
                  <a:pt x="122" y="532"/>
                </a:cubicBezTo>
                <a:cubicBezTo>
                  <a:pt x="123" y="554"/>
                  <a:pt x="117" y="580"/>
                  <a:pt x="130" y="600"/>
                </a:cubicBezTo>
                <a:cubicBezTo>
                  <a:pt x="132" y="612"/>
                  <a:pt x="131" y="621"/>
                  <a:pt x="124" y="632"/>
                </a:cubicBezTo>
                <a:cubicBezTo>
                  <a:pt x="122" y="640"/>
                  <a:pt x="119" y="646"/>
                  <a:pt x="116" y="654"/>
                </a:cubicBezTo>
                <a:cubicBezTo>
                  <a:pt x="114" y="658"/>
                  <a:pt x="112" y="666"/>
                  <a:pt x="112" y="666"/>
                </a:cubicBezTo>
                <a:cubicBezTo>
                  <a:pt x="114" y="697"/>
                  <a:pt x="107" y="689"/>
                  <a:pt x="116" y="698"/>
                </a:cubicBezTo>
                <a:lnTo>
                  <a:pt x="94" y="690"/>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1" name="Freeform 32"/>
          <p:cNvSpPr>
            <a:spLocks/>
          </p:cNvSpPr>
          <p:nvPr/>
        </p:nvSpPr>
        <p:spPr bwMode="auto">
          <a:xfrm flipH="1">
            <a:off x="3979863" y="5514975"/>
            <a:ext cx="55562" cy="501650"/>
          </a:xfrm>
          <a:custGeom>
            <a:avLst/>
            <a:gdLst>
              <a:gd name="T0" fmla="*/ 19610 w 34"/>
              <a:gd name="T1" fmla="*/ 488000 h 147"/>
              <a:gd name="T2" fmla="*/ 6537 w 34"/>
              <a:gd name="T3" fmla="*/ 426573 h 147"/>
              <a:gd name="T4" fmla="*/ 22879 w 34"/>
              <a:gd name="T5" fmla="*/ 283245 h 147"/>
              <a:gd name="T6" fmla="*/ 0 w 34"/>
              <a:gd name="T7" fmla="*/ 174042 h 147"/>
              <a:gd name="T8" fmla="*/ 13074 w 34"/>
              <a:gd name="T9" fmla="*/ 85315 h 147"/>
              <a:gd name="T10" fmla="*/ 26147 w 34"/>
              <a:gd name="T11" fmla="*/ 187692 h 147"/>
              <a:gd name="T12" fmla="*/ 39221 w 34"/>
              <a:gd name="T13" fmla="*/ 276419 h 147"/>
              <a:gd name="T14" fmla="*/ 32684 w 34"/>
              <a:gd name="T15" fmla="*/ 371972 h 147"/>
              <a:gd name="T16" fmla="*/ 55563 w 34"/>
              <a:gd name="T17" fmla="*/ 501650 h 147"/>
              <a:gd name="T18" fmla="*/ 19610 w 34"/>
              <a:gd name="T19" fmla="*/ 48800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2" name="Freeform 33"/>
          <p:cNvSpPr>
            <a:spLocks/>
          </p:cNvSpPr>
          <p:nvPr/>
        </p:nvSpPr>
        <p:spPr bwMode="auto">
          <a:xfrm flipH="1">
            <a:off x="3478213" y="6037263"/>
            <a:ext cx="69850" cy="228600"/>
          </a:xfrm>
          <a:custGeom>
            <a:avLst/>
            <a:gdLst>
              <a:gd name="T0" fmla="*/ 9313 w 30"/>
              <a:gd name="T1" fmla="*/ 209862 h 122"/>
              <a:gd name="T2" fmla="*/ 23283 w 30"/>
              <a:gd name="T3" fmla="*/ 168639 h 122"/>
              <a:gd name="T4" fmla="*/ 27940 w 30"/>
              <a:gd name="T5" fmla="*/ 97436 h 122"/>
              <a:gd name="T6" fmla="*/ 13970 w 30"/>
              <a:gd name="T7" fmla="*/ 59961 h 122"/>
              <a:gd name="T8" fmla="*/ 18627 w 30"/>
              <a:gd name="T9" fmla="*/ 7495 h 122"/>
              <a:gd name="T10" fmla="*/ 32597 w 30"/>
              <a:gd name="T11" fmla="*/ 3748 h 122"/>
              <a:gd name="T12" fmla="*/ 37253 w 30"/>
              <a:gd name="T13" fmla="*/ 59961 h 122"/>
              <a:gd name="T14" fmla="*/ 41910 w 30"/>
              <a:gd name="T15" fmla="*/ 71203 h 122"/>
              <a:gd name="T16" fmla="*/ 69850 w 30"/>
              <a:gd name="T17" fmla="*/ 179882 h 122"/>
              <a:gd name="T18" fmla="*/ 32597 w 30"/>
              <a:gd name="T19" fmla="*/ 228600 h 122"/>
              <a:gd name="T20" fmla="*/ 9313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3" name="Freeform 34"/>
          <p:cNvSpPr>
            <a:spLocks/>
          </p:cNvSpPr>
          <p:nvPr/>
        </p:nvSpPr>
        <p:spPr bwMode="auto">
          <a:xfrm>
            <a:off x="4043363" y="4965700"/>
            <a:ext cx="246062" cy="733425"/>
          </a:xfrm>
          <a:custGeom>
            <a:avLst/>
            <a:gdLst>
              <a:gd name="T0" fmla="*/ 55563 w 155"/>
              <a:gd name="T1" fmla="*/ 717550 h 462"/>
              <a:gd name="T2" fmla="*/ 58738 w 155"/>
              <a:gd name="T3" fmla="*/ 679450 h 462"/>
              <a:gd name="T4" fmla="*/ 90488 w 155"/>
              <a:gd name="T5" fmla="*/ 660400 h 462"/>
              <a:gd name="T6" fmla="*/ 122238 w 155"/>
              <a:gd name="T7" fmla="*/ 581025 h 462"/>
              <a:gd name="T8" fmla="*/ 163513 w 155"/>
              <a:gd name="T9" fmla="*/ 482600 h 462"/>
              <a:gd name="T10" fmla="*/ 147638 w 155"/>
              <a:gd name="T11" fmla="*/ 444500 h 462"/>
              <a:gd name="T12" fmla="*/ 188913 w 155"/>
              <a:gd name="T13" fmla="*/ 333375 h 462"/>
              <a:gd name="T14" fmla="*/ 214313 w 155"/>
              <a:gd name="T15" fmla="*/ 304800 h 462"/>
              <a:gd name="T16" fmla="*/ 227013 w 155"/>
              <a:gd name="T17" fmla="*/ 276225 h 462"/>
              <a:gd name="T18" fmla="*/ 246063 w 155"/>
              <a:gd name="T19" fmla="*/ 266700 h 462"/>
              <a:gd name="T20" fmla="*/ 201613 w 155"/>
              <a:gd name="T21" fmla="*/ 269875 h 462"/>
              <a:gd name="T22" fmla="*/ 182563 w 155"/>
              <a:gd name="T23" fmla="*/ 285750 h 462"/>
              <a:gd name="T24" fmla="*/ 169863 w 155"/>
              <a:gd name="T25" fmla="*/ 304800 h 462"/>
              <a:gd name="T26" fmla="*/ 150813 w 155"/>
              <a:gd name="T27" fmla="*/ 342900 h 462"/>
              <a:gd name="T28" fmla="*/ 131763 w 155"/>
              <a:gd name="T29" fmla="*/ 377825 h 462"/>
              <a:gd name="T30" fmla="*/ 122238 w 155"/>
              <a:gd name="T31" fmla="*/ 431800 h 462"/>
              <a:gd name="T32" fmla="*/ 106363 w 155"/>
              <a:gd name="T33" fmla="*/ 377825 h 462"/>
              <a:gd name="T34" fmla="*/ 106363 w 155"/>
              <a:gd name="T35" fmla="*/ 307975 h 462"/>
              <a:gd name="T36" fmla="*/ 74613 w 155"/>
              <a:gd name="T37" fmla="*/ 190500 h 462"/>
              <a:gd name="T38" fmla="*/ 65088 w 155"/>
              <a:gd name="T39" fmla="*/ 146050 h 462"/>
              <a:gd name="T40" fmla="*/ 61913 w 155"/>
              <a:gd name="T41" fmla="*/ 136525 h 462"/>
              <a:gd name="T42" fmla="*/ 46038 w 155"/>
              <a:gd name="T43" fmla="*/ 104775 h 462"/>
              <a:gd name="T44" fmla="*/ 49213 w 155"/>
              <a:gd name="T45" fmla="*/ 123825 h 462"/>
              <a:gd name="T46" fmla="*/ 52388 w 155"/>
              <a:gd name="T47" fmla="*/ 203200 h 462"/>
              <a:gd name="T48" fmla="*/ 65088 w 155"/>
              <a:gd name="T49" fmla="*/ 231775 h 462"/>
              <a:gd name="T50" fmla="*/ 68263 w 155"/>
              <a:gd name="T51" fmla="*/ 241300 h 462"/>
              <a:gd name="T52" fmla="*/ 65088 w 155"/>
              <a:gd name="T53" fmla="*/ 269875 h 462"/>
              <a:gd name="T54" fmla="*/ 55563 w 155"/>
              <a:gd name="T55" fmla="*/ 250825 h 462"/>
              <a:gd name="T56" fmla="*/ 33338 w 155"/>
              <a:gd name="T57" fmla="*/ 196850 h 462"/>
              <a:gd name="T58" fmla="*/ 26988 w 155"/>
              <a:gd name="T59" fmla="*/ 57150 h 462"/>
              <a:gd name="T60" fmla="*/ 14288 w 155"/>
              <a:gd name="T61" fmla="*/ 47625 h 462"/>
              <a:gd name="T62" fmla="*/ 11113 w 155"/>
              <a:gd name="T63" fmla="*/ 38100 h 462"/>
              <a:gd name="T64" fmla="*/ 4763 w 155"/>
              <a:gd name="T65" fmla="*/ 22225 h 462"/>
              <a:gd name="T66" fmla="*/ 4763 w 155"/>
              <a:gd name="T67" fmla="*/ 76200 h 462"/>
              <a:gd name="T68" fmla="*/ 11113 w 155"/>
              <a:gd name="T69" fmla="*/ 95250 h 462"/>
              <a:gd name="T70" fmla="*/ 49213 w 155"/>
              <a:gd name="T71" fmla="*/ 269875 h 462"/>
              <a:gd name="T72" fmla="*/ 68263 w 155"/>
              <a:gd name="T73" fmla="*/ 333375 h 462"/>
              <a:gd name="T74" fmla="*/ 74613 w 155"/>
              <a:gd name="T75" fmla="*/ 358775 h 462"/>
              <a:gd name="T76" fmla="*/ 77788 w 155"/>
              <a:gd name="T77" fmla="*/ 409575 h 462"/>
              <a:gd name="T78" fmla="*/ 134938 w 155"/>
              <a:gd name="T79" fmla="*/ 504825 h 462"/>
              <a:gd name="T80" fmla="*/ 128588 w 155"/>
              <a:gd name="T81" fmla="*/ 523875 h 462"/>
              <a:gd name="T82" fmla="*/ 109538 w 155"/>
              <a:gd name="T83" fmla="*/ 542925 h 462"/>
              <a:gd name="T84" fmla="*/ 90488 w 155"/>
              <a:gd name="T85" fmla="*/ 571500 h 462"/>
              <a:gd name="T86" fmla="*/ 74613 w 155"/>
              <a:gd name="T87" fmla="*/ 619125 h 462"/>
              <a:gd name="T88" fmla="*/ 71438 w 155"/>
              <a:gd name="T89" fmla="*/ 647700 h 462"/>
              <a:gd name="T90" fmla="*/ 52388 w 155"/>
              <a:gd name="T91" fmla="*/ 660400 h 462"/>
              <a:gd name="T92" fmla="*/ 33338 w 155"/>
              <a:gd name="T93" fmla="*/ 733425 h 462"/>
              <a:gd name="T94" fmla="*/ 55563 w 155"/>
              <a:gd name="T95" fmla="*/ 717550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4" name="Freeform 35"/>
          <p:cNvSpPr>
            <a:spLocks/>
          </p:cNvSpPr>
          <p:nvPr/>
        </p:nvSpPr>
        <p:spPr bwMode="auto">
          <a:xfrm flipH="1">
            <a:off x="3798888" y="5133975"/>
            <a:ext cx="36512" cy="228600"/>
          </a:xfrm>
          <a:custGeom>
            <a:avLst/>
            <a:gdLst>
              <a:gd name="T0" fmla="*/ 4868 w 30"/>
              <a:gd name="T1" fmla="*/ 209862 h 122"/>
              <a:gd name="T2" fmla="*/ 12171 w 30"/>
              <a:gd name="T3" fmla="*/ 168639 h 122"/>
              <a:gd name="T4" fmla="*/ 14605 w 30"/>
              <a:gd name="T5" fmla="*/ 97436 h 122"/>
              <a:gd name="T6" fmla="*/ 7303 w 30"/>
              <a:gd name="T7" fmla="*/ 59961 h 122"/>
              <a:gd name="T8" fmla="*/ 9737 w 30"/>
              <a:gd name="T9" fmla="*/ 7495 h 122"/>
              <a:gd name="T10" fmla="*/ 17039 w 30"/>
              <a:gd name="T11" fmla="*/ 3748 h 122"/>
              <a:gd name="T12" fmla="*/ 19474 w 30"/>
              <a:gd name="T13" fmla="*/ 59961 h 122"/>
              <a:gd name="T14" fmla="*/ 21908 w 30"/>
              <a:gd name="T15" fmla="*/ 71203 h 122"/>
              <a:gd name="T16" fmla="*/ 36513 w 30"/>
              <a:gd name="T17" fmla="*/ 179882 h 122"/>
              <a:gd name="T18" fmla="*/ 17039 w 30"/>
              <a:gd name="T19" fmla="*/ 228600 h 122"/>
              <a:gd name="T20" fmla="*/ 486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5" name="Freeform 36"/>
          <p:cNvSpPr>
            <a:spLocks/>
          </p:cNvSpPr>
          <p:nvPr/>
        </p:nvSpPr>
        <p:spPr bwMode="auto">
          <a:xfrm rot="21166057">
            <a:off x="4124325" y="4816475"/>
            <a:ext cx="120650" cy="628650"/>
          </a:xfrm>
          <a:custGeom>
            <a:avLst/>
            <a:gdLst>
              <a:gd name="T0" fmla="*/ 69850 w 76"/>
              <a:gd name="T1" fmla="*/ 606425 h 396"/>
              <a:gd name="T2" fmla="*/ 53975 w 76"/>
              <a:gd name="T3" fmla="*/ 523875 h 396"/>
              <a:gd name="T4" fmla="*/ 73025 w 76"/>
              <a:gd name="T5" fmla="*/ 485775 h 396"/>
              <a:gd name="T6" fmla="*/ 53975 w 76"/>
              <a:gd name="T7" fmla="*/ 441325 h 396"/>
              <a:gd name="T8" fmla="*/ 31750 w 76"/>
              <a:gd name="T9" fmla="*/ 355600 h 396"/>
              <a:gd name="T10" fmla="*/ 0 w 76"/>
              <a:gd name="T11" fmla="*/ 298450 h 396"/>
              <a:gd name="T12" fmla="*/ 31750 w 76"/>
              <a:gd name="T13" fmla="*/ 177800 h 396"/>
              <a:gd name="T14" fmla="*/ 38100 w 76"/>
              <a:gd name="T15" fmla="*/ 152400 h 396"/>
              <a:gd name="T16" fmla="*/ 79375 w 76"/>
              <a:gd name="T17" fmla="*/ 142875 h 396"/>
              <a:gd name="T18" fmla="*/ 92075 w 76"/>
              <a:gd name="T19" fmla="*/ 44450 h 396"/>
              <a:gd name="T20" fmla="*/ 57150 w 76"/>
              <a:gd name="T21" fmla="*/ 184150 h 396"/>
              <a:gd name="T22" fmla="*/ 31750 w 76"/>
              <a:gd name="T23" fmla="*/ 266700 h 396"/>
              <a:gd name="T24" fmla="*/ 41275 w 76"/>
              <a:gd name="T25" fmla="*/ 327025 h 396"/>
              <a:gd name="T26" fmla="*/ 73025 w 76"/>
              <a:gd name="T27" fmla="*/ 279400 h 396"/>
              <a:gd name="T28" fmla="*/ 92075 w 76"/>
              <a:gd name="T29" fmla="*/ 247650 h 396"/>
              <a:gd name="T30" fmla="*/ 111125 w 76"/>
              <a:gd name="T31" fmla="*/ 206375 h 396"/>
              <a:gd name="T32" fmla="*/ 117475 w 76"/>
              <a:gd name="T33" fmla="*/ 219075 h 396"/>
              <a:gd name="T34" fmla="*/ 95250 w 76"/>
              <a:gd name="T35" fmla="*/ 257175 h 396"/>
              <a:gd name="T36" fmla="*/ 82550 w 76"/>
              <a:gd name="T37" fmla="*/ 298450 h 396"/>
              <a:gd name="T38" fmla="*/ 73025 w 76"/>
              <a:gd name="T39" fmla="*/ 400050 h 396"/>
              <a:gd name="T40" fmla="*/ 88900 w 76"/>
              <a:gd name="T41" fmla="*/ 457200 h 396"/>
              <a:gd name="T42" fmla="*/ 92075 w 76"/>
              <a:gd name="T43" fmla="*/ 533400 h 396"/>
              <a:gd name="T44" fmla="*/ 101600 w 76"/>
              <a:gd name="T45" fmla="*/ 561975 h 396"/>
              <a:gd name="T46" fmla="*/ 92075 w 76"/>
              <a:gd name="T47" fmla="*/ 600075 h 396"/>
              <a:gd name="T48" fmla="*/ 95250 w 76"/>
              <a:gd name="T49" fmla="*/ 628650 h 396"/>
              <a:gd name="T50" fmla="*/ 76200 w 76"/>
              <a:gd name="T51" fmla="*/ 628650 h 396"/>
              <a:gd name="T52" fmla="*/ 69850 w 76"/>
              <a:gd name="T53" fmla="*/ 606425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46" name="Freeform 37"/>
          <p:cNvSpPr>
            <a:spLocks/>
          </p:cNvSpPr>
          <p:nvPr/>
        </p:nvSpPr>
        <p:spPr bwMode="auto">
          <a:xfrm>
            <a:off x="3348038" y="4681538"/>
            <a:ext cx="246062" cy="733425"/>
          </a:xfrm>
          <a:custGeom>
            <a:avLst/>
            <a:gdLst>
              <a:gd name="T0" fmla="*/ 55563 w 155"/>
              <a:gd name="T1" fmla="*/ 717550 h 462"/>
              <a:gd name="T2" fmla="*/ 58738 w 155"/>
              <a:gd name="T3" fmla="*/ 679450 h 462"/>
              <a:gd name="T4" fmla="*/ 90488 w 155"/>
              <a:gd name="T5" fmla="*/ 660400 h 462"/>
              <a:gd name="T6" fmla="*/ 122238 w 155"/>
              <a:gd name="T7" fmla="*/ 581025 h 462"/>
              <a:gd name="T8" fmla="*/ 163513 w 155"/>
              <a:gd name="T9" fmla="*/ 482600 h 462"/>
              <a:gd name="T10" fmla="*/ 147638 w 155"/>
              <a:gd name="T11" fmla="*/ 444500 h 462"/>
              <a:gd name="T12" fmla="*/ 188913 w 155"/>
              <a:gd name="T13" fmla="*/ 333375 h 462"/>
              <a:gd name="T14" fmla="*/ 214313 w 155"/>
              <a:gd name="T15" fmla="*/ 304800 h 462"/>
              <a:gd name="T16" fmla="*/ 227013 w 155"/>
              <a:gd name="T17" fmla="*/ 276225 h 462"/>
              <a:gd name="T18" fmla="*/ 246063 w 155"/>
              <a:gd name="T19" fmla="*/ 266700 h 462"/>
              <a:gd name="T20" fmla="*/ 201613 w 155"/>
              <a:gd name="T21" fmla="*/ 269875 h 462"/>
              <a:gd name="T22" fmla="*/ 182563 w 155"/>
              <a:gd name="T23" fmla="*/ 285750 h 462"/>
              <a:gd name="T24" fmla="*/ 169863 w 155"/>
              <a:gd name="T25" fmla="*/ 304800 h 462"/>
              <a:gd name="T26" fmla="*/ 150813 w 155"/>
              <a:gd name="T27" fmla="*/ 342900 h 462"/>
              <a:gd name="T28" fmla="*/ 131763 w 155"/>
              <a:gd name="T29" fmla="*/ 377825 h 462"/>
              <a:gd name="T30" fmla="*/ 122238 w 155"/>
              <a:gd name="T31" fmla="*/ 431800 h 462"/>
              <a:gd name="T32" fmla="*/ 106363 w 155"/>
              <a:gd name="T33" fmla="*/ 377825 h 462"/>
              <a:gd name="T34" fmla="*/ 106363 w 155"/>
              <a:gd name="T35" fmla="*/ 307975 h 462"/>
              <a:gd name="T36" fmla="*/ 74613 w 155"/>
              <a:gd name="T37" fmla="*/ 190500 h 462"/>
              <a:gd name="T38" fmla="*/ 65088 w 155"/>
              <a:gd name="T39" fmla="*/ 146050 h 462"/>
              <a:gd name="T40" fmla="*/ 61913 w 155"/>
              <a:gd name="T41" fmla="*/ 136525 h 462"/>
              <a:gd name="T42" fmla="*/ 46038 w 155"/>
              <a:gd name="T43" fmla="*/ 104775 h 462"/>
              <a:gd name="T44" fmla="*/ 49213 w 155"/>
              <a:gd name="T45" fmla="*/ 123825 h 462"/>
              <a:gd name="T46" fmla="*/ 52388 w 155"/>
              <a:gd name="T47" fmla="*/ 203200 h 462"/>
              <a:gd name="T48" fmla="*/ 65088 w 155"/>
              <a:gd name="T49" fmla="*/ 231775 h 462"/>
              <a:gd name="T50" fmla="*/ 68263 w 155"/>
              <a:gd name="T51" fmla="*/ 241300 h 462"/>
              <a:gd name="T52" fmla="*/ 65088 w 155"/>
              <a:gd name="T53" fmla="*/ 269875 h 462"/>
              <a:gd name="T54" fmla="*/ 55563 w 155"/>
              <a:gd name="T55" fmla="*/ 250825 h 462"/>
              <a:gd name="T56" fmla="*/ 33338 w 155"/>
              <a:gd name="T57" fmla="*/ 196850 h 462"/>
              <a:gd name="T58" fmla="*/ 26988 w 155"/>
              <a:gd name="T59" fmla="*/ 57150 h 462"/>
              <a:gd name="T60" fmla="*/ 14288 w 155"/>
              <a:gd name="T61" fmla="*/ 47625 h 462"/>
              <a:gd name="T62" fmla="*/ 11113 w 155"/>
              <a:gd name="T63" fmla="*/ 38100 h 462"/>
              <a:gd name="T64" fmla="*/ 4763 w 155"/>
              <a:gd name="T65" fmla="*/ 22225 h 462"/>
              <a:gd name="T66" fmla="*/ 4763 w 155"/>
              <a:gd name="T67" fmla="*/ 76200 h 462"/>
              <a:gd name="T68" fmla="*/ 11113 w 155"/>
              <a:gd name="T69" fmla="*/ 95250 h 462"/>
              <a:gd name="T70" fmla="*/ 49213 w 155"/>
              <a:gd name="T71" fmla="*/ 269875 h 462"/>
              <a:gd name="T72" fmla="*/ 68263 w 155"/>
              <a:gd name="T73" fmla="*/ 333375 h 462"/>
              <a:gd name="T74" fmla="*/ 74613 w 155"/>
              <a:gd name="T75" fmla="*/ 358775 h 462"/>
              <a:gd name="T76" fmla="*/ 77788 w 155"/>
              <a:gd name="T77" fmla="*/ 409575 h 462"/>
              <a:gd name="T78" fmla="*/ 134938 w 155"/>
              <a:gd name="T79" fmla="*/ 504825 h 462"/>
              <a:gd name="T80" fmla="*/ 128588 w 155"/>
              <a:gd name="T81" fmla="*/ 523875 h 462"/>
              <a:gd name="T82" fmla="*/ 109538 w 155"/>
              <a:gd name="T83" fmla="*/ 542925 h 462"/>
              <a:gd name="T84" fmla="*/ 90488 w 155"/>
              <a:gd name="T85" fmla="*/ 571500 h 462"/>
              <a:gd name="T86" fmla="*/ 74613 w 155"/>
              <a:gd name="T87" fmla="*/ 619125 h 462"/>
              <a:gd name="T88" fmla="*/ 71438 w 155"/>
              <a:gd name="T89" fmla="*/ 647700 h 462"/>
              <a:gd name="T90" fmla="*/ 52388 w 155"/>
              <a:gd name="T91" fmla="*/ 660400 h 462"/>
              <a:gd name="T92" fmla="*/ 33338 w 155"/>
              <a:gd name="T93" fmla="*/ 733425 h 462"/>
              <a:gd name="T94" fmla="*/ 55563 w 155"/>
              <a:gd name="T95" fmla="*/ 717550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7" name="Freeform 38"/>
          <p:cNvSpPr>
            <a:spLocks/>
          </p:cNvSpPr>
          <p:nvPr/>
        </p:nvSpPr>
        <p:spPr bwMode="auto">
          <a:xfrm>
            <a:off x="2814638" y="4533900"/>
            <a:ext cx="1116012" cy="981075"/>
          </a:xfrm>
          <a:custGeom>
            <a:avLst/>
            <a:gdLst>
              <a:gd name="T0" fmla="*/ 658813 w 703"/>
              <a:gd name="T1" fmla="*/ 681037 h 618"/>
              <a:gd name="T2" fmla="*/ 654050 w 703"/>
              <a:gd name="T3" fmla="*/ 781050 h 618"/>
              <a:gd name="T4" fmla="*/ 696913 w 703"/>
              <a:gd name="T5" fmla="*/ 900113 h 618"/>
              <a:gd name="T6" fmla="*/ 720725 w 703"/>
              <a:gd name="T7" fmla="*/ 576262 h 618"/>
              <a:gd name="T8" fmla="*/ 754063 w 703"/>
              <a:gd name="T9" fmla="*/ 509587 h 618"/>
              <a:gd name="T10" fmla="*/ 825500 w 703"/>
              <a:gd name="T11" fmla="*/ 714375 h 618"/>
              <a:gd name="T12" fmla="*/ 839788 w 703"/>
              <a:gd name="T13" fmla="*/ 752475 h 618"/>
              <a:gd name="T14" fmla="*/ 849313 w 703"/>
              <a:gd name="T15" fmla="*/ 633412 h 618"/>
              <a:gd name="T16" fmla="*/ 920750 w 703"/>
              <a:gd name="T17" fmla="*/ 404812 h 618"/>
              <a:gd name="T18" fmla="*/ 911225 w 703"/>
              <a:gd name="T19" fmla="*/ 638175 h 618"/>
              <a:gd name="T20" fmla="*/ 987425 w 703"/>
              <a:gd name="T21" fmla="*/ 690562 h 618"/>
              <a:gd name="T22" fmla="*/ 1001713 w 703"/>
              <a:gd name="T23" fmla="*/ 504825 h 618"/>
              <a:gd name="T24" fmla="*/ 1096963 w 703"/>
              <a:gd name="T25" fmla="*/ 376237 h 618"/>
              <a:gd name="T26" fmla="*/ 1092200 w 703"/>
              <a:gd name="T27" fmla="*/ 271462 h 618"/>
              <a:gd name="T28" fmla="*/ 892175 w 703"/>
              <a:gd name="T29" fmla="*/ 219075 h 618"/>
              <a:gd name="T30" fmla="*/ 906463 w 703"/>
              <a:gd name="T31" fmla="*/ 61912 h 618"/>
              <a:gd name="T32" fmla="*/ 806450 w 703"/>
              <a:gd name="T33" fmla="*/ 119063 h 618"/>
              <a:gd name="T34" fmla="*/ 739775 w 703"/>
              <a:gd name="T35" fmla="*/ 209550 h 618"/>
              <a:gd name="T36" fmla="*/ 706438 w 703"/>
              <a:gd name="T37" fmla="*/ 123825 h 618"/>
              <a:gd name="T38" fmla="*/ 501650 w 703"/>
              <a:gd name="T39" fmla="*/ 19050 h 618"/>
              <a:gd name="T40" fmla="*/ 368300 w 703"/>
              <a:gd name="T41" fmla="*/ 38100 h 618"/>
              <a:gd name="T42" fmla="*/ 520700 w 703"/>
              <a:gd name="T43" fmla="*/ 147637 h 618"/>
              <a:gd name="T44" fmla="*/ 373063 w 703"/>
              <a:gd name="T45" fmla="*/ 209550 h 618"/>
              <a:gd name="T46" fmla="*/ 234950 w 703"/>
              <a:gd name="T47" fmla="*/ 185737 h 618"/>
              <a:gd name="T48" fmla="*/ 130175 w 703"/>
              <a:gd name="T49" fmla="*/ 147637 h 618"/>
              <a:gd name="T50" fmla="*/ 130175 w 703"/>
              <a:gd name="T51" fmla="*/ 280987 h 618"/>
              <a:gd name="T52" fmla="*/ 44450 w 703"/>
              <a:gd name="T53" fmla="*/ 352425 h 618"/>
              <a:gd name="T54" fmla="*/ 130175 w 703"/>
              <a:gd name="T55" fmla="*/ 390525 h 618"/>
              <a:gd name="T56" fmla="*/ 125413 w 703"/>
              <a:gd name="T57" fmla="*/ 519112 h 618"/>
              <a:gd name="T58" fmla="*/ 296863 w 703"/>
              <a:gd name="T59" fmla="*/ 428625 h 618"/>
              <a:gd name="T60" fmla="*/ 363538 w 703"/>
              <a:gd name="T61" fmla="*/ 404812 h 618"/>
              <a:gd name="T62" fmla="*/ 454025 w 703"/>
              <a:gd name="T63" fmla="*/ 557212 h 618"/>
              <a:gd name="T64" fmla="*/ 563563 w 703"/>
              <a:gd name="T65" fmla="*/ 500062 h 618"/>
              <a:gd name="T66" fmla="*/ 620713 w 703"/>
              <a:gd name="T67" fmla="*/ 500062 h 6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
              <a:gd name="T103" fmla="*/ 0 h 618"/>
              <a:gd name="T104" fmla="*/ 703 w 703"/>
              <a:gd name="T105" fmla="*/ 618 h 6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 h="618">
                <a:moveTo>
                  <a:pt x="394" y="318"/>
                </a:moveTo>
                <a:cubicBezTo>
                  <a:pt x="431" y="342"/>
                  <a:pt x="412" y="388"/>
                  <a:pt x="415" y="429"/>
                </a:cubicBezTo>
                <a:cubicBezTo>
                  <a:pt x="416" y="435"/>
                  <a:pt x="421" y="447"/>
                  <a:pt x="421" y="447"/>
                </a:cubicBezTo>
                <a:cubicBezTo>
                  <a:pt x="418" y="462"/>
                  <a:pt x="416" y="477"/>
                  <a:pt x="412" y="492"/>
                </a:cubicBezTo>
                <a:cubicBezTo>
                  <a:pt x="414" y="532"/>
                  <a:pt x="417" y="578"/>
                  <a:pt x="427" y="618"/>
                </a:cubicBezTo>
                <a:cubicBezTo>
                  <a:pt x="443" y="594"/>
                  <a:pt x="443" y="596"/>
                  <a:pt x="439" y="567"/>
                </a:cubicBezTo>
                <a:cubicBezTo>
                  <a:pt x="442" y="551"/>
                  <a:pt x="450" y="540"/>
                  <a:pt x="457" y="525"/>
                </a:cubicBezTo>
                <a:cubicBezTo>
                  <a:pt x="456" y="471"/>
                  <a:pt x="456" y="417"/>
                  <a:pt x="454" y="363"/>
                </a:cubicBezTo>
                <a:cubicBezTo>
                  <a:pt x="454" y="352"/>
                  <a:pt x="446" y="344"/>
                  <a:pt x="454" y="333"/>
                </a:cubicBezTo>
                <a:cubicBezTo>
                  <a:pt x="459" y="326"/>
                  <a:pt x="468" y="325"/>
                  <a:pt x="475" y="321"/>
                </a:cubicBezTo>
                <a:cubicBezTo>
                  <a:pt x="501" y="347"/>
                  <a:pt x="507" y="366"/>
                  <a:pt x="517" y="399"/>
                </a:cubicBezTo>
                <a:cubicBezTo>
                  <a:pt x="513" y="419"/>
                  <a:pt x="499" y="436"/>
                  <a:pt x="520" y="450"/>
                </a:cubicBezTo>
                <a:cubicBezTo>
                  <a:pt x="522" y="454"/>
                  <a:pt x="524" y="458"/>
                  <a:pt x="526" y="462"/>
                </a:cubicBezTo>
                <a:cubicBezTo>
                  <a:pt x="527" y="466"/>
                  <a:pt x="530" y="478"/>
                  <a:pt x="529" y="474"/>
                </a:cubicBezTo>
                <a:cubicBezTo>
                  <a:pt x="527" y="464"/>
                  <a:pt x="523" y="444"/>
                  <a:pt x="523" y="444"/>
                </a:cubicBezTo>
                <a:cubicBezTo>
                  <a:pt x="526" y="428"/>
                  <a:pt x="531" y="415"/>
                  <a:pt x="535" y="399"/>
                </a:cubicBezTo>
                <a:cubicBezTo>
                  <a:pt x="532" y="352"/>
                  <a:pt x="524" y="350"/>
                  <a:pt x="553" y="321"/>
                </a:cubicBezTo>
                <a:cubicBezTo>
                  <a:pt x="562" y="293"/>
                  <a:pt x="552" y="269"/>
                  <a:pt x="580" y="255"/>
                </a:cubicBezTo>
                <a:cubicBezTo>
                  <a:pt x="598" y="281"/>
                  <a:pt x="597" y="295"/>
                  <a:pt x="580" y="321"/>
                </a:cubicBezTo>
                <a:cubicBezTo>
                  <a:pt x="576" y="349"/>
                  <a:pt x="581" y="374"/>
                  <a:pt x="574" y="402"/>
                </a:cubicBezTo>
                <a:cubicBezTo>
                  <a:pt x="583" y="437"/>
                  <a:pt x="566" y="470"/>
                  <a:pt x="607" y="480"/>
                </a:cubicBezTo>
                <a:cubicBezTo>
                  <a:pt x="612" y="464"/>
                  <a:pt x="619" y="452"/>
                  <a:pt x="622" y="435"/>
                </a:cubicBezTo>
                <a:cubicBezTo>
                  <a:pt x="619" y="404"/>
                  <a:pt x="616" y="382"/>
                  <a:pt x="619" y="351"/>
                </a:cubicBezTo>
                <a:cubicBezTo>
                  <a:pt x="615" y="340"/>
                  <a:pt x="631" y="318"/>
                  <a:pt x="631" y="318"/>
                </a:cubicBezTo>
                <a:cubicBezTo>
                  <a:pt x="621" y="278"/>
                  <a:pt x="620" y="278"/>
                  <a:pt x="664" y="273"/>
                </a:cubicBezTo>
                <a:cubicBezTo>
                  <a:pt x="667" y="243"/>
                  <a:pt x="665" y="243"/>
                  <a:pt x="691" y="237"/>
                </a:cubicBezTo>
                <a:cubicBezTo>
                  <a:pt x="699" y="222"/>
                  <a:pt x="693" y="213"/>
                  <a:pt x="703" y="198"/>
                </a:cubicBezTo>
                <a:cubicBezTo>
                  <a:pt x="699" y="187"/>
                  <a:pt x="698" y="181"/>
                  <a:pt x="688" y="171"/>
                </a:cubicBezTo>
                <a:cubicBezTo>
                  <a:pt x="681" y="164"/>
                  <a:pt x="668" y="167"/>
                  <a:pt x="658" y="165"/>
                </a:cubicBezTo>
                <a:cubicBezTo>
                  <a:pt x="625" y="160"/>
                  <a:pt x="594" y="149"/>
                  <a:pt x="562" y="138"/>
                </a:cubicBezTo>
                <a:cubicBezTo>
                  <a:pt x="556" y="114"/>
                  <a:pt x="584" y="106"/>
                  <a:pt x="604" y="99"/>
                </a:cubicBezTo>
                <a:cubicBezTo>
                  <a:pt x="618" y="72"/>
                  <a:pt x="590" y="55"/>
                  <a:pt x="571" y="39"/>
                </a:cubicBezTo>
                <a:cubicBezTo>
                  <a:pt x="566" y="8"/>
                  <a:pt x="552" y="12"/>
                  <a:pt x="523" y="15"/>
                </a:cubicBezTo>
                <a:cubicBezTo>
                  <a:pt x="510" y="41"/>
                  <a:pt x="511" y="36"/>
                  <a:pt x="508" y="75"/>
                </a:cubicBezTo>
                <a:cubicBezTo>
                  <a:pt x="519" y="103"/>
                  <a:pt x="515" y="110"/>
                  <a:pt x="499" y="135"/>
                </a:cubicBezTo>
                <a:cubicBezTo>
                  <a:pt x="488" y="134"/>
                  <a:pt x="472" y="141"/>
                  <a:pt x="466" y="132"/>
                </a:cubicBezTo>
                <a:cubicBezTo>
                  <a:pt x="447" y="105"/>
                  <a:pt x="477" y="102"/>
                  <a:pt x="487" y="99"/>
                </a:cubicBezTo>
                <a:cubicBezTo>
                  <a:pt x="494" y="77"/>
                  <a:pt x="459" y="80"/>
                  <a:pt x="445" y="78"/>
                </a:cubicBezTo>
                <a:cubicBezTo>
                  <a:pt x="417" y="70"/>
                  <a:pt x="390" y="61"/>
                  <a:pt x="361" y="54"/>
                </a:cubicBezTo>
                <a:cubicBezTo>
                  <a:pt x="337" y="40"/>
                  <a:pt x="335" y="37"/>
                  <a:pt x="316" y="12"/>
                </a:cubicBezTo>
                <a:cubicBezTo>
                  <a:pt x="315" y="10"/>
                  <a:pt x="291" y="3"/>
                  <a:pt x="283" y="0"/>
                </a:cubicBezTo>
                <a:cubicBezTo>
                  <a:pt x="236" y="5"/>
                  <a:pt x="262" y="4"/>
                  <a:pt x="232" y="24"/>
                </a:cubicBezTo>
                <a:cubicBezTo>
                  <a:pt x="244" y="63"/>
                  <a:pt x="240" y="58"/>
                  <a:pt x="280" y="66"/>
                </a:cubicBezTo>
                <a:cubicBezTo>
                  <a:pt x="299" y="74"/>
                  <a:pt x="314" y="79"/>
                  <a:pt x="328" y="93"/>
                </a:cubicBezTo>
                <a:cubicBezTo>
                  <a:pt x="322" y="115"/>
                  <a:pt x="313" y="129"/>
                  <a:pt x="304" y="150"/>
                </a:cubicBezTo>
                <a:cubicBezTo>
                  <a:pt x="254" y="146"/>
                  <a:pt x="277" y="153"/>
                  <a:pt x="235" y="132"/>
                </a:cubicBezTo>
                <a:cubicBezTo>
                  <a:pt x="227" y="128"/>
                  <a:pt x="217" y="131"/>
                  <a:pt x="208" y="129"/>
                </a:cubicBezTo>
                <a:cubicBezTo>
                  <a:pt x="188" y="126"/>
                  <a:pt x="168" y="121"/>
                  <a:pt x="148" y="117"/>
                </a:cubicBezTo>
                <a:cubicBezTo>
                  <a:pt x="124" y="85"/>
                  <a:pt x="136" y="87"/>
                  <a:pt x="97" y="81"/>
                </a:cubicBezTo>
                <a:cubicBezTo>
                  <a:pt x="92" y="85"/>
                  <a:pt x="84" y="87"/>
                  <a:pt x="82" y="93"/>
                </a:cubicBezTo>
                <a:cubicBezTo>
                  <a:pt x="75" y="115"/>
                  <a:pt x="99" y="150"/>
                  <a:pt x="118" y="156"/>
                </a:cubicBezTo>
                <a:cubicBezTo>
                  <a:pt x="108" y="175"/>
                  <a:pt x="104" y="174"/>
                  <a:pt x="82" y="177"/>
                </a:cubicBezTo>
                <a:cubicBezTo>
                  <a:pt x="72" y="180"/>
                  <a:pt x="59" y="179"/>
                  <a:pt x="52" y="186"/>
                </a:cubicBezTo>
                <a:cubicBezTo>
                  <a:pt x="0" y="238"/>
                  <a:pt x="74" y="204"/>
                  <a:pt x="28" y="222"/>
                </a:cubicBezTo>
                <a:cubicBezTo>
                  <a:pt x="10" y="240"/>
                  <a:pt x="17" y="253"/>
                  <a:pt x="34" y="270"/>
                </a:cubicBezTo>
                <a:cubicBezTo>
                  <a:pt x="68" y="265"/>
                  <a:pt x="54" y="255"/>
                  <a:pt x="82" y="246"/>
                </a:cubicBezTo>
                <a:cubicBezTo>
                  <a:pt x="89" y="272"/>
                  <a:pt x="98" y="283"/>
                  <a:pt x="67" y="291"/>
                </a:cubicBezTo>
                <a:cubicBezTo>
                  <a:pt x="59" y="308"/>
                  <a:pt x="59" y="322"/>
                  <a:pt x="79" y="327"/>
                </a:cubicBezTo>
                <a:cubicBezTo>
                  <a:pt x="100" y="324"/>
                  <a:pt x="124" y="327"/>
                  <a:pt x="142" y="315"/>
                </a:cubicBezTo>
                <a:cubicBezTo>
                  <a:pt x="157" y="305"/>
                  <a:pt x="173" y="284"/>
                  <a:pt x="187" y="270"/>
                </a:cubicBezTo>
                <a:cubicBezTo>
                  <a:pt x="195" y="262"/>
                  <a:pt x="199" y="264"/>
                  <a:pt x="211" y="261"/>
                </a:cubicBezTo>
                <a:cubicBezTo>
                  <a:pt x="217" y="259"/>
                  <a:pt x="229" y="255"/>
                  <a:pt x="229" y="255"/>
                </a:cubicBezTo>
                <a:cubicBezTo>
                  <a:pt x="244" y="260"/>
                  <a:pt x="254" y="271"/>
                  <a:pt x="265" y="282"/>
                </a:cubicBezTo>
                <a:cubicBezTo>
                  <a:pt x="260" y="313"/>
                  <a:pt x="258" y="334"/>
                  <a:pt x="286" y="351"/>
                </a:cubicBezTo>
                <a:cubicBezTo>
                  <a:pt x="297" y="368"/>
                  <a:pt x="311" y="357"/>
                  <a:pt x="325" y="348"/>
                </a:cubicBezTo>
                <a:cubicBezTo>
                  <a:pt x="330" y="333"/>
                  <a:pt x="340" y="320"/>
                  <a:pt x="355" y="315"/>
                </a:cubicBezTo>
                <a:cubicBezTo>
                  <a:pt x="363" y="291"/>
                  <a:pt x="366" y="328"/>
                  <a:pt x="367" y="333"/>
                </a:cubicBezTo>
                <a:cubicBezTo>
                  <a:pt x="384" y="327"/>
                  <a:pt x="381" y="322"/>
                  <a:pt x="391" y="315"/>
                </a:cubicBezTo>
                <a:cubicBezTo>
                  <a:pt x="392" y="314"/>
                  <a:pt x="393" y="317"/>
                  <a:pt x="394" y="318"/>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8" name="Freeform 39"/>
          <p:cNvSpPr>
            <a:spLocks/>
          </p:cNvSpPr>
          <p:nvPr/>
        </p:nvSpPr>
        <p:spPr bwMode="auto">
          <a:xfrm>
            <a:off x="3800475" y="4376738"/>
            <a:ext cx="1122363" cy="1228725"/>
          </a:xfrm>
          <a:custGeom>
            <a:avLst/>
            <a:gdLst>
              <a:gd name="T0" fmla="*/ 20637 w 707"/>
              <a:gd name="T1" fmla="*/ 452438 h 774"/>
              <a:gd name="T2" fmla="*/ 58737 w 707"/>
              <a:gd name="T3" fmla="*/ 371475 h 774"/>
              <a:gd name="T4" fmla="*/ 187325 w 707"/>
              <a:gd name="T5" fmla="*/ 247650 h 774"/>
              <a:gd name="T6" fmla="*/ 206375 w 707"/>
              <a:gd name="T7" fmla="*/ 109538 h 774"/>
              <a:gd name="T8" fmla="*/ 277812 w 707"/>
              <a:gd name="T9" fmla="*/ 133350 h 774"/>
              <a:gd name="T10" fmla="*/ 349250 w 707"/>
              <a:gd name="T11" fmla="*/ 152400 h 774"/>
              <a:gd name="T12" fmla="*/ 458787 w 707"/>
              <a:gd name="T13" fmla="*/ 47625 h 774"/>
              <a:gd name="T14" fmla="*/ 558800 w 707"/>
              <a:gd name="T15" fmla="*/ 76200 h 774"/>
              <a:gd name="T16" fmla="*/ 582612 w 707"/>
              <a:gd name="T17" fmla="*/ 238125 h 774"/>
              <a:gd name="T18" fmla="*/ 725487 w 707"/>
              <a:gd name="T19" fmla="*/ 157162 h 774"/>
              <a:gd name="T20" fmla="*/ 758825 w 707"/>
              <a:gd name="T21" fmla="*/ 180975 h 774"/>
              <a:gd name="T22" fmla="*/ 944562 w 707"/>
              <a:gd name="T23" fmla="*/ 238125 h 774"/>
              <a:gd name="T24" fmla="*/ 787400 w 707"/>
              <a:gd name="T25" fmla="*/ 276225 h 774"/>
              <a:gd name="T26" fmla="*/ 611187 w 707"/>
              <a:gd name="T27" fmla="*/ 261938 h 774"/>
              <a:gd name="T28" fmla="*/ 673100 w 707"/>
              <a:gd name="T29" fmla="*/ 333375 h 774"/>
              <a:gd name="T30" fmla="*/ 844550 w 707"/>
              <a:gd name="T31" fmla="*/ 371475 h 774"/>
              <a:gd name="T32" fmla="*/ 944562 w 707"/>
              <a:gd name="T33" fmla="*/ 300038 h 774"/>
              <a:gd name="T34" fmla="*/ 996950 w 707"/>
              <a:gd name="T35" fmla="*/ 342900 h 774"/>
              <a:gd name="T36" fmla="*/ 1035050 w 707"/>
              <a:gd name="T37" fmla="*/ 409575 h 774"/>
              <a:gd name="T38" fmla="*/ 849312 w 707"/>
              <a:gd name="T39" fmla="*/ 433388 h 774"/>
              <a:gd name="T40" fmla="*/ 830262 w 707"/>
              <a:gd name="T41" fmla="*/ 500063 h 774"/>
              <a:gd name="T42" fmla="*/ 677862 w 707"/>
              <a:gd name="T43" fmla="*/ 552450 h 774"/>
              <a:gd name="T44" fmla="*/ 606425 w 707"/>
              <a:gd name="T45" fmla="*/ 661987 h 774"/>
              <a:gd name="T46" fmla="*/ 501650 w 707"/>
              <a:gd name="T47" fmla="*/ 695325 h 774"/>
              <a:gd name="T48" fmla="*/ 401637 w 707"/>
              <a:gd name="T49" fmla="*/ 823913 h 774"/>
              <a:gd name="T50" fmla="*/ 377825 w 707"/>
              <a:gd name="T51" fmla="*/ 985838 h 774"/>
              <a:gd name="T52" fmla="*/ 420687 w 707"/>
              <a:gd name="T53" fmla="*/ 1100138 h 774"/>
              <a:gd name="T54" fmla="*/ 363537 w 707"/>
              <a:gd name="T55" fmla="*/ 1004888 h 774"/>
              <a:gd name="T56" fmla="*/ 277812 w 707"/>
              <a:gd name="T57" fmla="*/ 614363 h 774"/>
              <a:gd name="T58" fmla="*/ 258762 w 707"/>
              <a:gd name="T59" fmla="*/ 681037 h 774"/>
              <a:gd name="T60" fmla="*/ 244475 w 707"/>
              <a:gd name="T61" fmla="*/ 947738 h 774"/>
              <a:gd name="T62" fmla="*/ 230187 w 707"/>
              <a:gd name="T63" fmla="*/ 1095375 h 774"/>
              <a:gd name="T64" fmla="*/ 254000 w 707"/>
              <a:gd name="T65" fmla="*/ 904875 h 774"/>
              <a:gd name="T66" fmla="*/ 220662 w 707"/>
              <a:gd name="T67" fmla="*/ 747712 h 774"/>
              <a:gd name="T68" fmla="*/ 182562 w 707"/>
              <a:gd name="T69" fmla="*/ 604838 h 774"/>
              <a:gd name="T70" fmla="*/ 125412 w 707"/>
              <a:gd name="T71" fmla="*/ 800100 h 774"/>
              <a:gd name="T72" fmla="*/ 96837 w 707"/>
              <a:gd name="T73" fmla="*/ 857250 h 774"/>
              <a:gd name="T74" fmla="*/ 144462 w 707"/>
              <a:gd name="T75" fmla="*/ 1133475 h 774"/>
              <a:gd name="T76" fmla="*/ 120650 w 707"/>
              <a:gd name="T77" fmla="*/ 1143000 h 774"/>
              <a:gd name="T78" fmla="*/ 77787 w 707"/>
              <a:gd name="T79" fmla="*/ 1000125 h 774"/>
              <a:gd name="T80" fmla="*/ 63500 w 707"/>
              <a:gd name="T81" fmla="*/ 790575 h 774"/>
              <a:gd name="T82" fmla="*/ 77787 w 707"/>
              <a:gd name="T83" fmla="*/ 552450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7"/>
              <a:gd name="T127" fmla="*/ 0 h 774"/>
              <a:gd name="T128" fmla="*/ 707 w 707"/>
              <a:gd name="T129" fmla="*/ 774 h 7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7" h="774">
                <a:moveTo>
                  <a:pt x="40" y="321"/>
                </a:moveTo>
                <a:cubicBezTo>
                  <a:pt x="33" y="306"/>
                  <a:pt x="27" y="294"/>
                  <a:pt x="13" y="285"/>
                </a:cubicBezTo>
                <a:cubicBezTo>
                  <a:pt x="0" y="266"/>
                  <a:pt x="13" y="258"/>
                  <a:pt x="28" y="243"/>
                </a:cubicBezTo>
                <a:cubicBezTo>
                  <a:pt x="31" y="240"/>
                  <a:pt x="37" y="234"/>
                  <a:pt x="37" y="234"/>
                </a:cubicBezTo>
                <a:cubicBezTo>
                  <a:pt x="43" y="217"/>
                  <a:pt x="62" y="225"/>
                  <a:pt x="82" y="210"/>
                </a:cubicBezTo>
                <a:cubicBezTo>
                  <a:pt x="99" y="197"/>
                  <a:pt x="111" y="177"/>
                  <a:pt x="118" y="156"/>
                </a:cubicBezTo>
                <a:cubicBezTo>
                  <a:pt x="110" y="142"/>
                  <a:pt x="101" y="137"/>
                  <a:pt x="94" y="123"/>
                </a:cubicBezTo>
                <a:cubicBezTo>
                  <a:pt x="99" y="94"/>
                  <a:pt x="99" y="75"/>
                  <a:pt x="130" y="69"/>
                </a:cubicBezTo>
                <a:cubicBezTo>
                  <a:pt x="137" y="54"/>
                  <a:pt x="135" y="49"/>
                  <a:pt x="151" y="45"/>
                </a:cubicBezTo>
                <a:cubicBezTo>
                  <a:pt x="192" y="55"/>
                  <a:pt x="196" y="52"/>
                  <a:pt x="175" y="84"/>
                </a:cubicBezTo>
                <a:cubicBezTo>
                  <a:pt x="179" y="115"/>
                  <a:pt x="171" y="118"/>
                  <a:pt x="217" y="105"/>
                </a:cubicBezTo>
                <a:cubicBezTo>
                  <a:pt x="220" y="104"/>
                  <a:pt x="218" y="99"/>
                  <a:pt x="220" y="96"/>
                </a:cubicBezTo>
                <a:cubicBezTo>
                  <a:pt x="223" y="91"/>
                  <a:pt x="228" y="86"/>
                  <a:pt x="232" y="81"/>
                </a:cubicBezTo>
                <a:cubicBezTo>
                  <a:pt x="244" y="67"/>
                  <a:pt x="274" y="41"/>
                  <a:pt x="289" y="30"/>
                </a:cubicBezTo>
                <a:cubicBezTo>
                  <a:pt x="321" y="35"/>
                  <a:pt x="347" y="23"/>
                  <a:pt x="370" y="0"/>
                </a:cubicBezTo>
                <a:cubicBezTo>
                  <a:pt x="408" y="9"/>
                  <a:pt x="370" y="41"/>
                  <a:pt x="352" y="48"/>
                </a:cubicBezTo>
                <a:cubicBezTo>
                  <a:pt x="344" y="73"/>
                  <a:pt x="319" y="90"/>
                  <a:pt x="310" y="117"/>
                </a:cubicBezTo>
                <a:cubicBezTo>
                  <a:pt x="315" y="168"/>
                  <a:pt x="319" y="159"/>
                  <a:pt x="367" y="150"/>
                </a:cubicBezTo>
                <a:cubicBezTo>
                  <a:pt x="382" y="140"/>
                  <a:pt x="398" y="135"/>
                  <a:pt x="415" y="129"/>
                </a:cubicBezTo>
                <a:cubicBezTo>
                  <a:pt x="427" y="117"/>
                  <a:pt x="443" y="108"/>
                  <a:pt x="457" y="99"/>
                </a:cubicBezTo>
                <a:cubicBezTo>
                  <a:pt x="465" y="100"/>
                  <a:pt x="474" y="97"/>
                  <a:pt x="481" y="102"/>
                </a:cubicBezTo>
                <a:cubicBezTo>
                  <a:pt x="484" y="104"/>
                  <a:pt x="476" y="110"/>
                  <a:pt x="478" y="114"/>
                </a:cubicBezTo>
                <a:cubicBezTo>
                  <a:pt x="480" y="120"/>
                  <a:pt x="505" y="120"/>
                  <a:pt x="511" y="123"/>
                </a:cubicBezTo>
                <a:cubicBezTo>
                  <a:pt x="538" y="135"/>
                  <a:pt x="569" y="137"/>
                  <a:pt x="595" y="150"/>
                </a:cubicBezTo>
                <a:cubicBezTo>
                  <a:pt x="602" y="172"/>
                  <a:pt x="567" y="160"/>
                  <a:pt x="556" y="159"/>
                </a:cubicBezTo>
                <a:cubicBezTo>
                  <a:pt x="530" y="163"/>
                  <a:pt x="519" y="169"/>
                  <a:pt x="496" y="174"/>
                </a:cubicBezTo>
                <a:cubicBezTo>
                  <a:pt x="482" y="169"/>
                  <a:pt x="481" y="160"/>
                  <a:pt x="466" y="156"/>
                </a:cubicBezTo>
                <a:cubicBezTo>
                  <a:pt x="419" y="165"/>
                  <a:pt x="446" y="161"/>
                  <a:pt x="385" y="165"/>
                </a:cubicBezTo>
                <a:cubicBezTo>
                  <a:pt x="371" y="175"/>
                  <a:pt x="359" y="184"/>
                  <a:pt x="343" y="189"/>
                </a:cubicBezTo>
                <a:cubicBezTo>
                  <a:pt x="371" y="217"/>
                  <a:pt x="349" y="200"/>
                  <a:pt x="424" y="210"/>
                </a:cubicBezTo>
                <a:cubicBezTo>
                  <a:pt x="453" y="214"/>
                  <a:pt x="481" y="232"/>
                  <a:pt x="511" y="237"/>
                </a:cubicBezTo>
                <a:cubicBezTo>
                  <a:pt x="518" y="236"/>
                  <a:pt x="526" y="238"/>
                  <a:pt x="532" y="234"/>
                </a:cubicBezTo>
                <a:cubicBezTo>
                  <a:pt x="537" y="231"/>
                  <a:pt x="537" y="223"/>
                  <a:pt x="541" y="219"/>
                </a:cubicBezTo>
                <a:cubicBezTo>
                  <a:pt x="554" y="204"/>
                  <a:pt x="576" y="192"/>
                  <a:pt x="595" y="189"/>
                </a:cubicBezTo>
                <a:cubicBezTo>
                  <a:pt x="620" y="195"/>
                  <a:pt x="617" y="188"/>
                  <a:pt x="625" y="207"/>
                </a:cubicBezTo>
                <a:cubicBezTo>
                  <a:pt x="626" y="210"/>
                  <a:pt x="626" y="214"/>
                  <a:pt x="628" y="216"/>
                </a:cubicBezTo>
                <a:cubicBezTo>
                  <a:pt x="637" y="225"/>
                  <a:pt x="648" y="230"/>
                  <a:pt x="658" y="237"/>
                </a:cubicBezTo>
                <a:cubicBezTo>
                  <a:pt x="669" y="259"/>
                  <a:pt x="707" y="269"/>
                  <a:pt x="652" y="258"/>
                </a:cubicBezTo>
                <a:cubicBezTo>
                  <a:pt x="638" y="240"/>
                  <a:pt x="630" y="237"/>
                  <a:pt x="607" y="234"/>
                </a:cubicBezTo>
                <a:cubicBezTo>
                  <a:pt x="573" y="268"/>
                  <a:pt x="583" y="261"/>
                  <a:pt x="535" y="273"/>
                </a:cubicBezTo>
                <a:cubicBezTo>
                  <a:pt x="514" y="287"/>
                  <a:pt x="524" y="283"/>
                  <a:pt x="508" y="288"/>
                </a:cubicBezTo>
                <a:cubicBezTo>
                  <a:pt x="515" y="310"/>
                  <a:pt x="510" y="302"/>
                  <a:pt x="523" y="315"/>
                </a:cubicBezTo>
                <a:cubicBezTo>
                  <a:pt x="516" y="342"/>
                  <a:pt x="489" y="332"/>
                  <a:pt x="466" y="330"/>
                </a:cubicBezTo>
                <a:cubicBezTo>
                  <a:pt x="447" y="311"/>
                  <a:pt x="441" y="336"/>
                  <a:pt x="427" y="348"/>
                </a:cubicBezTo>
                <a:cubicBezTo>
                  <a:pt x="418" y="356"/>
                  <a:pt x="394" y="363"/>
                  <a:pt x="394" y="363"/>
                </a:cubicBezTo>
                <a:cubicBezTo>
                  <a:pt x="391" y="375"/>
                  <a:pt x="385" y="412"/>
                  <a:pt x="382" y="417"/>
                </a:cubicBezTo>
                <a:cubicBezTo>
                  <a:pt x="379" y="421"/>
                  <a:pt x="372" y="419"/>
                  <a:pt x="367" y="420"/>
                </a:cubicBezTo>
                <a:cubicBezTo>
                  <a:pt x="350" y="425"/>
                  <a:pt x="332" y="430"/>
                  <a:pt x="316" y="438"/>
                </a:cubicBezTo>
                <a:cubicBezTo>
                  <a:pt x="304" y="461"/>
                  <a:pt x="299" y="485"/>
                  <a:pt x="271" y="492"/>
                </a:cubicBezTo>
                <a:cubicBezTo>
                  <a:pt x="259" y="500"/>
                  <a:pt x="256" y="505"/>
                  <a:pt x="253" y="519"/>
                </a:cubicBezTo>
                <a:cubicBezTo>
                  <a:pt x="251" y="548"/>
                  <a:pt x="251" y="577"/>
                  <a:pt x="247" y="606"/>
                </a:cubicBezTo>
                <a:cubicBezTo>
                  <a:pt x="246" y="612"/>
                  <a:pt x="239" y="615"/>
                  <a:pt x="238" y="621"/>
                </a:cubicBezTo>
                <a:cubicBezTo>
                  <a:pt x="235" y="638"/>
                  <a:pt x="247" y="658"/>
                  <a:pt x="256" y="672"/>
                </a:cubicBezTo>
                <a:cubicBezTo>
                  <a:pt x="258" y="679"/>
                  <a:pt x="265" y="685"/>
                  <a:pt x="265" y="693"/>
                </a:cubicBezTo>
                <a:cubicBezTo>
                  <a:pt x="265" y="706"/>
                  <a:pt x="247" y="726"/>
                  <a:pt x="247" y="726"/>
                </a:cubicBezTo>
                <a:cubicBezTo>
                  <a:pt x="235" y="707"/>
                  <a:pt x="235" y="661"/>
                  <a:pt x="229" y="633"/>
                </a:cubicBezTo>
                <a:cubicBezTo>
                  <a:pt x="239" y="565"/>
                  <a:pt x="258" y="486"/>
                  <a:pt x="193" y="447"/>
                </a:cubicBezTo>
                <a:cubicBezTo>
                  <a:pt x="186" y="426"/>
                  <a:pt x="187" y="405"/>
                  <a:pt x="175" y="387"/>
                </a:cubicBezTo>
                <a:cubicBezTo>
                  <a:pt x="170" y="367"/>
                  <a:pt x="166" y="366"/>
                  <a:pt x="151" y="381"/>
                </a:cubicBezTo>
                <a:cubicBezTo>
                  <a:pt x="154" y="399"/>
                  <a:pt x="160" y="412"/>
                  <a:pt x="163" y="429"/>
                </a:cubicBezTo>
                <a:cubicBezTo>
                  <a:pt x="154" y="466"/>
                  <a:pt x="172" y="494"/>
                  <a:pt x="184" y="531"/>
                </a:cubicBezTo>
                <a:cubicBezTo>
                  <a:pt x="181" y="579"/>
                  <a:pt x="182" y="569"/>
                  <a:pt x="154" y="597"/>
                </a:cubicBezTo>
                <a:cubicBezTo>
                  <a:pt x="150" y="609"/>
                  <a:pt x="158" y="622"/>
                  <a:pt x="160" y="636"/>
                </a:cubicBezTo>
                <a:cubicBezTo>
                  <a:pt x="159" y="646"/>
                  <a:pt x="169" y="747"/>
                  <a:pt x="145" y="690"/>
                </a:cubicBezTo>
                <a:cubicBezTo>
                  <a:pt x="148" y="659"/>
                  <a:pt x="143" y="638"/>
                  <a:pt x="136" y="609"/>
                </a:cubicBezTo>
                <a:cubicBezTo>
                  <a:pt x="140" y="592"/>
                  <a:pt x="153" y="587"/>
                  <a:pt x="160" y="570"/>
                </a:cubicBezTo>
                <a:cubicBezTo>
                  <a:pt x="153" y="548"/>
                  <a:pt x="156" y="526"/>
                  <a:pt x="151" y="504"/>
                </a:cubicBezTo>
                <a:cubicBezTo>
                  <a:pt x="148" y="493"/>
                  <a:pt x="143" y="482"/>
                  <a:pt x="139" y="471"/>
                </a:cubicBezTo>
                <a:cubicBezTo>
                  <a:pt x="137" y="463"/>
                  <a:pt x="133" y="447"/>
                  <a:pt x="133" y="447"/>
                </a:cubicBezTo>
                <a:cubicBezTo>
                  <a:pt x="131" y="422"/>
                  <a:pt x="133" y="399"/>
                  <a:pt x="115" y="381"/>
                </a:cubicBezTo>
                <a:cubicBezTo>
                  <a:pt x="68" y="405"/>
                  <a:pt x="102" y="436"/>
                  <a:pt x="70" y="468"/>
                </a:cubicBezTo>
                <a:cubicBezTo>
                  <a:pt x="65" y="482"/>
                  <a:pt x="74" y="490"/>
                  <a:pt x="79" y="504"/>
                </a:cubicBezTo>
                <a:cubicBezTo>
                  <a:pt x="76" y="511"/>
                  <a:pt x="73" y="518"/>
                  <a:pt x="70" y="525"/>
                </a:cubicBezTo>
                <a:cubicBezTo>
                  <a:pt x="67" y="530"/>
                  <a:pt x="63" y="535"/>
                  <a:pt x="61" y="540"/>
                </a:cubicBezTo>
                <a:cubicBezTo>
                  <a:pt x="57" y="549"/>
                  <a:pt x="52" y="567"/>
                  <a:pt x="52" y="567"/>
                </a:cubicBezTo>
                <a:cubicBezTo>
                  <a:pt x="55" y="610"/>
                  <a:pt x="59" y="682"/>
                  <a:pt x="91" y="714"/>
                </a:cubicBezTo>
                <a:cubicBezTo>
                  <a:pt x="96" y="735"/>
                  <a:pt x="99" y="761"/>
                  <a:pt x="79" y="774"/>
                </a:cubicBezTo>
                <a:cubicBezTo>
                  <a:pt x="64" y="751"/>
                  <a:pt x="76" y="773"/>
                  <a:pt x="76" y="720"/>
                </a:cubicBezTo>
                <a:cubicBezTo>
                  <a:pt x="76" y="706"/>
                  <a:pt x="61" y="681"/>
                  <a:pt x="61" y="681"/>
                </a:cubicBezTo>
                <a:cubicBezTo>
                  <a:pt x="57" y="664"/>
                  <a:pt x="55" y="647"/>
                  <a:pt x="49" y="630"/>
                </a:cubicBezTo>
                <a:cubicBezTo>
                  <a:pt x="46" y="610"/>
                  <a:pt x="42" y="590"/>
                  <a:pt x="31" y="573"/>
                </a:cubicBezTo>
                <a:cubicBezTo>
                  <a:pt x="51" y="534"/>
                  <a:pt x="44" y="558"/>
                  <a:pt x="40" y="498"/>
                </a:cubicBezTo>
                <a:cubicBezTo>
                  <a:pt x="43" y="470"/>
                  <a:pt x="48" y="448"/>
                  <a:pt x="61" y="423"/>
                </a:cubicBezTo>
                <a:cubicBezTo>
                  <a:pt x="63" y="381"/>
                  <a:pt x="73" y="372"/>
                  <a:pt x="49" y="348"/>
                </a:cubicBezTo>
                <a:cubicBezTo>
                  <a:pt x="46" y="339"/>
                  <a:pt x="43" y="330"/>
                  <a:pt x="40" y="321"/>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9" name="Freeform 40"/>
          <p:cNvSpPr>
            <a:spLocks noChangeAspect="1"/>
          </p:cNvSpPr>
          <p:nvPr/>
        </p:nvSpPr>
        <p:spPr bwMode="auto">
          <a:xfrm>
            <a:off x="2292350" y="4165600"/>
            <a:ext cx="3109913" cy="2139950"/>
          </a:xfrm>
          <a:custGeom>
            <a:avLst/>
            <a:gdLst>
              <a:gd name="T0" fmla="*/ 615531 w 1157"/>
              <a:gd name="T1" fmla="*/ 534988 h 796"/>
              <a:gd name="T2" fmla="*/ 615531 w 1157"/>
              <a:gd name="T3" fmla="*/ 486597 h 796"/>
              <a:gd name="T4" fmla="*/ 397811 w 1157"/>
              <a:gd name="T5" fmla="*/ 470466 h 796"/>
              <a:gd name="T6" fmla="*/ 413938 w 1157"/>
              <a:gd name="T7" fmla="*/ 672095 h 796"/>
              <a:gd name="T8" fmla="*/ 349428 w 1157"/>
              <a:gd name="T9" fmla="*/ 615639 h 796"/>
              <a:gd name="T10" fmla="*/ 26879 w 1157"/>
              <a:gd name="T11" fmla="*/ 534988 h 796"/>
              <a:gd name="T12" fmla="*/ 163962 w 1157"/>
              <a:gd name="T13" fmla="*/ 397880 h 796"/>
              <a:gd name="T14" fmla="*/ 325237 w 1157"/>
              <a:gd name="T15" fmla="*/ 268838 h 796"/>
              <a:gd name="T16" fmla="*/ 534894 w 1157"/>
              <a:gd name="T17" fmla="*/ 301098 h 796"/>
              <a:gd name="T18" fmla="*/ 760679 w 1157"/>
              <a:gd name="T19" fmla="*/ 155926 h 796"/>
              <a:gd name="T20" fmla="*/ 857443 w 1157"/>
              <a:gd name="T21" fmla="*/ 123665 h 796"/>
              <a:gd name="T22" fmla="*/ 1131610 w 1157"/>
              <a:gd name="T23" fmla="*/ 220447 h 796"/>
              <a:gd name="T24" fmla="*/ 1373522 w 1157"/>
              <a:gd name="T25" fmla="*/ 284968 h 796"/>
              <a:gd name="T26" fmla="*/ 1397713 w 1157"/>
              <a:gd name="T27" fmla="*/ 236577 h 796"/>
              <a:gd name="T28" fmla="*/ 1591243 w 1157"/>
              <a:gd name="T29" fmla="*/ 163991 h 796"/>
              <a:gd name="T30" fmla="*/ 1849282 w 1157"/>
              <a:gd name="T31" fmla="*/ 220447 h 796"/>
              <a:gd name="T32" fmla="*/ 2236341 w 1157"/>
              <a:gd name="T33" fmla="*/ 188187 h 796"/>
              <a:gd name="T34" fmla="*/ 2437934 w 1157"/>
              <a:gd name="T35" fmla="*/ 34949 h 796"/>
              <a:gd name="T36" fmla="*/ 2566954 w 1157"/>
              <a:gd name="T37" fmla="*/ 188187 h 796"/>
              <a:gd name="T38" fmla="*/ 2986268 w 1157"/>
              <a:gd name="T39" fmla="*/ 276903 h 796"/>
              <a:gd name="T40" fmla="*/ 2857249 w 1157"/>
              <a:gd name="T41" fmla="*/ 373685 h 796"/>
              <a:gd name="T42" fmla="*/ 3058842 w 1157"/>
              <a:gd name="T43" fmla="*/ 430141 h 796"/>
              <a:gd name="T44" fmla="*/ 2929822 w 1157"/>
              <a:gd name="T45" fmla="*/ 567248 h 796"/>
              <a:gd name="T46" fmla="*/ 2695973 w 1157"/>
              <a:gd name="T47" fmla="*/ 688225 h 796"/>
              <a:gd name="T48" fmla="*/ 2905631 w 1157"/>
              <a:gd name="T49" fmla="*/ 720486 h 796"/>
              <a:gd name="T50" fmla="*/ 2784675 w 1157"/>
              <a:gd name="T51" fmla="*/ 801137 h 796"/>
              <a:gd name="T52" fmla="*/ 2381488 w 1157"/>
              <a:gd name="T53" fmla="*/ 1026961 h 796"/>
              <a:gd name="T54" fmla="*/ 2276660 w 1157"/>
              <a:gd name="T55" fmla="*/ 1220524 h 796"/>
              <a:gd name="T56" fmla="*/ 2050875 w 1157"/>
              <a:gd name="T57" fmla="*/ 1083417 h 796"/>
              <a:gd name="T58" fmla="*/ 1881537 w 1157"/>
              <a:gd name="T59" fmla="*/ 1156003 h 796"/>
              <a:gd name="T60" fmla="*/ 1712199 w 1157"/>
              <a:gd name="T61" fmla="*/ 1389892 h 796"/>
              <a:gd name="T62" fmla="*/ 1760581 w 1157"/>
              <a:gd name="T63" fmla="*/ 1535065 h 796"/>
              <a:gd name="T64" fmla="*/ 1615434 w 1157"/>
              <a:gd name="T65" fmla="*/ 1704433 h 796"/>
              <a:gd name="T66" fmla="*/ 1470287 w 1157"/>
              <a:gd name="T67" fmla="*/ 2059299 h 796"/>
              <a:gd name="T68" fmla="*/ 1421905 w 1157"/>
              <a:gd name="T69" fmla="*/ 2059299 h 796"/>
              <a:gd name="T70" fmla="*/ 1413841 w 1157"/>
              <a:gd name="T71" fmla="*/ 1510869 h 796"/>
              <a:gd name="T72" fmla="*/ 1163865 w 1157"/>
              <a:gd name="T73" fmla="*/ 1083417 h 796"/>
              <a:gd name="T74" fmla="*/ 873571 w 1157"/>
              <a:gd name="T75" fmla="*/ 760811 h 796"/>
              <a:gd name="T76" fmla="*/ 792933 w 1157"/>
              <a:gd name="T77" fmla="*/ 599509 h 7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7"/>
              <a:gd name="T118" fmla="*/ 0 h 796"/>
              <a:gd name="T119" fmla="*/ 1157 w 1157"/>
              <a:gd name="T120" fmla="*/ 796 h 7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7" h="796">
                <a:moveTo>
                  <a:pt x="295" y="223"/>
                </a:moveTo>
                <a:cubicBezTo>
                  <a:pt x="273" y="190"/>
                  <a:pt x="290" y="206"/>
                  <a:pt x="229" y="199"/>
                </a:cubicBezTo>
                <a:cubicBezTo>
                  <a:pt x="227" y="196"/>
                  <a:pt x="223" y="194"/>
                  <a:pt x="223" y="190"/>
                </a:cubicBezTo>
                <a:cubicBezTo>
                  <a:pt x="223" y="186"/>
                  <a:pt x="231" y="184"/>
                  <a:pt x="229" y="181"/>
                </a:cubicBezTo>
                <a:cubicBezTo>
                  <a:pt x="222" y="169"/>
                  <a:pt x="203" y="172"/>
                  <a:pt x="190" y="169"/>
                </a:cubicBezTo>
                <a:cubicBezTo>
                  <a:pt x="173" y="158"/>
                  <a:pt x="164" y="170"/>
                  <a:pt x="148" y="175"/>
                </a:cubicBezTo>
                <a:cubicBezTo>
                  <a:pt x="144" y="202"/>
                  <a:pt x="151" y="215"/>
                  <a:pt x="178" y="220"/>
                </a:cubicBezTo>
                <a:cubicBezTo>
                  <a:pt x="184" y="242"/>
                  <a:pt x="173" y="245"/>
                  <a:pt x="154" y="250"/>
                </a:cubicBezTo>
                <a:cubicBezTo>
                  <a:pt x="147" y="249"/>
                  <a:pt x="138" y="252"/>
                  <a:pt x="133" y="247"/>
                </a:cubicBezTo>
                <a:cubicBezTo>
                  <a:pt x="128" y="243"/>
                  <a:pt x="135" y="233"/>
                  <a:pt x="130" y="229"/>
                </a:cubicBezTo>
                <a:cubicBezTo>
                  <a:pt x="123" y="223"/>
                  <a:pt x="111" y="225"/>
                  <a:pt x="103" y="220"/>
                </a:cubicBezTo>
                <a:cubicBezTo>
                  <a:pt x="74" y="201"/>
                  <a:pt x="44" y="201"/>
                  <a:pt x="10" y="199"/>
                </a:cubicBezTo>
                <a:cubicBezTo>
                  <a:pt x="0" y="184"/>
                  <a:pt x="15" y="164"/>
                  <a:pt x="28" y="154"/>
                </a:cubicBezTo>
                <a:cubicBezTo>
                  <a:pt x="37" y="147"/>
                  <a:pt x="50" y="149"/>
                  <a:pt x="61" y="148"/>
                </a:cubicBezTo>
                <a:cubicBezTo>
                  <a:pt x="70" y="129"/>
                  <a:pt x="56" y="100"/>
                  <a:pt x="82" y="91"/>
                </a:cubicBezTo>
                <a:cubicBezTo>
                  <a:pt x="104" y="95"/>
                  <a:pt x="104" y="88"/>
                  <a:pt x="121" y="100"/>
                </a:cubicBezTo>
                <a:cubicBezTo>
                  <a:pt x="132" y="108"/>
                  <a:pt x="154" y="121"/>
                  <a:pt x="154" y="121"/>
                </a:cubicBezTo>
                <a:cubicBezTo>
                  <a:pt x="169" y="119"/>
                  <a:pt x="184" y="117"/>
                  <a:pt x="199" y="112"/>
                </a:cubicBezTo>
                <a:cubicBezTo>
                  <a:pt x="257" y="125"/>
                  <a:pt x="235" y="120"/>
                  <a:pt x="265" y="127"/>
                </a:cubicBezTo>
                <a:cubicBezTo>
                  <a:pt x="268" y="91"/>
                  <a:pt x="265" y="85"/>
                  <a:pt x="283" y="58"/>
                </a:cubicBezTo>
                <a:cubicBezTo>
                  <a:pt x="283" y="58"/>
                  <a:pt x="306" y="50"/>
                  <a:pt x="310" y="49"/>
                </a:cubicBezTo>
                <a:cubicBezTo>
                  <a:pt x="313" y="48"/>
                  <a:pt x="319" y="46"/>
                  <a:pt x="319" y="46"/>
                </a:cubicBezTo>
                <a:cubicBezTo>
                  <a:pt x="340" y="59"/>
                  <a:pt x="354" y="74"/>
                  <a:pt x="373" y="88"/>
                </a:cubicBezTo>
                <a:cubicBezTo>
                  <a:pt x="390" y="85"/>
                  <a:pt x="408" y="73"/>
                  <a:pt x="421" y="82"/>
                </a:cubicBezTo>
                <a:cubicBezTo>
                  <a:pt x="430" y="99"/>
                  <a:pt x="429" y="111"/>
                  <a:pt x="448" y="106"/>
                </a:cubicBezTo>
                <a:cubicBezTo>
                  <a:pt x="469" y="107"/>
                  <a:pt x="494" y="118"/>
                  <a:pt x="511" y="106"/>
                </a:cubicBezTo>
                <a:cubicBezTo>
                  <a:pt x="514" y="104"/>
                  <a:pt x="513" y="100"/>
                  <a:pt x="514" y="97"/>
                </a:cubicBezTo>
                <a:cubicBezTo>
                  <a:pt x="516" y="94"/>
                  <a:pt x="517" y="90"/>
                  <a:pt x="520" y="88"/>
                </a:cubicBezTo>
                <a:cubicBezTo>
                  <a:pt x="532" y="81"/>
                  <a:pt x="546" y="82"/>
                  <a:pt x="559" y="79"/>
                </a:cubicBezTo>
                <a:cubicBezTo>
                  <a:pt x="571" y="67"/>
                  <a:pt x="575" y="64"/>
                  <a:pt x="592" y="61"/>
                </a:cubicBezTo>
                <a:cubicBezTo>
                  <a:pt x="612" y="62"/>
                  <a:pt x="632" y="62"/>
                  <a:pt x="652" y="64"/>
                </a:cubicBezTo>
                <a:cubicBezTo>
                  <a:pt x="666" y="66"/>
                  <a:pt x="673" y="79"/>
                  <a:pt x="688" y="82"/>
                </a:cubicBezTo>
                <a:cubicBezTo>
                  <a:pt x="705" y="71"/>
                  <a:pt x="723" y="82"/>
                  <a:pt x="742" y="85"/>
                </a:cubicBezTo>
                <a:cubicBezTo>
                  <a:pt x="772" y="82"/>
                  <a:pt x="803" y="80"/>
                  <a:pt x="832" y="70"/>
                </a:cubicBezTo>
                <a:cubicBezTo>
                  <a:pt x="842" y="60"/>
                  <a:pt x="848" y="51"/>
                  <a:pt x="859" y="43"/>
                </a:cubicBezTo>
                <a:cubicBezTo>
                  <a:pt x="869" y="18"/>
                  <a:pt x="882" y="17"/>
                  <a:pt x="907" y="13"/>
                </a:cubicBezTo>
                <a:cubicBezTo>
                  <a:pt x="933" y="0"/>
                  <a:pt x="926" y="17"/>
                  <a:pt x="916" y="31"/>
                </a:cubicBezTo>
                <a:cubicBezTo>
                  <a:pt x="905" y="63"/>
                  <a:pt x="932" y="64"/>
                  <a:pt x="955" y="70"/>
                </a:cubicBezTo>
                <a:cubicBezTo>
                  <a:pt x="970" y="92"/>
                  <a:pt x="985" y="98"/>
                  <a:pt x="1009" y="106"/>
                </a:cubicBezTo>
                <a:cubicBezTo>
                  <a:pt x="1053" y="104"/>
                  <a:pt x="1069" y="100"/>
                  <a:pt x="1111" y="103"/>
                </a:cubicBezTo>
                <a:cubicBezTo>
                  <a:pt x="1157" y="131"/>
                  <a:pt x="1128" y="124"/>
                  <a:pt x="1096" y="130"/>
                </a:cubicBezTo>
                <a:cubicBezTo>
                  <a:pt x="1087" y="136"/>
                  <a:pt x="1071" y="131"/>
                  <a:pt x="1063" y="139"/>
                </a:cubicBezTo>
                <a:cubicBezTo>
                  <a:pt x="1063" y="139"/>
                  <a:pt x="1078" y="144"/>
                  <a:pt x="1090" y="151"/>
                </a:cubicBezTo>
                <a:cubicBezTo>
                  <a:pt x="1114" y="165"/>
                  <a:pt x="1082" y="156"/>
                  <a:pt x="1138" y="160"/>
                </a:cubicBezTo>
                <a:cubicBezTo>
                  <a:pt x="1142" y="186"/>
                  <a:pt x="1156" y="189"/>
                  <a:pt x="1129" y="193"/>
                </a:cubicBezTo>
                <a:cubicBezTo>
                  <a:pt x="1113" y="214"/>
                  <a:pt x="1120" y="215"/>
                  <a:pt x="1090" y="211"/>
                </a:cubicBezTo>
                <a:cubicBezTo>
                  <a:pt x="1075" y="206"/>
                  <a:pt x="1068" y="212"/>
                  <a:pt x="1054" y="220"/>
                </a:cubicBezTo>
                <a:cubicBezTo>
                  <a:pt x="1050" y="226"/>
                  <a:pt x="1013" y="248"/>
                  <a:pt x="1003" y="256"/>
                </a:cubicBezTo>
                <a:cubicBezTo>
                  <a:pt x="996" y="277"/>
                  <a:pt x="1021" y="268"/>
                  <a:pt x="1033" y="265"/>
                </a:cubicBezTo>
                <a:cubicBezTo>
                  <a:pt x="1049" y="266"/>
                  <a:pt x="1065" y="265"/>
                  <a:pt x="1081" y="268"/>
                </a:cubicBezTo>
                <a:cubicBezTo>
                  <a:pt x="1102" y="271"/>
                  <a:pt x="1081" y="293"/>
                  <a:pt x="1072" y="295"/>
                </a:cubicBezTo>
                <a:cubicBezTo>
                  <a:pt x="1060" y="297"/>
                  <a:pt x="1048" y="297"/>
                  <a:pt x="1036" y="298"/>
                </a:cubicBezTo>
                <a:cubicBezTo>
                  <a:pt x="1012" y="316"/>
                  <a:pt x="963" y="300"/>
                  <a:pt x="934" y="298"/>
                </a:cubicBezTo>
                <a:cubicBezTo>
                  <a:pt x="871" y="311"/>
                  <a:pt x="924" y="291"/>
                  <a:pt x="886" y="382"/>
                </a:cubicBezTo>
                <a:cubicBezTo>
                  <a:pt x="882" y="392"/>
                  <a:pt x="868" y="391"/>
                  <a:pt x="859" y="397"/>
                </a:cubicBezTo>
                <a:cubicBezTo>
                  <a:pt x="850" y="416"/>
                  <a:pt x="849" y="433"/>
                  <a:pt x="847" y="454"/>
                </a:cubicBezTo>
                <a:cubicBezTo>
                  <a:pt x="797" y="439"/>
                  <a:pt x="822" y="440"/>
                  <a:pt x="808" y="397"/>
                </a:cubicBezTo>
                <a:cubicBezTo>
                  <a:pt x="793" y="399"/>
                  <a:pt x="778" y="399"/>
                  <a:pt x="763" y="403"/>
                </a:cubicBezTo>
                <a:cubicBezTo>
                  <a:pt x="758" y="404"/>
                  <a:pt x="755" y="410"/>
                  <a:pt x="751" y="412"/>
                </a:cubicBezTo>
                <a:cubicBezTo>
                  <a:pt x="736" y="419"/>
                  <a:pt x="716" y="426"/>
                  <a:pt x="700" y="430"/>
                </a:cubicBezTo>
                <a:cubicBezTo>
                  <a:pt x="695" y="441"/>
                  <a:pt x="693" y="453"/>
                  <a:pt x="688" y="463"/>
                </a:cubicBezTo>
                <a:cubicBezTo>
                  <a:pt x="679" y="482"/>
                  <a:pt x="654" y="504"/>
                  <a:pt x="637" y="517"/>
                </a:cubicBezTo>
                <a:cubicBezTo>
                  <a:pt x="636" y="528"/>
                  <a:pt x="631" y="540"/>
                  <a:pt x="634" y="550"/>
                </a:cubicBezTo>
                <a:cubicBezTo>
                  <a:pt x="637" y="559"/>
                  <a:pt x="653" y="561"/>
                  <a:pt x="655" y="571"/>
                </a:cubicBezTo>
                <a:cubicBezTo>
                  <a:pt x="657" y="580"/>
                  <a:pt x="646" y="587"/>
                  <a:pt x="643" y="595"/>
                </a:cubicBezTo>
                <a:cubicBezTo>
                  <a:pt x="634" y="616"/>
                  <a:pt x="623" y="628"/>
                  <a:pt x="601" y="634"/>
                </a:cubicBezTo>
                <a:cubicBezTo>
                  <a:pt x="592" y="647"/>
                  <a:pt x="580" y="654"/>
                  <a:pt x="571" y="667"/>
                </a:cubicBezTo>
                <a:cubicBezTo>
                  <a:pt x="564" y="701"/>
                  <a:pt x="556" y="733"/>
                  <a:pt x="547" y="766"/>
                </a:cubicBezTo>
                <a:cubicBezTo>
                  <a:pt x="550" y="782"/>
                  <a:pt x="558" y="787"/>
                  <a:pt x="544" y="796"/>
                </a:cubicBezTo>
                <a:cubicBezTo>
                  <a:pt x="537" y="787"/>
                  <a:pt x="529" y="766"/>
                  <a:pt x="529" y="766"/>
                </a:cubicBezTo>
                <a:cubicBezTo>
                  <a:pt x="533" y="733"/>
                  <a:pt x="541" y="703"/>
                  <a:pt x="556" y="673"/>
                </a:cubicBezTo>
                <a:cubicBezTo>
                  <a:pt x="568" y="612"/>
                  <a:pt x="557" y="609"/>
                  <a:pt x="526" y="562"/>
                </a:cubicBezTo>
                <a:cubicBezTo>
                  <a:pt x="515" y="516"/>
                  <a:pt x="514" y="464"/>
                  <a:pt x="460" y="451"/>
                </a:cubicBezTo>
                <a:cubicBezTo>
                  <a:pt x="429" y="433"/>
                  <a:pt x="429" y="441"/>
                  <a:pt x="433" y="403"/>
                </a:cubicBezTo>
                <a:cubicBezTo>
                  <a:pt x="419" y="364"/>
                  <a:pt x="391" y="359"/>
                  <a:pt x="361" y="337"/>
                </a:cubicBezTo>
                <a:cubicBezTo>
                  <a:pt x="350" y="315"/>
                  <a:pt x="339" y="303"/>
                  <a:pt x="325" y="283"/>
                </a:cubicBezTo>
                <a:cubicBezTo>
                  <a:pt x="318" y="272"/>
                  <a:pt x="324" y="254"/>
                  <a:pt x="313" y="247"/>
                </a:cubicBezTo>
                <a:cubicBezTo>
                  <a:pt x="298" y="237"/>
                  <a:pt x="295" y="244"/>
                  <a:pt x="295" y="223"/>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0" name="Freeform 43"/>
          <p:cNvSpPr>
            <a:spLocks/>
          </p:cNvSpPr>
          <p:nvPr/>
        </p:nvSpPr>
        <p:spPr bwMode="auto">
          <a:xfrm>
            <a:off x="3487738" y="4795838"/>
            <a:ext cx="576262" cy="1000125"/>
          </a:xfrm>
          <a:custGeom>
            <a:avLst/>
            <a:gdLst>
              <a:gd name="T0" fmla="*/ 296863 w 363"/>
              <a:gd name="T1" fmla="*/ 944563 h 630"/>
              <a:gd name="T2" fmla="*/ 250825 w 363"/>
              <a:gd name="T3" fmla="*/ 766762 h 630"/>
              <a:gd name="T4" fmla="*/ 239713 w 363"/>
              <a:gd name="T5" fmla="*/ 739775 h 630"/>
              <a:gd name="T6" fmla="*/ 231775 w 363"/>
              <a:gd name="T7" fmla="*/ 723900 h 630"/>
              <a:gd name="T8" fmla="*/ 174625 w 363"/>
              <a:gd name="T9" fmla="*/ 639762 h 630"/>
              <a:gd name="T10" fmla="*/ 153988 w 363"/>
              <a:gd name="T11" fmla="*/ 606425 h 630"/>
              <a:gd name="T12" fmla="*/ 136525 w 363"/>
              <a:gd name="T13" fmla="*/ 581025 h 630"/>
              <a:gd name="T14" fmla="*/ 144463 w 363"/>
              <a:gd name="T15" fmla="*/ 490538 h 630"/>
              <a:gd name="T16" fmla="*/ 68263 w 363"/>
              <a:gd name="T17" fmla="*/ 234950 h 630"/>
              <a:gd name="T18" fmla="*/ 15875 w 363"/>
              <a:gd name="T19" fmla="*/ 128587 h 630"/>
              <a:gd name="T20" fmla="*/ 1588 w 363"/>
              <a:gd name="T21" fmla="*/ 77787 h 630"/>
              <a:gd name="T22" fmla="*/ 34925 w 363"/>
              <a:gd name="T23" fmla="*/ 9525 h 630"/>
              <a:gd name="T24" fmla="*/ 41275 w 363"/>
              <a:gd name="T25" fmla="*/ 1588 h 630"/>
              <a:gd name="T26" fmla="*/ 46038 w 363"/>
              <a:gd name="T27" fmla="*/ 14288 h 630"/>
              <a:gd name="T28" fmla="*/ 73025 w 363"/>
              <a:gd name="T29" fmla="*/ 44450 h 630"/>
              <a:gd name="T30" fmla="*/ 106363 w 363"/>
              <a:gd name="T31" fmla="*/ 100012 h 630"/>
              <a:gd name="T32" fmla="*/ 131763 w 363"/>
              <a:gd name="T33" fmla="*/ 147637 h 630"/>
              <a:gd name="T34" fmla="*/ 149225 w 363"/>
              <a:gd name="T35" fmla="*/ 168275 h 630"/>
              <a:gd name="T36" fmla="*/ 244475 w 363"/>
              <a:gd name="T37" fmla="*/ 306387 h 630"/>
              <a:gd name="T38" fmla="*/ 273050 w 363"/>
              <a:gd name="T39" fmla="*/ 261937 h 630"/>
              <a:gd name="T40" fmla="*/ 260350 w 363"/>
              <a:gd name="T41" fmla="*/ 214313 h 630"/>
              <a:gd name="T42" fmla="*/ 306388 w 363"/>
              <a:gd name="T43" fmla="*/ 166687 h 630"/>
              <a:gd name="T44" fmla="*/ 330200 w 363"/>
              <a:gd name="T45" fmla="*/ 142875 h 630"/>
              <a:gd name="T46" fmla="*/ 358775 w 363"/>
              <a:gd name="T47" fmla="*/ 114300 h 630"/>
              <a:gd name="T48" fmla="*/ 420688 w 363"/>
              <a:gd name="T49" fmla="*/ 77787 h 630"/>
              <a:gd name="T50" fmla="*/ 446088 w 363"/>
              <a:gd name="T51" fmla="*/ 77787 h 630"/>
              <a:gd name="T52" fmla="*/ 412750 w 363"/>
              <a:gd name="T53" fmla="*/ 157162 h 630"/>
              <a:gd name="T54" fmla="*/ 422275 w 363"/>
              <a:gd name="T55" fmla="*/ 201612 h 630"/>
              <a:gd name="T56" fmla="*/ 463550 w 363"/>
              <a:gd name="T57" fmla="*/ 225425 h 630"/>
              <a:gd name="T58" fmla="*/ 484188 w 363"/>
              <a:gd name="T59" fmla="*/ 263525 h 630"/>
              <a:gd name="T60" fmla="*/ 531813 w 363"/>
              <a:gd name="T61" fmla="*/ 311150 h 630"/>
              <a:gd name="T62" fmla="*/ 558800 w 363"/>
              <a:gd name="T63" fmla="*/ 342900 h 630"/>
              <a:gd name="T64" fmla="*/ 527050 w 363"/>
              <a:gd name="T65" fmla="*/ 449263 h 630"/>
              <a:gd name="T66" fmla="*/ 525463 w 363"/>
              <a:gd name="T67" fmla="*/ 506412 h 630"/>
              <a:gd name="T68" fmla="*/ 560388 w 363"/>
              <a:gd name="T69" fmla="*/ 538162 h 630"/>
              <a:gd name="T70" fmla="*/ 569913 w 363"/>
              <a:gd name="T71" fmla="*/ 557212 h 630"/>
              <a:gd name="T72" fmla="*/ 569913 w 363"/>
              <a:gd name="T73" fmla="*/ 585787 h 630"/>
              <a:gd name="T74" fmla="*/ 508000 w 363"/>
              <a:gd name="T75" fmla="*/ 628650 h 630"/>
              <a:gd name="T76" fmla="*/ 465138 w 363"/>
              <a:gd name="T77" fmla="*/ 666750 h 630"/>
              <a:gd name="T78" fmla="*/ 363538 w 363"/>
              <a:gd name="T79" fmla="*/ 787400 h 630"/>
              <a:gd name="T80" fmla="*/ 341313 w 363"/>
              <a:gd name="T81" fmla="*/ 825500 h 630"/>
              <a:gd name="T82" fmla="*/ 331788 w 363"/>
              <a:gd name="T83" fmla="*/ 938213 h 630"/>
              <a:gd name="T84" fmla="*/ 312738 w 363"/>
              <a:gd name="T85" fmla="*/ 992188 h 630"/>
              <a:gd name="T86" fmla="*/ 296863 w 363"/>
              <a:gd name="T87" fmla="*/ 944563 h 6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3"/>
              <a:gd name="T133" fmla="*/ 0 h 630"/>
              <a:gd name="T134" fmla="*/ 363 w 363"/>
              <a:gd name="T135" fmla="*/ 630 h 6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3" h="630">
                <a:moveTo>
                  <a:pt x="187" y="595"/>
                </a:moveTo>
                <a:cubicBezTo>
                  <a:pt x="185" y="545"/>
                  <a:pt x="187" y="521"/>
                  <a:pt x="158" y="483"/>
                </a:cubicBezTo>
                <a:cubicBezTo>
                  <a:pt x="157" y="477"/>
                  <a:pt x="154" y="472"/>
                  <a:pt x="151" y="466"/>
                </a:cubicBezTo>
                <a:cubicBezTo>
                  <a:pt x="149" y="463"/>
                  <a:pt x="146" y="456"/>
                  <a:pt x="146" y="456"/>
                </a:cubicBezTo>
                <a:cubicBezTo>
                  <a:pt x="139" y="423"/>
                  <a:pt x="126" y="426"/>
                  <a:pt x="110" y="403"/>
                </a:cubicBezTo>
                <a:cubicBezTo>
                  <a:pt x="105" y="396"/>
                  <a:pt x="102" y="389"/>
                  <a:pt x="97" y="382"/>
                </a:cubicBezTo>
                <a:cubicBezTo>
                  <a:pt x="93" y="377"/>
                  <a:pt x="86" y="366"/>
                  <a:pt x="86" y="366"/>
                </a:cubicBezTo>
                <a:cubicBezTo>
                  <a:pt x="82" y="347"/>
                  <a:pt x="88" y="328"/>
                  <a:pt x="91" y="309"/>
                </a:cubicBezTo>
                <a:cubicBezTo>
                  <a:pt x="87" y="251"/>
                  <a:pt x="65" y="202"/>
                  <a:pt x="43" y="148"/>
                </a:cubicBezTo>
                <a:cubicBezTo>
                  <a:pt x="34" y="125"/>
                  <a:pt x="18" y="104"/>
                  <a:pt x="10" y="81"/>
                </a:cubicBezTo>
                <a:cubicBezTo>
                  <a:pt x="6" y="71"/>
                  <a:pt x="1" y="49"/>
                  <a:pt x="1" y="49"/>
                </a:cubicBezTo>
                <a:cubicBezTo>
                  <a:pt x="2" y="29"/>
                  <a:pt x="0" y="10"/>
                  <a:pt x="22" y="6"/>
                </a:cubicBezTo>
                <a:cubicBezTo>
                  <a:pt x="23" y="4"/>
                  <a:pt x="24" y="0"/>
                  <a:pt x="26" y="1"/>
                </a:cubicBezTo>
                <a:cubicBezTo>
                  <a:pt x="29" y="2"/>
                  <a:pt x="27" y="7"/>
                  <a:pt x="29" y="9"/>
                </a:cubicBezTo>
                <a:cubicBezTo>
                  <a:pt x="37" y="22"/>
                  <a:pt x="38" y="21"/>
                  <a:pt x="46" y="28"/>
                </a:cubicBezTo>
                <a:cubicBezTo>
                  <a:pt x="53" y="40"/>
                  <a:pt x="62" y="50"/>
                  <a:pt x="67" y="63"/>
                </a:cubicBezTo>
                <a:cubicBezTo>
                  <a:pt x="69" y="77"/>
                  <a:pt x="75" y="83"/>
                  <a:pt x="83" y="93"/>
                </a:cubicBezTo>
                <a:cubicBezTo>
                  <a:pt x="87" y="97"/>
                  <a:pt x="94" y="106"/>
                  <a:pt x="94" y="106"/>
                </a:cubicBezTo>
                <a:cubicBezTo>
                  <a:pt x="101" y="140"/>
                  <a:pt x="115" y="187"/>
                  <a:pt x="154" y="193"/>
                </a:cubicBezTo>
                <a:cubicBezTo>
                  <a:pt x="167" y="184"/>
                  <a:pt x="169" y="180"/>
                  <a:pt x="172" y="165"/>
                </a:cubicBezTo>
                <a:cubicBezTo>
                  <a:pt x="170" y="153"/>
                  <a:pt x="167" y="146"/>
                  <a:pt x="164" y="135"/>
                </a:cubicBezTo>
                <a:cubicBezTo>
                  <a:pt x="167" y="116"/>
                  <a:pt x="175" y="111"/>
                  <a:pt x="193" y="105"/>
                </a:cubicBezTo>
                <a:cubicBezTo>
                  <a:pt x="198" y="99"/>
                  <a:pt x="202" y="95"/>
                  <a:pt x="208" y="90"/>
                </a:cubicBezTo>
                <a:cubicBezTo>
                  <a:pt x="213" y="82"/>
                  <a:pt x="219" y="77"/>
                  <a:pt x="226" y="72"/>
                </a:cubicBezTo>
                <a:cubicBezTo>
                  <a:pt x="234" y="59"/>
                  <a:pt x="251" y="54"/>
                  <a:pt x="265" y="49"/>
                </a:cubicBezTo>
                <a:cubicBezTo>
                  <a:pt x="272" y="44"/>
                  <a:pt x="276" y="40"/>
                  <a:pt x="281" y="49"/>
                </a:cubicBezTo>
                <a:cubicBezTo>
                  <a:pt x="278" y="69"/>
                  <a:pt x="270" y="82"/>
                  <a:pt x="260" y="99"/>
                </a:cubicBezTo>
                <a:cubicBezTo>
                  <a:pt x="261" y="108"/>
                  <a:pt x="258" y="120"/>
                  <a:pt x="266" y="127"/>
                </a:cubicBezTo>
                <a:cubicBezTo>
                  <a:pt x="273" y="134"/>
                  <a:pt x="292" y="142"/>
                  <a:pt x="292" y="142"/>
                </a:cubicBezTo>
                <a:cubicBezTo>
                  <a:pt x="298" y="149"/>
                  <a:pt x="299" y="160"/>
                  <a:pt x="305" y="166"/>
                </a:cubicBezTo>
                <a:cubicBezTo>
                  <a:pt x="316" y="178"/>
                  <a:pt x="326" y="182"/>
                  <a:pt x="335" y="196"/>
                </a:cubicBezTo>
                <a:cubicBezTo>
                  <a:pt x="340" y="204"/>
                  <a:pt x="344" y="211"/>
                  <a:pt x="352" y="216"/>
                </a:cubicBezTo>
                <a:cubicBezTo>
                  <a:pt x="349" y="240"/>
                  <a:pt x="343" y="262"/>
                  <a:pt x="332" y="283"/>
                </a:cubicBezTo>
                <a:cubicBezTo>
                  <a:pt x="332" y="289"/>
                  <a:pt x="326" y="312"/>
                  <a:pt x="331" y="319"/>
                </a:cubicBezTo>
                <a:cubicBezTo>
                  <a:pt x="337" y="328"/>
                  <a:pt x="347" y="330"/>
                  <a:pt x="353" y="339"/>
                </a:cubicBezTo>
                <a:cubicBezTo>
                  <a:pt x="355" y="343"/>
                  <a:pt x="359" y="351"/>
                  <a:pt x="359" y="351"/>
                </a:cubicBezTo>
                <a:cubicBezTo>
                  <a:pt x="360" y="355"/>
                  <a:pt x="363" y="364"/>
                  <a:pt x="359" y="369"/>
                </a:cubicBezTo>
                <a:cubicBezTo>
                  <a:pt x="349" y="380"/>
                  <a:pt x="332" y="388"/>
                  <a:pt x="320" y="396"/>
                </a:cubicBezTo>
                <a:cubicBezTo>
                  <a:pt x="310" y="403"/>
                  <a:pt x="303" y="413"/>
                  <a:pt x="293" y="420"/>
                </a:cubicBezTo>
                <a:cubicBezTo>
                  <a:pt x="279" y="445"/>
                  <a:pt x="254" y="482"/>
                  <a:pt x="229" y="496"/>
                </a:cubicBezTo>
                <a:cubicBezTo>
                  <a:pt x="224" y="504"/>
                  <a:pt x="219" y="511"/>
                  <a:pt x="215" y="520"/>
                </a:cubicBezTo>
                <a:cubicBezTo>
                  <a:pt x="210" y="543"/>
                  <a:pt x="217" y="568"/>
                  <a:pt x="209" y="591"/>
                </a:cubicBezTo>
                <a:cubicBezTo>
                  <a:pt x="207" y="606"/>
                  <a:pt x="218" y="630"/>
                  <a:pt x="197" y="625"/>
                </a:cubicBezTo>
                <a:cubicBezTo>
                  <a:pt x="199" y="616"/>
                  <a:pt x="202" y="595"/>
                  <a:pt x="187" y="595"/>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1" name="Freeform 44"/>
          <p:cNvSpPr>
            <a:spLocks/>
          </p:cNvSpPr>
          <p:nvPr/>
        </p:nvSpPr>
        <p:spPr bwMode="auto">
          <a:xfrm>
            <a:off x="4064000" y="4437063"/>
            <a:ext cx="738188" cy="957262"/>
          </a:xfrm>
          <a:custGeom>
            <a:avLst/>
            <a:gdLst>
              <a:gd name="T0" fmla="*/ 52387 w 465"/>
              <a:gd name="T1" fmla="*/ 811213 h 603"/>
              <a:gd name="T2" fmla="*/ 4762 w 465"/>
              <a:gd name="T3" fmla="*/ 585788 h 603"/>
              <a:gd name="T4" fmla="*/ 74612 w 465"/>
              <a:gd name="T5" fmla="*/ 444500 h 603"/>
              <a:gd name="T6" fmla="*/ 88900 w 465"/>
              <a:gd name="T7" fmla="*/ 401638 h 603"/>
              <a:gd name="T8" fmla="*/ 141287 w 465"/>
              <a:gd name="T9" fmla="*/ 233363 h 603"/>
              <a:gd name="T10" fmla="*/ 150812 w 465"/>
              <a:gd name="T11" fmla="*/ 192088 h 603"/>
              <a:gd name="T12" fmla="*/ 155575 w 465"/>
              <a:gd name="T13" fmla="*/ 119063 h 603"/>
              <a:gd name="T14" fmla="*/ 193675 w 465"/>
              <a:gd name="T15" fmla="*/ 68263 h 603"/>
              <a:gd name="T16" fmla="*/ 212725 w 465"/>
              <a:gd name="T17" fmla="*/ 52388 h 603"/>
              <a:gd name="T18" fmla="*/ 260350 w 465"/>
              <a:gd name="T19" fmla="*/ 92075 h 603"/>
              <a:gd name="T20" fmla="*/ 293687 w 465"/>
              <a:gd name="T21" fmla="*/ 95250 h 603"/>
              <a:gd name="T22" fmla="*/ 393700 w 465"/>
              <a:gd name="T23" fmla="*/ 42863 h 603"/>
              <a:gd name="T24" fmla="*/ 455612 w 465"/>
              <a:gd name="T25" fmla="*/ 19050 h 603"/>
              <a:gd name="T26" fmla="*/ 493712 w 465"/>
              <a:gd name="T27" fmla="*/ 0 h 603"/>
              <a:gd name="T28" fmla="*/ 522287 w 465"/>
              <a:gd name="T29" fmla="*/ 25400 h 603"/>
              <a:gd name="T30" fmla="*/ 508000 w 465"/>
              <a:gd name="T31" fmla="*/ 53975 h 603"/>
              <a:gd name="T32" fmla="*/ 538162 w 465"/>
              <a:gd name="T33" fmla="*/ 120650 h 603"/>
              <a:gd name="T34" fmla="*/ 585787 w 465"/>
              <a:gd name="T35" fmla="*/ 101600 h 603"/>
              <a:gd name="T36" fmla="*/ 708025 w 465"/>
              <a:gd name="T37" fmla="*/ 123825 h 603"/>
              <a:gd name="T38" fmla="*/ 727075 w 465"/>
              <a:gd name="T39" fmla="*/ 149225 h 603"/>
              <a:gd name="T40" fmla="*/ 669925 w 465"/>
              <a:gd name="T41" fmla="*/ 233363 h 603"/>
              <a:gd name="T42" fmla="*/ 679450 w 465"/>
              <a:gd name="T43" fmla="*/ 261938 h 603"/>
              <a:gd name="T44" fmla="*/ 738187 w 465"/>
              <a:gd name="T45" fmla="*/ 334963 h 603"/>
              <a:gd name="T46" fmla="*/ 676275 w 465"/>
              <a:gd name="T47" fmla="*/ 382588 h 603"/>
              <a:gd name="T48" fmla="*/ 652462 w 465"/>
              <a:gd name="T49" fmla="*/ 430213 h 603"/>
              <a:gd name="T50" fmla="*/ 619125 w 465"/>
              <a:gd name="T51" fmla="*/ 500063 h 603"/>
              <a:gd name="T52" fmla="*/ 600075 w 465"/>
              <a:gd name="T53" fmla="*/ 542925 h 603"/>
              <a:gd name="T54" fmla="*/ 598487 w 465"/>
              <a:gd name="T55" fmla="*/ 611188 h 603"/>
              <a:gd name="T56" fmla="*/ 493712 w 465"/>
              <a:gd name="T57" fmla="*/ 671513 h 603"/>
              <a:gd name="T58" fmla="*/ 284162 w 465"/>
              <a:gd name="T59" fmla="*/ 742950 h 603"/>
              <a:gd name="T60" fmla="*/ 231775 w 465"/>
              <a:gd name="T61" fmla="*/ 773113 h 603"/>
              <a:gd name="T62" fmla="*/ 133350 w 465"/>
              <a:gd name="T63" fmla="*/ 842963 h 603"/>
              <a:gd name="T64" fmla="*/ 109537 w 465"/>
              <a:gd name="T65" fmla="*/ 885825 h 603"/>
              <a:gd name="T66" fmla="*/ 85725 w 465"/>
              <a:gd name="T67" fmla="*/ 935038 h 603"/>
              <a:gd name="T68" fmla="*/ 71437 w 465"/>
              <a:gd name="T69" fmla="*/ 957263 h 603"/>
              <a:gd name="T70" fmla="*/ 71437 w 465"/>
              <a:gd name="T71" fmla="*/ 911225 h 603"/>
              <a:gd name="T72" fmla="*/ 52387 w 465"/>
              <a:gd name="T73" fmla="*/ 820738 h 603"/>
              <a:gd name="T74" fmla="*/ 52387 w 465"/>
              <a:gd name="T75" fmla="*/ 811213 h 6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5"/>
              <a:gd name="T115" fmla="*/ 0 h 603"/>
              <a:gd name="T116" fmla="*/ 465 w 465"/>
              <a:gd name="T117" fmla="*/ 603 h 6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5" h="603">
                <a:moveTo>
                  <a:pt x="33" y="511"/>
                </a:moveTo>
                <a:cubicBezTo>
                  <a:pt x="30" y="448"/>
                  <a:pt x="30" y="422"/>
                  <a:pt x="3" y="369"/>
                </a:cubicBezTo>
                <a:cubicBezTo>
                  <a:pt x="0" y="312"/>
                  <a:pt x="7" y="310"/>
                  <a:pt x="47" y="280"/>
                </a:cubicBezTo>
                <a:cubicBezTo>
                  <a:pt x="52" y="271"/>
                  <a:pt x="53" y="263"/>
                  <a:pt x="56" y="253"/>
                </a:cubicBezTo>
                <a:cubicBezTo>
                  <a:pt x="59" y="215"/>
                  <a:pt x="72" y="180"/>
                  <a:pt x="89" y="147"/>
                </a:cubicBezTo>
                <a:cubicBezTo>
                  <a:pt x="90" y="138"/>
                  <a:pt x="93" y="130"/>
                  <a:pt x="95" y="121"/>
                </a:cubicBezTo>
                <a:cubicBezTo>
                  <a:pt x="95" y="106"/>
                  <a:pt x="92" y="89"/>
                  <a:pt x="98" y="75"/>
                </a:cubicBezTo>
                <a:cubicBezTo>
                  <a:pt x="103" y="64"/>
                  <a:pt x="116" y="54"/>
                  <a:pt x="122" y="43"/>
                </a:cubicBezTo>
                <a:cubicBezTo>
                  <a:pt x="123" y="35"/>
                  <a:pt x="126" y="35"/>
                  <a:pt x="134" y="33"/>
                </a:cubicBezTo>
                <a:cubicBezTo>
                  <a:pt x="145" y="41"/>
                  <a:pt x="151" y="52"/>
                  <a:pt x="164" y="58"/>
                </a:cubicBezTo>
                <a:cubicBezTo>
                  <a:pt x="176" y="56"/>
                  <a:pt x="171" y="65"/>
                  <a:pt x="185" y="60"/>
                </a:cubicBezTo>
                <a:cubicBezTo>
                  <a:pt x="206" y="43"/>
                  <a:pt x="224" y="38"/>
                  <a:pt x="248" y="27"/>
                </a:cubicBezTo>
                <a:cubicBezTo>
                  <a:pt x="263" y="20"/>
                  <a:pt x="271" y="14"/>
                  <a:pt x="287" y="12"/>
                </a:cubicBezTo>
                <a:cubicBezTo>
                  <a:pt x="295" y="6"/>
                  <a:pt x="300" y="2"/>
                  <a:pt x="311" y="0"/>
                </a:cubicBezTo>
                <a:cubicBezTo>
                  <a:pt x="325" y="2"/>
                  <a:pt x="323" y="5"/>
                  <a:pt x="329" y="16"/>
                </a:cubicBezTo>
                <a:cubicBezTo>
                  <a:pt x="327" y="23"/>
                  <a:pt x="324" y="28"/>
                  <a:pt x="320" y="34"/>
                </a:cubicBezTo>
                <a:cubicBezTo>
                  <a:pt x="314" y="52"/>
                  <a:pt x="332" y="62"/>
                  <a:pt x="339" y="76"/>
                </a:cubicBezTo>
                <a:cubicBezTo>
                  <a:pt x="351" y="69"/>
                  <a:pt x="355" y="67"/>
                  <a:pt x="369" y="64"/>
                </a:cubicBezTo>
                <a:cubicBezTo>
                  <a:pt x="400" y="66"/>
                  <a:pt x="418" y="74"/>
                  <a:pt x="446" y="78"/>
                </a:cubicBezTo>
                <a:cubicBezTo>
                  <a:pt x="450" y="84"/>
                  <a:pt x="454" y="89"/>
                  <a:pt x="458" y="94"/>
                </a:cubicBezTo>
                <a:cubicBezTo>
                  <a:pt x="450" y="114"/>
                  <a:pt x="440" y="134"/>
                  <a:pt x="422" y="147"/>
                </a:cubicBezTo>
                <a:cubicBezTo>
                  <a:pt x="419" y="156"/>
                  <a:pt x="421" y="158"/>
                  <a:pt x="428" y="165"/>
                </a:cubicBezTo>
                <a:cubicBezTo>
                  <a:pt x="436" y="183"/>
                  <a:pt x="457" y="192"/>
                  <a:pt x="465" y="211"/>
                </a:cubicBezTo>
                <a:cubicBezTo>
                  <a:pt x="458" y="229"/>
                  <a:pt x="443" y="233"/>
                  <a:pt x="426" y="241"/>
                </a:cubicBezTo>
                <a:cubicBezTo>
                  <a:pt x="419" y="251"/>
                  <a:pt x="416" y="260"/>
                  <a:pt x="411" y="271"/>
                </a:cubicBezTo>
                <a:cubicBezTo>
                  <a:pt x="408" y="288"/>
                  <a:pt x="398" y="301"/>
                  <a:pt x="390" y="315"/>
                </a:cubicBezTo>
                <a:cubicBezTo>
                  <a:pt x="385" y="324"/>
                  <a:pt x="378" y="342"/>
                  <a:pt x="378" y="342"/>
                </a:cubicBezTo>
                <a:cubicBezTo>
                  <a:pt x="377" y="354"/>
                  <a:pt x="382" y="374"/>
                  <a:pt x="377" y="385"/>
                </a:cubicBezTo>
                <a:cubicBezTo>
                  <a:pt x="373" y="395"/>
                  <a:pt x="321" y="419"/>
                  <a:pt x="311" y="423"/>
                </a:cubicBezTo>
                <a:cubicBezTo>
                  <a:pt x="267" y="442"/>
                  <a:pt x="227" y="461"/>
                  <a:pt x="179" y="468"/>
                </a:cubicBezTo>
                <a:cubicBezTo>
                  <a:pt x="164" y="474"/>
                  <a:pt x="159" y="481"/>
                  <a:pt x="146" y="487"/>
                </a:cubicBezTo>
                <a:cubicBezTo>
                  <a:pt x="129" y="507"/>
                  <a:pt x="106" y="518"/>
                  <a:pt x="84" y="531"/>
                </a:cubicBezTo>
                <a:cubicBezTo>
                  <a:pt x="78" y="540"/>
                  <a:pt x="74" y="548"/>
                  <a:pt x="69" y="558"/>
                </a:cubicBezTo>
                <a:cubicBezTo>
                  <a:pt x="68" y="572"/>
                  <a:pt x="65" y="580"/>
                  <a:pt x="54" y="589"/>
                </a:cubicBezTo>
                <a:cubicBezTo>
                  <a:pt x="51" y="596"/>
                  <a:pt x="52" y="600"/>
                  <a:pt x="45" y="603"/>
                </a:cubicBezTo>
                <a:cubicBezTo>
                  <a:pt x="35" y="595"/>
                  <a:pt x="37" y="584"/>
                  <a:pt x="45" y="574"/>
                </a:cubicBezTo>
                <a:cubicBezTo>
                  <a:pt x="49" y="556"/>
                  <a:pt x="51" y="528"/>
                  <a:pt x="33" y="517"/>
                </a:cubicBezTo>
                <a:cubicBezTo>
                  <a:pt x="32" y="511"/>
                  <a:pt x="30" y="511"/>
                  <a:pt x="33" y="511"/>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2" name="Freeform 45"/>
          <p:cNvSpPr>
            <a:spLocks/>
          </p:cNvSpPr>
          <p:nvPr/>
        </p:nvSpPr>
        <p:spPr bwMode="auto">
          <a:xfrm>
            <a:off x="3059113" y="4438650"/>
            <a:ext cx="508000" cy="760413"/>
          </a:xfrm>
          <a:custGeom>
            <a:avLst/>
            <a:gdLst>
              <a:gd name="T0" fmla="*/ 446088 w 320"/>
              <a:gd name="T1" fmla="*/ 657225 h 479"/>
              <a:gd name="T2" fmla="*/ 342900 w 320"/>
              <a:gd name="T3" fmla="*/ 523875 h 479"/>
              <a:gd name="T4" fmla="*/ 314325 w 320"/>
              <a:gd name="T5" fmla="*/ 476250 h 479"/>
              <a:gd name="T6" fmla="*/ 223838 w 320"/>
              <a:gd name="T7" fmla="*/ 427037 h 479"/>
              <a:gd name="T8" fmla="*/ 150812 w 320"/>
              <a:gd name="T9" fmla="*/ 369887 h 479"/>
              <a:gd name="T10" fmla="*/ 69850 w 320"/>
              <a:gd name="T11" fmla="*/ 365125 h 479"/>
              <a:gd name="T12" fmla="*/ 47625 w 320"/>
              <a:gd name="T13" fmla="*/ 346075 h 479"/>
              <a:gd name="T14" fmla="*/ 28575 w 320"/>
              <a:gd name="T15" fmla="*/ 307975 h 479"/>
              <a:gd name="T16" fmla="*/ 23812 w 320"/>
              <a:gd name="T17" fmla="*/ 207962 h 479"/>
              <a:gd name="T18" fmla="*/ 0 w 320"/>
              <a:gd name="T19" fmla="*/ 117475 h 479"/>
              <a:gd name="T20" fmla="*/ 22225 w 320"/>
              <a:gd name="T21" fmla="*/ 4762 h 479"/>
              <a:gd name="T22" fmla="*/ 38100 w 320"/>
              <a:gd name="T23" fmla="*/ 7937 h 479"/>
              <a:gd name="T24" fmla="*/ 46037 w 320"/>
              <a:gd name="T25" fmla="*/ 3175 h 479"/>
              <a:gd name="T26" fmla="*/ 55563 w 320"/>
              <a:gd name="T27" fmla="*/ 52387 h 479"/>
              <a:gd name="T28" fmla="*/ 136525 w 320"/>
              <a:gd name="T29" fmla="*/ 147637 h 479"/>
              <a:gd name="T30" fmla="*/ 203200 w 320"/>
              <a:gd name="T31" fmla="*/ 155575 h 479"/>
              <a:gd name="T32" fmla="*/ 250825 w 320"/>
              <a:gd name="T33" fmla="*/ 203200 h 479"/>
              <a:gd name="T34" fmla="*/ 285750 w 320"/>
              <a:gd name="T35" fmla="*/ 222250 h 479"/>
              <a:gd name="T36" fmla="*/ 307975 w 320"/>
              <a:gd name="T37" fmla="*/ 250825 h 479"/>
              <a:gd name="T38" fmla="*/ 441325 w 320"/>
              <a:gd name="T39" fmla="*/ 355600 h 479"/>
              <a:gd name="T40" fmla="*/ 485775 w 320"/>
              <a:gd name="T41" fmla="*/ 381000 h 479"/>
              <a:gd name="T42" fmla="*/ 493713 w 320"/>
              <a:gd name="T43" fmla="*/ 385762 h 479"/>
              <a:gd name="T44" fmla="*/ 508000 w 320"/>
              <a:gd name="T45" fmla="*/ 414337 h 479"/>
              <a:gd name="T46" fmla="*/ 450850 w 320"/>
              <a:gd name="T47" fmla="*/ 527050 h 479"/>
              <a:gd name="T48" fmla="*/ 493713 w 320"/>
              <a:gd name="T49" fmla="*/ 622300 h 479"/>
              <a:gd name="T50" fmla="*/ 493713 w 320"/>
              <a:gd name="T51" fmla="*/ 660400 h 479"/>
              <a:gd name="T52" fmla="*/ 485775 w 320"/>
              <a:gd name="T53" fmla="*/ 676275 h 479"/>
              <a:gd name="T54" fmla="*/ 471488 w 320"/>
              <a:gd name="T55" fmla="*/ 708025 h 479"/>
              <a:gd name="T56" fmla="*/ 452438 w 320"/>
              <a:gd name="T57" fmla="*/ 727075 h 479"/>
              <a:gd name="T58" fmla="*/ 461963 w 320"/>
              <a:gd name="T59" fmla="*/ 671512 h 479"/>
              <a:gd name="T60" fmla="*/ 446088 w 320"/>
              <a:gd name="T61" fmla="*/ 657225 h 4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0"/>
              <a:gd name="T94" fmla="*/ 0 h 479"/>
              <a:gd name="T95" fmla="*/ 320 w 320"/>
              <a:gd name="T96" fmla="*/ 479 h 4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0" h="479">
                <a:moveTo>
                  <a:pt x="281" y="414"/>
                </a:moveTo>
                <a:cubicBezTo>
                  <a:pt x="266" y="380"/>
                  <a:pt x="237" y="359"/>
                  <a:pt x="216" y="330"/>
                </a:cubicBezTo>
                <a:cubicBezTo>
                  <a:pt x="209" y="320"/>
                  <a:pt x="207" y="309"/>
                  <a:pt x="198" y="300"/>
                </a:cubicBezTo>
                <a:cubicBezTo>
                  <a:pt x="184" y="286"/>
                  <a:pt x="159" y="279"/>
                  <a:pt x="141" y="269"/>
                </a:cubicBezTo>
                <a:cubicBezTo>
                  <a:pt x="132" y="255"/>
                  <a:pt x="112" y="235"/>
                  <a:pt x="95" y="233"/>
                </a:cubicBezTo>
                <a:cubicBezTo>
                  <a:pt x="78" y="231"/>
                  <a:pt x="44" y="230"/>
                  <a:pt x="44" y="230"/>
                </a:cubicBezTo>
                <a:cubicBezTo>
                  <a:pt x="38" y="226"/>
                  <a:pt x="34" y="225"/>
                  <a:pt x="30" y="218"/>
                </a:cubicBezTo>
                <a:cubicBezTo>
                  <a:pt x="25" y="210"/>
                  <a:pt x="18" y="194"/>
                  <a:pt x="18" y="194"/>
                </a:cubicBezTo>
                <a:cubicBezTo>
                  <a:pt x="14" y="168"/>
                  <a:pt x="12" y="160"/>
                  <a:pt x="15" y="131"/>
                </a:cubicBezTo>
                <a:cubicBezTo>
                  <a:pt x="12" y="106"/>
                  <a:pt x="7" y="96"/>
                  <a:pt x="0" y="74"/>
                </a:cubicBezTo>
                <a:cubicBezTo>
                  <a:pt x="2" y="34"/>
                  <a:pt x="3" y="32"/>
                  <a:pt x="14" y="3"/>
                </a:cubicBezTo>
                <a:cubicBezTo>
                  <a:pt x="17" y="4"/>
                  <a:pt x="21" y="5"/>
                  <a:pt x="24" y="5"/>
                </a:cubicBezTo>
                <a:cubicBezTo>
                  <a:pt x="26" y="5"/>
                  <a:pt x="28" y="0"/>
                  <a:pt x="29" y="2"/>
                </a:cubicBezTo>
                <a:cubicBezTo>
                  <a:pt x="36" y="10"/>
                  <a:pt x="32" y="23"/>
                  <a:pt x="35" y="33"/>
                </a:cubicBezTo>
                <a:cubicBezTo>
                  <a:pt x="42" y="54"/>
                  <a:pt x="64" y="89"/>
                  <a:pt x="86" y="93"/>
                </a:cubicBezTo>
                <a:cubicBezTo>
                  <a:pt x="102" y="100"/>
                  <a:pt x="109" y="99"/>
                  <a:pt x="128" y="98"/>
                </a:cubicBezTo>
                <a:cubicBezTo>
                  <a:pt x="143" y="105"/>
                  <a:pt x="145" y="120"/>
                  <a:pt x="158" y="128"/>
                </a:cubicBezTo>
                <a:cubicBezTo>
                  <a:pt x="164" y="132"/>
                  <a:pt x="173" y="136"/>
                  <a:pt x="180" y="140"/>
                </a:cubicBezTo>
                <a:cubicBezTo>
                  <a:pt x="185" y="146"/>
                  <a:pt x="190" y="151"/>
                  <a:pt x="194" y="158"/>
                </a:cubicBezTo>
                <a:cubicBezTo>
                  <a:pt x="200" y="195"/>
                  <a:pt x="249" y="212"/>
                  <a:pt x="278" y="224"/>
                </a:cubicBezTo>
                <a:cubicBezTo>
                  <a:pt x="297" y="232"/>
                  <a:pt x="281" y="224"/>
                  <a:pt x="306" y="240"/>
                </a:cubicBezTo>
                <a:cubicBezTo>
                  <a:pt x="308" y="241"/>
                  <a:pt x="311" y="243"/>
                  <a:pt x="311" y="243"/>
                </a:cubicBezTo>
                <a:cubicBezTo>
                  <a:pt x="314" y="249"/>
                  <a:pt x="320" y="261"/>
                  <a:pt x="320" y="261"/>
                </a:cubicBezTo>
                <a:cubicBezTo>
                  <a:pt x="318" y="289"/>
                  <a:pt x="307" y="315"/>
                  <a:pt x="284" y="332"/>
                </a:cubicBezTo>
                <a:cubicBezTo>
                  <a:pt x="275" y="360"/>
                  <a:pt x="298" y="371"/>
                  <a:pt x="311" y="392"/>
                </a:cubicBezTo>
                <a:cubicBezTo>
                  <a:pt x="312" y="401"/>
                  <a:pt x="313" y="405"/>
                  <a:pt x="311" y="416"/>
                </a:cubicBezTo>
                <a:cubicBezTo>
                  <a:pt x="310" y="420"/>
                  <a:pt x="306" y="426"/>
                  <a:pt x="306" y="426"/>
                </a:cubicBezTo>
                <a:cubicBezTo>
                  <a:pt x="305" y="433"/>
                  <a:pt x="301" y="440"/>
                  <a:pt x="297" y="446"/>
                </a:cubicBezTo>
                <a:cubicBezTo>
                  <a:pt x="296" y="467"/>
                  <a:pt x="300" y="479"/>
                  <a:pt x="285" y="458"/>
                </a:cubicBezTo>
                <a:cubicBezTo>
                  <a:pt x="286" y="444"/>
                  <a:pt x="286" y="435"/>
                  <a:pt x="291" y="423"/>
                </a:cubicBezTo>
                <a:cubicBezTo>
                  <a:pt x="288" y="418"/>
                  <a:pt x="287" y="414"/>
                  <a:pt x="281" y="414"/>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3" name="Freeform 46"/>
          <p:cNvSpPr>
            <a:spLocks/>
          </p:cNvSpPr>
          <p:nvPr/>
        </p:nvSpPr>
        <p:spPr bwMode="auto">
          <a:xfrm flipH="1">
            <a:off x="3632200" y="4364038"/>
            <a:ext cx="284163" cy="760412"/>
          </a:xfrm>
          <a:custGeom>
            <a:avLst/>
            <a:gdLst>
              <a:gd name="T0" fmla="*/ 249530 w 320"/>
              <a:gd name="T1" fmla="*/ 657225 h 479"/>
              <a:gd name="T2" fmla="*/ 191809 w 320"/>
              <a:gd name="T3" fmla="*/ 523875 h 479"/>
              <a:gd name="T4" fmla="*/ 175825 w 320"/>
              <a:gd name="T5" fmla="*/ 476250 h 479"/>
              <a:gd name="T6" fmla="*/ 125209 w 320"/>
              <a:gd name="T7" fmla="*/ 427038 h 479"/>
              <a:gd name="T8" fmla="*/ 84361 w 320"/>
              <a:gd name="T9" fmla="*/ 369888 h 479"/>
              <a:gd name="T10" fmla="*/ 39072 w 320"/>
              <a:gd name="T11" fmla="*/ 365125 h 479"/>
              <a:gd name="T12" fmla="*/ 26640 w 320"/>
              <a:gd name="T13" fmla="*/ 346075 h 479"/>
              <a:gd name="T14" fmla="*/ 15984 w 320"/>
              <a:gd name="T15" fmla="*/ 307975 h 479"/>
              <a:gd name="T16" fmla="*/ 13320 w 320"/>
              <a:gd name="T17" fmla="*/ 207963 h 479"/>
              <a:gd name="T18" fmla="*/ 0 w 320"/>
              <a:gd name="T19" fmla="*/ 117475 h 479"/>
              <a:gd name="T20" fmla="*/ 12432 w 320"/>
              <a:gd name="T21" fmla="*/ 4763 h 479"/>
              <a:gd name="T22" fmla="*/ 21312 w 320"/>
              <a:gd name="T23" fmla="*/ 7938 h 479"/>
              <a:gd name="T24" fmla="*/ 25752 w 320"/>
              <a:gd name="T25" fmla="*/ 3175 h 479"/>
              <a:gd name="T26" fmla="*/ 31080 w 320"/>
              <a:gd name="T27" fmla="*/ 52388 h 479"/>
              <a:gd name="T28" fmla="*/ 76369 w 320"/>
              <a:gd name="T29" fmla="*/ 147638 h 479"/>
              <a:gd name="T30" fmla="*/ 113665 w 320"/>
              <a:gd name="T31" fmla="*/ 155575 h 479"/>
              <a:gd name="T32" fmla="*/ 140305 w 320"/>
              <a:gd name="T33" fmla="*/ 203200 h 479"/>
              <a:gd name="T34" fmla="*/ 159841 w 320"/>
              <a:gd name="T35" fmla="*/ 222250 h 479"/>
              <a:gd name="T36" fmla="*/ 172273 w 320"/>
              <a:gd name="T37" fmla="*/ 250825 h 479"/>
              <a:gd name="T38" fmla="*/ 246866 w 320"/>
              <a:gd name="T39" fmla="*/ 355600 h 479"/>
              <a:gd name="T40" fmla="*/ 271730 w 320"/>
              <a:gd name="T41" fmla="*/ 381000 h 479"/>
              <a:gd name="T42" fmla="*/ 276170 w 320"/>
              <a:gd name="T43" fmla="*/ 385763 h 479"/>
              <a:gd name="T44" fmla="*/ 284162 w 320"/>
              <a:gd name="T45" fmla="*/ 414338 h 479"/>
              <a:gd name="T46" fmla="*/ 252194 w 320"/>
              <a:gd name="T47" fmla="*/ 527050 h 479"/>
              <a:gd name="T48" fmla="*/ 276170 w 320"/>
              <a:gd name="T49" fmla="*/ 622300 h 479"/>
              <a:gd name="T50" fmla="*/ 276170 w 320"/>
              <a:gd name="T51" fmla="*/ 660400 h 479"/>
              <a:gd name="T52" fmla="*/ 271730 w 320"/>
              <a:gd name="T53" fmla="*/ 676275 h 479"/>
              <a:gd name="T54" fmla="*/ 263738 w 320"/>
              <a:gd name="T55" fmla="*/ 708025 h 479"/>
              <a:gd name="T56" fmla="*/ 253082 w 320"/>
              <a:gd name="T57" fmla="*/ 727075 h 479"/>
              <a:gd name="T58" fmla="*/ 258410 w 320"/>
              <a:gd name="T59" fmla="*/ 671513 h 479"/>
              <a:gd name="T60" fmla="*/ 249530 w 320"/>
              <a:gd name="T61" fmla="*/ 657225 h 4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0"/>
              <a:gd name="T94" fmla="*/ 0 h 479"/>
              <a:gd name="T95" fmla="*/ 320 w 320"/>
              <a:gd name="T96" fmla="*/ 479 h 4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0" h="479">
                <a:moveTo>
                  <a:pt x="281" y="414"/>
                </a:moveTo>
                <a:cubicBezTo>
                  <a:pt x="266" y="380"/>
                  <a:pt x="237" y="359"/>
                  <a:pt x="216" y="330"/>
                </a:cubicBezTo>
                <a:cubicBezTo>
                  <a:pt x="209" y="320"/>
                  <a:pt x="207" y="309"/>
                  <a:pt x="198" y="300"/>
                </a:cubicBezTo>
                <a:cubicBezTo>
                  <a:pt x="184" y="286"/>
                  <a:pt x="159" y="279"/>
                  <a:pt x="141" y="269"/>
                </a:cubicBezTo>
                <a:cubicBezTo>
                  <a:pt x="132" y="255"/>
                  <a:pt x="112" y="235"/>
                  <a:pt x="95" y="233"/>
                </a:cubicBezTo>
                <a:cubicBezTo>
                  <a:pt x="78" y="231"/>
                  <a:pt x="44" y="230"/>
                  <a:pt x="44" y="230"/>
                </a:cubicBezTo>
                <a:cubicBezTo>
                  <a:pt x="38" y="226"/>
                  <a:pt x="34" y="225"/>
                  <a:pt x="30" y="218"/>
                </a:cubicBezTo>
                <a:cubicBezTo>
                  <a:pt x="25" y="210"/>
                  <a:pt x="18" y="194"/>
                  <a:pt x="18" y="194"/>
                </a:cubicBezTo>
                <a:cubicBezTo>
                  <a:pt x="14" y="168"/>
                  <a:pt x="12" y="160"/>
                  <a:pt x="15" y="131"/>
                </a:cubicBezTo>
                <a:cubicBezTo>
                  <a:pt x="12" y="106"/>
                  <a:pt x="7" y="96"/>
                  <a:pt x="0" y="74"/>
                </a:cubicBezTo>
                <a:cubicBezTo>
                  <a:pt x="2" y="34"/>
                  <a:pt x="3" y="32"/>
                  <a:pt x="14" y="3"/>
                </a:cubicBezTo>
                <a:cubicBezTo>
                  <a:pt x="17" y="4"/>
                  <a:pt x="21" y="5"/>
                  <a:pt x="24" y="5"/>
                </a:cubicBezTo>
                <a:cubicBezTo>
                  <a:pt x="26" y="5"/>
                  <a:pt x="28" y="0"/>
                  <a:pt x="29" y="2"/>
                </a:cubicBezTo>
                <a:cubicBezTo>
                  <a:pt x="36" y="10"/>
                  <a:pt x="32" y="23"/>
                  <a:pt x="35" y="33"/>
                </a:cubicBezTo>
                <a:cubicBezTo>
                  <a:pt x="42" y="54"/>
                  <a:pt x="64" y="89"/>
                  <a:pt x="86" y="93"/>
                </a:cubicBezTo>
                <a:cubicBezTo>
                  <a:pt x="102" y="100"/>
                  <a:pt x="109" y="99"/>
                  <a:pt x="128" y="98"/>
                </a:cubicBezTo>
                <a:cubicBezTo>
                  <a:pt x="143" y="105"/>
                  <a:pt x="145" y="120"/>
                  <a:pt x="158" y="128"/>
                </a:cubicBezTo>
                <a:cubicBezTo>
                  <a:pt x="164" y="132"/>
                  <a:pt x="173" y="136"/>
                  <a:pt x="180" y="140"/>
                </a:cubicBezTo>
                <a:cubicBezTo>
                  <a:pt x="185" y="146"/>
                  <a:pt x="190" y="151"/>
                  <a:pt x="194" y="158"/>
                </a:cubicBezTo>
                <a:cubicBezTo>
                  <a:pt x="200" y="195"/>
                  <a:pt x="249" y="212"/>
                  <a:pt x="278" y="224"/>
                </a:cubicBezTo>
                <a:cubicBezTo>
                  <a:pt x="297" y="232"/>
                  <a:pt x="281" y="224"/>
                  <a:pt x="306" y="240"/>
                </a:cubicBezTo>
                <a:cubicBezTo>
                  <a:pt x="308" y="241"/>
                  <a:pt x="311" y="243"/>
                  <a:pt x="311" y="243"/>
                </a:cubicBezTo>
                <a:cubicBezTo>
                  <a:pt x="314" y="249"/>
                  <a:pt x="320" y="261"/>
                  <a:pt x="320" y="261"/>
                </a:cubicBezTo>
                <a:cubicBezTo>
                  <a:pt x="318" y="289"/>
                  <a:pt x="307" y="315"/>
                  <a:pt x="284" y="332"/>
                </a:cubicBezTo>
                <a:cubicBezTo>
                  <a:pt x="275" y="360"/>
                  <a:pt x="298" y="371"/>
                  <a:pt x="311" y="392"/>
                </a:cubicBezTo>
                <a:cubicBezTo>
                  <a:pt x="312" y="401"/>
                  <a:pt x="313" y="405"/>
                  <a:pt x="311" y="416"/>
                </a:cubicBezTo>
                <a:cubicBezTo>
                  <a:pt x="310" y="420"/>
                  <a:pt x="306" y="426"/>
                  <a:pt x="306" y="426"/>
                </a:cubicBezTo>
                <a:cubicBezTo>
                  <a:pt x="305" y="433"/>
                  <a:pt x="301" y="440"/>
                  <a:pt x="297" y="446"/>
                </a:cubicBezTo>
                <a:cubicBezTo>
                  <a:pt x="296" y="467"/>
                  <a:pt x="300" y="479"/>
                  <a:pt x="285" y="458"/>
                </a:cubicBezTo>
                <a:cubicBezTo>
                  <a:pt x="286" y="444"/>
                  <a:pt x="286" y="435"/>
                  <a:pt x="291" y="423"/>
                </a:cubicBezTo>
                <a:cubicBezTo>
                  <a:pt x="288" y="418"/>
                  <a:pt x="287" y="414"/>
                  <a:pt x="281" y="414"/>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4" name="Rectangle 3"/>
          <p:cNvSpPr>
            <a:spLocks noChangeArrowheads="1"/>
          </p:cNvSpPr>
          <p:nvPr/>
        </p:nvSpPr>
        <p:spPr bwMode="auto">
          <a:xfrm>
            <a:off x="2921000" y="4410075"/>
            <a:ext cx="2155825" cy="1035050"/>
          </a:xfrm>
          <a:prstGeom prst="rect">
            <a:avLst/>
          </a:prstGeom>
          <a:noFill/>
          <a:ln w="9525">
            <a:noFill/>
            <a:miter lim="800000"/>
            <a:headEnd/>
            <a:tailEnd/>
          </a:ln>
        </p:spPr>
        <p:txBody>
          <a:bodyPr/>
          <a:lstStyle/>
          <a:p>
            <a:pPr algn="ctr">
              <a:lnSpc>
                <a:spcPct val="90000"/>
              </a:lnSpc>
            </a:pPr>
            <a:r>
              <a:rPr lang="en-GB" sz="2800" smtClean="0">
                <a:solidFill>
                  <a:schemeClr val="tx1"/>
                </a:solidFill>
                <a:effectLst/>
                <a:latin typeface="Calibri" pitchFamily="34" charset="0"/>
              </a:rPr>
              <a:t>Basaltic melt</a:t>
            </a:r>
            <a:endParaRPr lang="en-GB" sz="2800">
              <a:solidFill>
                <a:schemeClr val="tx1"/>
              </a:solidFill>
              <a:effectLst/>
              <a:latin typeface="Calibri" pitchFamily="34" charset="0"/>
            </a:endParaRPr>
          </a:p>
        </p:txBody>
      </p:sp>
      <p:sp>
        <p:nvSpPr>
          <p:cNvPr id="55" name="Rectangle 3"/>
          <p:cNvSpPr>
            <a:spLocks noChangeArrowheads="1"/>
          </p:cNvSpPr>
          <p:nvPr/>
        </p:nvSpPr>
        <p:spPr bwMode="auto">
          <a:xfrm>
            <a:off x="5473700" y="4654550"/>
            <a:ext cx="3670300" cy="2151063"/>
          </a:xfrm>
          <a:prstGeom prst="rect">
            <a:avLst/>
          </a:prstGeom>
          <a:noFill/>
          <a:ln w="9525">
            <a:noFill/>
            <a:miter lim="800000"/>
            <a:headEnd/>
            <a:tailEnd/>
          </a:ln>
          <a:effectLst/>
        </p:spPr>
        <p:txBody>
          <a:bodyPr/>
          <a:lstStyle/>
          <a:p>
            <a:pPr>
              <a:lnSpc>
                <a:spcPct val="90000"/>
              </a:lnSpc>
              <a:defRPr/>
            </a:pPr>
            <a:r>
              <a:rPr lang="en-GB" sz="2400" smtClean="0">
                <a:solidFill>
                  <a:schemeClr val="bg1"/>
                </a:solidFill>
                <a:latin typeface="Calibri" pitchFamily="34" charset="0"/>
              </a:rPr>
              <a:t>The basaltic melt buoyantly upwells because of its lower density compared with mantle phases (olivine)</a:t>
            </a:r>
            <a:endParaRPr lang="en-GB" sz="2400">
              <a:solidFill>
                <a:schemeClr val="bg1"/>
              </a:solidFill>
              <a:latin typeface="Calibri" pitchFamily="34" charset="0"/>
            </a:endParaRPr>
          </a:p>
        </p:txBody>
      </p:sp>
      <p:sp>
        <p:nvSpPr>
          <p:cNvPr id="56" name="Rectangle 3"/>
          <p:cNvSpPr>
            <a:spLocks noChangeArrowheads="1"/>
          </p:cNvSpPr>
          <p:nvPr/>
        </p:nvSpPr>
        <p:spPr bwMode="auto">
          <a:xfrm>
            <a:off x="5473700" y="2579688"/>
            <a:ext cx="3670300" cy="1468437"/>
          </a:xfrm>
          <a:prstGeom prst="rect">
            <a:avLst/>
          </a:prstGeom>
          <a:noFill/>
          <a:ln w="9525">
            <a:noFill/>
            <a:miter lim="800000"/>
            <a:headEnd/>
            <a:tailEnd/>
          </a:ln>
          <a:effectLst/>
        </p:spPr>
        <p:txBody>
          <a:bodyPr/>
          <a:lstStyle/>
          <a:p>
            <a:pPr>
              <a:lnSpc>
                <a:spcPct val="90000"/>
              </a:lnSpc>
              <a:defRPr/>
            </a:pPr>
            <a:r>
              <a:rPr lang="en-GB" sz="2400" smtClean="0">
                <a:solidFill>
                  <a:schemeClr val="bg1"/>
                </a:solidFill>
                <a:latin typeface="Calibri" pitchFamily="34" charset="0"/>
              </a:rPr>
              <a:t>At lower crustal levels, the basaltic melt stops and stagnate because there is no more density contrast.</a:t>
            </a:r>
            <a:endParaRPr lang="en-GB" sz="2400">
              <a:solidFill>
                <a:schemeClr val="bg1"/>
              </a:solidFill>
              <a:latin typeface="Calibri" pitchFamily="34" charset="0"/>
            </a:endParaRPr>
          </a:p>
        </p:txBody>
      </p:sp>
      <p:sp>
        <p:nvSpPr>
          <p:cNvPr id="57" name="Rectangle 3"/>
          <p:cNvSpPr>
            <a:spLocks noChangeArrowheads="1"/>
          </p:cNvSpPr>
          <p:nvPr/>
        </p:nvSpPr>
        <p:spPr bwMode="auto">
          <a:xfrm>
            <a:off x="317500" y="808038"/>
            <a:ext cx="8509000" cy="777875"/>
          </a:xfrm>
          <a:prstGeom prst="rect">
            <a:avLst/>
          </a:prstGeom>
          <a:noFill/>
          <a:ln w="9525">
            <a:noFill/>
            <a:miter lim="800000"/>
            <a:headEnd/>
            <a:tailEnd/>
          </a:ln>
          <a:effectLst/>
        </p:spPr>
        <p:txBody>
          <a:bodyPr/>
          <a:lstStyle/>
          <a:p>
            <a:pPr>
              <a:lnSpc>
                <a:spcPct val="90000"/>
              </a:lnSpc>
              <a:defRPr/>
            </a:pPr>
            <a:r>
              <a:rPr lang="en-GB" sz="2400" dirty="0" smtClean="0">
                <a:solidFill>
                  <a:schemeClr val="bg1"/>
                </a:solidFill>
                <a:latin typeface="Calibri" pitchFamily="34" charset="0"/>
              </a:rPr>
              <a:t>Close to the MOHO the primitive basaltic melt starts cooling and fractionate dense minerals, essentially MgO-rich olivine.</a:t>
            </a:r>
            <a:endParaRPr lang="en-GB" sz="2400" dirty="0">
              <a:solidFill>
                <a:schemeClr val="bg1"/>
              </a:solidFill>
              <a:latin typeface="Calibri" pitchFamily="34" charset="0"/>
            </a:endParaRPr>
          </a:p>
        </p:txBody>
      </p:sp>
      <p:sp>
        <p:nvSpPr>
          <p:cNvPr id="58" name="Rectangle 3"/>
          <p:cNvSpPr>
            <a:spLocks noChangeArrowheads="1"/>
          </p:cNvSpPr>
          <p:nvPr/>
        </p:nvSpPr>
        <p:spPr bwMode="auto">
          <a:xfrm>
            <a:off x="317500" y="1525588"/>
            <a:ext cx="8509000" cy="1136650"/>
          </a:xfrm>
          <a:prstGeom prst="rect">
            <a:avLst/>
          </a:prstGeom>
          <a:noFill/>
          <a:ln w="9525">
            <a:noFill/>
            <a:miter lim="800000"/>
            <a:headEnd/>
            <a:tailEnd/>
          </a:ln>
          <a:effectLst/>
        </p:spPr>
        <p:txBody>
          <a:bodyPr/>
          <a:lstStyle/>
          <a:p>
            <a:pPr>
              <a:lnSpc>
                <a:spcPct val="90000"/>
              </a:lnSpc>
              <a:defRPr/>
            </a:pPr>
            <a:r>
              <a:rPr lang="en-GB" sz="2400" dirty="0" smtClean="0">
                <a:solidFill>
                  <a:schemeClr val="bg1"/>
                </a:solidFill>
                <a:latin typeface="Calibri" pitchFamily="34" charset="0"/>
              </a:rPr>
              <a:t>The evolved liquid is MgO- (and FeO-) poorer (and lighter) compared with original melt, therefore it can re-start its </a:t>
            </a:r>
            <a:r>
              <a:rPr lang="en-GB" sz="2400" dirty="0" err="1" smtClean="0">
                <a:solidFill>
                  <a:schemeClr val="bg1"/>
                </a:solidFill>
                <a:latin typeface="Calibri" pitchFamily="34" charset="0"/>
              </a:rPr>
              <a:t>uprise</a:t>
            </a:r>
            <a:r>
              <a:rPr lang="en-GB" sz="2400" dirty="0" smtClean="0">
                <a:solidFill>
                  <a:schemeClr val="bg1"/>
                </a:solidFill>
                <a:latin typeface="Calibri" pitchFamily="34" charset="0"/>
              </a:rPr>
              <a:t> to the Earth’s surface.</a:t>
            </a:r>
            <a:endParaRPr lang="en-GB"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0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20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0"/>
                                        <p:tgtEl>
                                          <p:spTgt spid="47"/>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0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20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20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10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10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10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10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down)">
                                      <p:cBhvr>
                                        <p:cTn id="40" dur="5000"/>
                                        <p:tgtEl>
                                          <p:spTgt spid="48"/>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0"/>
                                        <p:tgtEl>
                                          <p:spTgt spid="24"/>
                                        </p:tgtEl>
                                      </p:cBhvr>
                                    </p:animEffect>
                                  </p:childTnLst>
                                </p:cTn>
                              </p:par>
                              <p:par>
                                <p:cTn id="44" presetID="22" presetClass="entr" presetSubtype="4"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1000"/>
                                        <p:tgtEl>
                                          <p:spTgt spid="25"/>
                                        </p:tgtEl>
                                      </p:cBhvr>
                                    </p:animEffect>
                                  </p:childTnLst>
                                </p:cTn>
                              </p:par>
                              <p:par>
                                <p:cTn id="47" presetID="22" presetClass="entr" presetSubtype="4"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3000"/>
                                        <p:tgtEl>
                                          <p:spTgt spid="26"/>
                                        </p:tgtEl>
                                      </p:cBhvr>
                                    </p:animEffect>
                                  </p:childTnLst>
                                </p:cTn>
                              </p:par>
                              <p:par>
                                <p:cTn id="50" presetID="22" presetClass="entr" presetSubtype="4"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2000"/>
                                        <p:tgtEl>
                                          <p:spTgt spid="27"/>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30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2000"/>
                                        <p:tgtEl>
                                          <p:spTgt spid="29"/>
                                        </p:tgtEl>
                                      </p:cBhvr>
                                    </p:animEffect>
                                  </p:childTnLst>
                                </p:cTn>
                              </p:par>
                              <p:par>
                                <p:cTn id="59" presetID="2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30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2000"/>
                                        <p:tgtEl>
                                          <p:spTgt spid="31"/>
                                        </p:tgtEl>
                                      </p:cBhvr>
                                    </p:animEffect>
                                  </p:childTnLst>
                                </p:cTn>
                              </p:par>
                              <p:par>
                                <p:cTn id="65" presetID="2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300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down)">
                                      <p:cBhvr>
                                        <p:cTn id="70" dur="2000"/>
                                        <p:tgtEl>
                                          <p:spTgt spid="33"/>
                                        </p:tgtEl>
                                      </p:cBhvr>
                                    </p:animEffect>
                                  </p:childTnLst>
                                </p:cTn>
                              </p:par>
                              <p:par>
                                <p:cTn id="71" presetID="2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2000"/>
                                        <p:tgtEl>
                                          <p:spTgt spid="34"/>
                                        </p:tgtEl>
                                      </p:cBhvr>
                                    </p:animEffect>
                                  </p:childTnLst>
                                </p:cTn>
                              </p:par>
                              <p:par>
                                <p:cTn id="74" presetID="22" presetClass="entr" presetSubtype="4"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0"/>
                                        <p:tgtEl>
                                          <p:spTgt spid="49"/>
                                        </p:tgtEl>
                                      </p:cBhvr>
                                    </p:animEffect>
                                  </p:childTnLst>
                                </p:cTn>
                              </p:par>
                              <p:par>
                                <p:cTn id="77" presetID="22" presetClass="entr" presetSubtype="4"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down)">
                                      <p:cBhvr>
                                        <p:cTn id="79" dur="2000"/>
                                        <p:tgtEl>
                                          <p:spTgt spid="52"/>
                                        </p:tgtEl>
                                      </p:cBhvr>
                                    </p:animEffect>
                                  </p:childTnLst>
                                </p:cTn>
                              </p:par>
                              <p:par>
                                <p:cTn id="80" presetID="22" presetClass="entr" presetSubtype="4"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3000"/>
                                        <p:tgtEl>
                                          <p:spTgt spid="50"/>
                                        </p:tgtEl>
                                      </p:cBhvr>
                                    </p:animEffect>
                                  </p:childTnLst>
                                </p:cTn>
                              </p:par>
                              <p:par>
                                <p:cTn id="83" presetID="22" presetClass="entr" presetSubtype="4"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down)">
                                      <p:cBhvr>
                                        <p:cTn id="85" dur="2000"/>
                                        <p:tgtEl>
                                          <p:spTgt spid="53"/>
                                        </p:tgtEl>
                                      </p:cBhvr>
                                    </p:animEffect>
                                  </p:childTnLst>
                                </p:cTn>
                              </p:par>
                              <p:par>
                                <p:cTn id="86" presetID="22" presetClass="entr" presetSubtype="4"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20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down)">
                                      <p:cBhvr>
                                        <p:cTn id="91" dur="3000"/>
                                        <p:tgtEl>
                                          <p:spTgt spid="35"/>
                                        </p:tgtEl>
                                      </p:cBhvr>
                                    </p:animEffect>
                                  </p:childTnLst>
                                </p:cTn>
                              </p:par>
                              <p:par>
                                <p:cTn id="92" presetID="22" presetClass="entr" presetSubtype="4"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2000"/>
                                        <p:tgtEl>
                                          <p:spTgt spid="36"/>
                                        </p:tgtEl>
                                      </p:cBhvr>
                                    </p:animEffect>
                                  </p:childTnLst>
                                </p:cTn>
                              </p:par>
                              <p:par>
                                <p:cTn id="95" presetID="22" presetClass="entr" presetSubtype="4"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down)">
                                      <p:cBhvr>
                                        <p:cTn id="97" dur="3000"/>
                                        <p:tgtEl>
                                          <p:spTgt spid="37"/>
                                        </p:tgtEl>
                                      </p:cBhvr>
                                    </p:animEffect>
                                  </p:childTnLst>
                                </p:cTn>
                              </p:par>
                              <p:par>
                                <p:cTn id="98" presetID="22" presetClass="entr" presetSubtype="4"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down)">
                                      <p:cBhvr>
                                        <p:cTn id="100" dur="3000"/>
                                        <p:tgtEl>
                                          <p:spTgt spid="38"/>
                                        </p:tgtEl>
                                      </p:cBhvr>
                                    </p:animEffect>
                                  </p:childTnLst>
                                </p:cTn>
                              </p:par>
                              <p:par>
                                <p:cTn id="101" presetID="22" presetClass="entr" presetSubtype="4"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2000"/>
                                        <p:tgtEl>
                                          <p:spTgt spid="39"/>
                                        </p:tgtEl>
                                      </p:cBhvr>
                                    </p:animEffect>
                                  </p:childTnLst>
                                </p:cTn>
                              </p:par>
                              <p:par>
                                <p:cTn id="104" presetID="22" presetClass="entr" presetSubtype="4"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down)">
                                      <p:cBhvr>
                                        <p:cTn id="106" dur="2000"/>
                                        <p:tgtEl>
                                          <p:spTgt spid="40"/>
                                        </p:tgtEl>
                                      </p:cBhvr>
                                    </p:animEffect>
                                  </p:childTnLst>
                                </p:cTn>
                              </p:par>
                              <p:par>
                                <p:cTn id="107" presetID="22" presetClass="entr" presetSubtype="4"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2000"/>
                                        <p:tgtEl>
                                          <p:spTgt spid="41"/>
                                        </p:tgtEl>
                                      </p:cBhvr>
                                    </p:animEffect>
                                  </p:childTnLst>
                                </p:cTn>
                              </p:par>
                              <p:par>
                                <p:cTn id="110" presetID="22" presetClass="entr" presetSubtype="4"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2000"/>
                                        <p:tgtEl>
                                          <p:spTgt spid="42"/>
                                        </p:tgtEl>
                                      </p:cBhvr>
                                    </p:animEffect>
                                  </p:childTnLst>
                                </p:cTn>
                              </p:par>
                              <p:par>
                                <p:cTn id="113" presetID="22" presetClass="entr" presetSubtype="4"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down)">
                                      <p:cBhvr>
                                        <p:cTn id="115" dur="1000"/>
                                        <p:tgtEl>
                                          <p:spTgt spid="43"/>
                                        </p:tgtEl>
                                      </p:cBhvr>
                                    </p:animEffect>
                                  </p:childTnLst>
                                </p:cTn>
                              </p:par>
                              <p:par>
                                <p:cTn id="116" presetID="22" presetClass="entr" presetSubtype="4"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down)">
                                      <p:cBhvr>
                                        <p:cTn id="118" dur="2000"/>
                                        <p:tgtEl>
                                          <p:spTgt spid="44"/>
                                        </p:tgtEl>
                                      </p:cBhvr>
                                    </p:animEffect>
                                  </p:childTnLst>
                                </p:cTn>
                              </p:par>
                              <p:par>
                                <p:cTn id="119" presetID="22" presetClass="entr" presetSubtype="4" fill="hold"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wipe(down)">
                                      <p:cBhvr>
                                        <p:cTn id="121" dur="500"/>
                                        <p:tgtEl>
                                          <p:spTgt spid="45"/>
                                        </p:tgtEl>
                                      </p:cBhvr>
                                    </p:animEffect>
                                  </p:childTnLst>
                                </p:cTn>
                              </p:par>
                              <p:par>
                                <p:cTn id="122" presetID="22" presetClass="entr" presetSubtype="4"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1000"/>
                                        <p:tgtEl>
                                          <p:spTgt spid="46"/>
                                        </p:tgtEl>
                                      </p:cBhvr>
                                    </p:animEffect>
                                  </p:childTnLst>
                                </p:cTn>
                              </p:par>
                            </p:childTnLst>
                          </p:cTn>
                        </p:par>
                        <p:par>
                          <p:cTn id="125" fill="hold">
                            <p:stCondLst>
                              <p:cond delay="5000"/>
                            </p:stCondLst>
                            <p:childTnLst>
                              <p:par>
                                <p:cTn id="126" presetID="10" presetClass="entr" presetSubtype="0"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fade">
                                      <p:cBhvr>
                                        <p:cTn id="128" dur="500"/>
                                        <p:tgtEl>
                                          <p:spTgt spid="5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fade">
                                      <p:cBhvr>
                                        <p:cTn id="138" dur="500"/>
                                        <p:tgtEl>
                                          <p:spTgt spid="5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500"/>
                                        <p:tgtEl>
                                          <p:spTgt spid="57"/>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fade">
                                      <p:cBhvr>
                                        <p:cTn id="14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05" name="Text Box 82"/>
          <p:cNvSpPr txBox="1">
            <a:spLocks noChangeArrowheads="1"/>
          </p:cNvSpPr>
          <p:nvPr/>
        </p:nvSpPr>
        <p:spPr bwMode="auto">
          <a:xfrm>
            <a:off x="317500" y="1028700"/>
            <a:ext cx="8509000" cy="4154984"/>
          </a:xfrm>
          <a:prstGeom prst="rect">
            <a:avLst/>
          </a:prstGeom>
          <a:noFill/>
          <a:ln w="9525">
            <a:noFill/>
            <a:miter lim="800000"/>
            <a:headEnd/>
            <a:tailEnd/>
          </a:ln>
          <a:effectLst/>
        </p:spPr>
        <p:txBody>
          <a:bodyPr wrap="square">
            <a:spAutoFit/>
          </a:bodyPr>
          <a:lstStyle/>
          <a:p>
            <a:pPr algn="ctr">
              <a:defRPr/>
            </a:pPr>
            <a:r>
              <a:rPr lang="en-GB" sz="4400" dirty="0" smtClean="0">
                <a:solidFill>
                  <a:schemeClr val="bg1"/>
                </a:solidFill>
                <a:latin typeface="Calibri" pitchFamily="34" charset="0"/>
              </a:rPr>
              <a:t>To calculate the original MgO content of a melt, a certain amount of olivine is added to the composition of the rock until a </a:t>
            </a:r>
            <a:r>
              <a:rPr lang="en-GB" sz="4400" u="sng" dirty="0" smtClean="0">
                <a:solidFill>
                  <a:schemeClr val="bg1"/>
                </a:solidFill>
                <a:latin typeface="Calibri" pitchFamily="34" charset="0"/>
              </a:rPr>
              <a:t>composition in equilibrium with the </a:t>
            </a:r>
            <a:r>
              <a:rPr lang="en-GB" sz="4400" u="sng" dirty="0" err="1" smtClean="0">
                <a:solidFill>
                  <a:schemeClr val="bg1"/>
                </a:solidFill>
                <a:latin typeface="Calibri" pitchFamily="34" charset="0"/>
              </a:rPr>
              <a:t>Fo</a:t>
            </a:r>
            <a:r>
              <a:rPr lang="en-GB" sz="4400" u="sng" dirty="0" smtClean="0">
                <a:solidFill>
                  <a:schemeClr val="bg1"/>
                </a:solidFill>
                <a:latin typeface="Calibri" pitchFamily="34" charset="0"/>
              </a:rPr>
              <a:t>-richest olivine is obtained</a:t>
            </a:r>
            <a:r>
              <a:rPr lang="en-GB" sz="4400" dirty="0" smtClean="0">
                <a:solidFill>
                  <a:schemeClr val="bg1"/>
                </a:solidFill>
                <a:latin typeface="Calibri" pitchFamily="34" charset="0"/>
              </a:rPr>
              <a:t>.</a:t>
            </a:r>
            <a:endParaRPr lang="en-GB" sz="4400" dirty="0">
              <a:solidFill>
                <a:srgbClr val="FFFF00"/>
              </a:solidFill>
              <a:latin typeface="Calibri" pitchFamily="34" charset="0"/>
              <a:ea typeface="ＭＳ Ｐゴシック" pitchFamily="-72" charset="-128"/>
              <a:cs typeface="ＭＳ Ｐゴシック" pitchFamily="-72" charset="-128"/>
            </a:endParaRPr>
          </a:p>
        </p:txBody>
      </p:sp>
      <p:sp>
        <p:nvSpPr>
          <p:cNvPr id="6" name="Text Box 82"/>
          <p:cNvSpPr txBox="1">
            <a:spLocks noChangeArrowheads="1"/>
          </p:cNvSpPr>
          <p:nvPr/>
        </p:nvSpPr>
        <p:spPr bwMode="auto">
          <a:xfrm>
            <a:off x="317500" y="5518150"/>
            <a:ext cx="8509000" cy="646331"/>
          </a:xfrm>
          <a:prstGeom prst="rect">
            <a:avLst/>
          </a:prstGeom>
          <a:noFill/>
          <a:ln w="9525">
            <a:noFill/>
            <a:miter lim="800000"/>
            <a:headEnd/>
            <a:tailEnd/>
          </a:ln>
          <a:effectLst/>
        </p:spPr>
        <p:txBody>
          <a:bodyPr wrap="square">
            <a:spAutoFit/>
          </a:bodyPr>
          <a:lstStyle/>
          <a:p>
            <a:pPr algn="ctr">
              <a:defRPr/>
            </a:pPr>
            <a:r>
              <a:rPr lang="en-GB" sz="3600" dirty="0" smtClean="0">
                <a:solidFill>
                  <a:srgbClr val="FFFF00"/>
                </a:solidFill>
                <a:latin typeface="Calibri" pitchFamily="34" charset="0"/>
              </a:rPr>
              <a:t>This approach may lead to wrong results.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05" name="Text Box 82"/>
          <p:cNvSpPr txBox="1">
            <a:spLocks noChangeArrowheads="1"/>
          </p:cNvSpPr>
          <p:nvPr/>
        </p:nvSpPr>
        <p:spPr bwMode="auto">
          <a:xfrm>
            <a:off x="203200" y="3029049"/>
            <a:ext cx="8737600" cy="3046988"/>
          </a:xfrm>
          <a:prstGeom prst="rect">
            <a:avLst/>
          </a:prstGeom>
          <a:noFill/>
          <a:ln w="9525">
            <a:noFill/>
            <a:miter lim="800000"/>
            <a:headEnd/>
            <a:tailEnd/>
          </a:ln>
          <a:effectLst/>
        </p:spPr>
        <p:txBody>
          <a:bodyPr wrap="square">
            <a:spAutoFit/>
          </a:bodyPr>
          <a:lstStyle/>
          <a:p>
            <a:pPr algn="ctr"/>
            <a:r>
              <a:rPr lang="en-US" sz="3200" dirty="0" smtClean="0">
                <a:solidFill>
                  <a:schemeClr val="bg1"/>
                </a:solidFill>
                <a:latin typeface="Calibri" panose="020F0502020204030204" pitchFamily="34" charset="0"/>
                <a:cs typeface="Calibri" panose="020F0502020204030204" pitchFamily="34" charset="0"/>
              </a:rPr>
              <a:t>“</a:t>
            </a:r>
            <a:r>
              <a:rPr lang="en-US" sz="3200" i="1" dirty="0" smtClean="0">
                <a:solidFill>
                  <a:schemeClr val="bg1"/>
                </a:solidFill>
                <a:latin typeface="Calibri" panose="020F0502020204030204" pitchFamily="34" charset="0"/>
                <a:cs typeface="Calibri" panose="020F0502020204030204" pitchFamily="34" charset="0"/>
              </a:rPr>
              <a:t>At </a:t>
            </a:r>
            <a:r>
              <a:rPr lang="en-US" sz="3200" i="1" dirty="0">
                <a:solidFill>
                  <a:schemeClr val="bg1"/>
                </a:solidFill>
                <a:latin typeface="Calibri" panose="020F0502020204030204" pitchFamily="34" charset="0"/>
                <a:cs typeface="Calibri" panose="020F0502020204030204" pitchFamily="34" charset="0"/>
              </a:rPr>
              <a:t>some stage, olivine </a:t>
            </a:r>
            <a:r>
              <a:rPr lang="en-US" sz="3200" i="1" dirty="0" smtClean="0">
                <a:solidFill>
                  <a:schemeClr val="bg1"/>
                </a:solidFill>
                <a:latin typeface="Calibri" panose="020F0502020204030204" pitchFamily="34" charset="0"/>
                <a:cs typeface="Calibri" panose="020F0502020204030204" pitchFamily="34" charset="0"/>
              </a:rPr>
              <a:t>must be </a:t>
            </a:r>
            <a:r>
              <a:rPr lang="en-US" sz="3200" i="1" dirty="0">
                <a:solidFill>
                  <a:schemeClr val="bg1"/>
                </a:solidFill>
                <a:latin typeface="Calibri" panose="020F0502020204030204" pitchFamily="34" charset="0"/>
                <a:cs typeface="Calibri" panose="020F0502020204030204" pitchFamily="34" charset="0"/>
              </a:rPr>
              <a:t>added incrementally to move up in temperature toward more primitive compositions, and it is </a:t>
            </a:r>
            <a:r>
              <a:rPr lang="en-US" sz="3200" i="1" dirty="0" smtClean="0">
                <a:solidFill>
                  <a:schemeClr val="bg1"/>
                </a:solidFill>
                <a:latin typeface="Calibri" panose="020F0502020204030204" pitchFamily="34" charset="0"/>
                <a:cs typeface="Calibri" panose="020F0502020204030204" pitchFamily="34" charset="0"/>
              </a:rPr>
              <a:t>necessary to </a:t>
            </a:r>
            <a:r>
              <a:rPr lang="en-US" sz="3200" i="1" dirty="0">
                <a:solidFill>
                  <a:schemeClr val="bg1"/>
                </a:solidFill>
                <a:latin typeface="Calibri" panose="020F0502020204030204" pitchFamily="34" charset="0"/>
                <a:cs typeface="Calibri" panose="020F0502020204030204" pitchFamily="34" charset="0"/>
              </a:rPr>
              <a:t>know at what point the computed melt reflects the primary magma composition in the mantle; that </a:t>
            </a:r>
            <a:r>
              <a:rPr lang="en-US" sz="3200" i="1" dirty="0" smtClean="0">
                <a:solidFill>
                  <a:schemeClr val="bg1"/>
                </a:solidFill>
                <a:latin typeface="Calibri" panose="020F0502020204030204" pitchFamily="34" charset="0"/>
                <a:cs typeface="Calibri" panose="020F0502020204030204" pitchFamily="34" charset="0"/>
              </a:rPr>
              <a:t>is, </a:t>
            </a:r>
            <a:r>
              <a:rPr lang="en-US" sz="3200" i="1" dirty="0" smtClean="0">
                <a:solidFill>
                  <a:srgbClr val="FFFF00"/>
                </a:solidFill>
                <a:latin typeface="Calibri" panose="020F0502020204030204" pitchFamily="34" charset="0"/>
                <a:cs typeface="Calibri" panose="020F0502020204030204" pitchFamily="34" charset="0"/>
              </a:rPr>
              <a:t>how </a:t>
            </a:r>
            <a:r>
              <a:rPr lang="en-US" sz="3200" i="1" dirty="0">
                <a:solidFill>
                  <a:srgbClr val="FFFF00"/>
                </a:solidFill>
                <a:latin typeface="Calibri" panose="020F0502020204030204" pitchFamily="34" charset="0"/>
                <a:cs typeface="Calibri" panose="020F0502020204030204" pitchFamily="34" charset="0"/>
              </a:rPr>
              <a:t>do we know when to stop adding olivine</a:t>
            </a:r>
            <a:r>
              <a:rPr lang="en-US" sz="3200" i="1" dirty="0" smtClean="0">
                <a:solidFill>
                  <a:srgbClr val="FFFF00"/>
                </a:solidFill>
                <a:latin typeface="Calibri" panose="020F0502020204030204" pitchFamily="34" charset="0"/>
                <a:cs typeface="Calibri" panose="020F0502020204030204" pitchFamily="34" charset="0"/>
              </a:rPr>
              <a:t>?</a:t>
            </a:r>
            <a:r>
              <a:rPr lang="en-US" sz="3200" dirty="0" smtClean="0">
                <a:solidFill>
                  <a:schemeClr val="bg1"/>
                </a:solidFill>
                <a:latin typeface="Calibri" panose="020F0502020204030204" pitchFamily="34" charset="0"/>
                <a:cs typeface="Calibri" panose="020F0502020204030204" pitchFamily="34" charset="0"/>
              </a:rPr>
              <a:t>”</a:t>
            </a:r>
            <a:endParaRPr lang="en-GB" sz="3200" dirty="0">
              <a:solidFill>
                <a:schemeClr val="bg1"/>
              </a:solidFill>
              <a:latin typeface="Calibri" pitchFamily="34" charset="0"/>
              <a:ea typeface="ＭＳ Ｐゴシック" pitchFamily="-72" charset="-128"/>
              <a:cs typeface="Calibri" panose="020F0502020204030204" pitchFamily="34" charset="0"/>
            </a:endParaRPr>
          </a:p>
        </p:txBody>
      </p:sp>
      <p:sp>
        <p:nvSpPr>
          <p:cNvPr id="6" name="Text Box 82"/>
          <p:cNvSpPr txBox="1">
            <a:spLocks noChangeArrowheads="1"/>
          </p:cNvSpPr>
          <p:nvPr/>
        </p:nvSpPr>
        <p:spPr bwMode="auto">
          <a:xfrm>
            <a:off x="0" y="6203950"/>
            <a:ext cx="9144000" cy="369332"/>
          </a:xfrm>
          <a:prstGeom prst="rect">
            <a:avLst/>
          </a:prstGeom>
          <a:noFill/>
          <a:ln w="9525">
            <a:noFill/>
            <a:miter lim="800000"/>
            <a:headEnd/>
            <a:tailEnd/>
          </a:ln>
          <a:effectLst/>
        </p:spPr>
        <p:txBody>
          <a:bodyPr wrap="square">
            <a:spAutoFit/>
          </a:bodyPr>
          <a:lstStyle/>
          <a:p>
            <a:pPr algn="r"/>
            <a:r>
              <a:rPr lang="en-GB" dirty="0" smtClean="0">
                <a:solidFill>
                  <a:schemeClr val="bg1"/>
                </a:solidFill>
                <a:latin typeface="Calibri" pitchFamily="34" charset="0"/>
                <a:cs typeface="Calibri" panose="020F0502020204030204" pitchFamily="34" charset="0"/>
              </a:rPr>
              <a:t>Herzberg and Asimow, 2015 (G3, </a:t>
            </a:r>
            <a:r>
              <a:rPr lang="it-IT" dirty="0">
                <a:solidFill>
                  <a:schemeClr val="bg1"/>
                </a:solidFill>
                <a:latin typeface="Calibri" panose="020F0502020204030204" pitchFamily="34" charset="0"/>
                <a:cs typeface="Calibri" panose="020F0502020204030204" pitchFamily="34" charset="0"/>
              </a:rPr>
              <a:t>16, </a:t>
            </a:r>
            <a:r>
              <a:rPr lang="it-IT" dirty="0" smtClean="0">
                <a:solidFill>
                  <a:schemeClr val="bg1"/>
                </a:solidFill>
                <a:latin typeface="Calibri" panose="020F0502020204030204" pitchFamily="34" charset="0"/>
                <a:cs typeface="Calibri" panose="020F0502020204030204" pitchFamily="34" charset="0"/>
              </a:rPr>
              <a:t>563–578, doi:10.1002/2014GC005631</a:t>
            </a:r>
            <a:r>
              <a:rPr lang="en-GB" dirty="0" smtClean="0">
                <a:solidFill>
                  <a:schemeClr val="bg1"/>
                </a:solidFill>
                <a:latin typeface="Calibri" pitchFamily="34" charset="0"/>
                <a:cs typeface="Calibri" panose="020F0502020204030204" pitchFamily="34" charset="0"/>
              </a:rPr>
              <a:t>.</a:t>
            </a:r>
            <a:endParaRPr lang="en-GB" dirty="0">
              <a:solidFill>
                <a:schemeClr val="bg1"/>
              </a:solidFill>
              <a:latin typeface="Calibri" pitchFamily="34" charset="0"/>
              <a:ea typeface="ＭＳ Ｐゴシック" pitchFamily="-72" charset="-128"/>
              <a:cs typeface="Calibri" panose="020F0502020204030204" pitchFamily="34" charset="0"/>
            </a:endParaRPr>
          </a:p>
        </p:txBody>
      </p:sp>
      <p:sp>
        <p:nvSpPr>
          <p:cNvPr id="5" name="Text Box 82"/>
          <p:cNvSpPr txBox="1">
            <a:spLocks noChangeArrowheads="1"/>
          </p:cNvSpPr>
          <p:nvPr/>
        </p:nvSpPr>
        <p:spPr bwMode="auto">
          <a:xfrm>
            <a:off x="0" y="773113"/>
            <a:ext cx="9144000" cy="2062103"/>
          </a:xfrm>
          <a:prstGeom prst="rect">
            <a:avLst/>
          </a:prstGeom>
          <a:noFill/>
          <a:ln w="9525">
            <a:noFill/>
            <a:miter lim="800000"/>
            <a:headEnd/>
            <a:tailEnd/>
          </a:ln>
          <a:effectLst/>
        </p:spPr>
        <p:txBody>
          <a:bodyPr wrap="square">
            <a:spAutoFit/>
          </a:bodyPr>
          <a:lstStyle/>
          <a:p>
            <a:pPr algn="ctr"/>
            <a:r>
              <a:rPr lang="en-US" sz="3200" dirty="0" smtClean="0">
                <a:solidFill>
                  <a:schemeClr val="bg1"/>
                </a:solidFill>
                <a:latin typeface="Calibri" panose="020F0502020204030204" pitchFamily="34" charset="0"/>
                <a:cs typeface="Calibri" panose="020F0502020204030204" pitchFamily="34" charset="0"/>
              </a:rPr>
              <a:t>“</a:t>
            </a:r>
            <a:r>
              <a:rPr lang="en-US" sz="3200" i="1" dirty="0">
                <a:solidFill>
                  <a:schemeClr val="bg1"/>
                </a:solidFill>
                <a:latin typeface="Calibri" panose="020F0502020204030204" pitchFamily="34" charset="0"/>
                <a:cs typeface="Calibri" panose="020F0502020204030204" pitchFamily="34" charset="0"/>
              </a:rPr>
              <a:t>An inverse model attempts to reconstruct the processes of fractional crystallization in order to identify </a:t>
            </a:r>
            <a:r>
              <a:rPr lang="en-US" sz="3200" i="1" dirty="0" smtClean="0">
                <a:solidFill>
                  <a:schemeClr val="bg1"/>
                </a:solidFill>
                <a:latin typeface="Calibri" panose="020F0502020204030204" pitchFamily="34" charset="0"/>
                <a:cs typeface="Calibri" panose="020F0502020204030204" pitchFamily="34" charset="0"/>
              </a:rPr>
              <a:t>an array </a:t>
            </a:r>
            <a:r>
              <a:rPr lang="en-US" sz="3200" i="1" dirty="0">
                <a:solidFill>
                  <a:schemeClr val="bg1"/>
                </a:solidFill>
                <a:latin typeface="Calibri" panose="020F0502020204030204" pitchFamily="34" charset="0"/>
                <a:cs typeface="Calibri" panose="020F0502020204030204" pitchFamily="34" charset="0"/>
              </a:rPr>
              <a:t>of potential melt or primary magma compositions that may have formed in the mantle.</a:t>
            </a:r>
            <a:r>
              <a:rPr lang="en-US" sz="3200" dirty="0" smtClean="0">
                <a:solidFill>
                  <a:schemeClr val="bg1"/>
                </a:solidFill>
                <a:latin typeface="Calibri" panose="020F0502020204030204" pitchFamily="34" charset="0"/>
                <a:cs typeface="Calibri" panose="020F0502020204030204" pitchFamily="34" charset="0"/>
              </a:rPr>
              <a:t>”</a:t>
            </a:r>
            <a:endParaRPr lang="en-GB" sz="3200" dirty="0">
              <a:solidFill>
                <a:schemeClr val="bg1"/>
              </a:solidFill>
              <a:latin typeface="Calibri" pitchFamily="34" charset="0"/>
              <a:ea typeface="ＭＳ Ｐゴシック" pitchFamily="-72" charset="-128"/>
              <a:cs typeface="Calibri" panose="020F0502020204030204" pitchFamily="34" charset="0"/>
            </a:endParaRPr>
          </a:p>
        </p:txBody>
      </p:sp>
    </p:spTree>
    <p:extLst>
      <p:ext uri="{BB962C8B-B14F-4D97-AF65-F5344CB8AC3E}">
        <p14:creationId xmlns:p14="http://schemas.microsoft.com/office/powerpoint/2010/main" val="6185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0" end="0"/>
                                            </p:txEl>
                                          </p:spTgt>
                                        </p:tgtEl>
                                        <p:attrNameLst>
                                          <p:attrName>style.visibility</p:attrName>
                                        </p:attrNameLst>
                                      </p:cBhvr>
                                      <p:to>
                                        <p:strVal val="visible"/>
                                      </p:to>
                                    </p:set>
                                    <p:animEffect transition="in" filter="fade">
                                      <p:cBhvr>
                                        <p:cTn id="12" dur="500"/>
                                        <p:tgtEl>
                                          <p:spTgt spid="10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P spid="6" grpId="0" build="p"/>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05" name="Text Box 82"/>
          <p:cNvSpPr txBox="1">
            <a:spLocks noChangeArrowheads="1"/>
          </p:cNvSpPr>
          <p:nvPr/>
        </p:nvSpPr>
        <p:spPr bwMode="auto">
          <a:xfrm>
            <a:off x="0" y="762000"/>
            <a:ext cx="9144000" cy="769441"/>
          </a:xfrm>
          <a:prstGeom prst="rect">
            <a:avLst/>
          </a:prstGeom>
          <a:noFill/>
          <a:ln w="9525">
            <a:noFill/>
            <a:miter lim="800000"/>
            <a:headEnd/>
            <a:tailEnd/>
          </a:ln>
          <a:effectLst/>
        </p:spPr>
        <p:txBody>
          <a:bodyPr>
            <a:spAutoFit/>
          </a:bodyPr>
          <a:lstStyle/>
          <a:p>
            <a:pPr algn="ctr">
              <a:defRPr/>
            </a:pPr>
            <a:r>
              <a:rPr lang="en-GB" sz="4400" smtClean="0">
                <a:solidFill>
                  <a:schemeClr val="bg1"/>
                </a:solidFill>
                <a:latin typeface="Calibri" pitchFamily="34" charset="0"/>
              </a:rPr>
              <a:t>Follow this sequence:</a:t>
            </a:r>
            <a:endParaRPr lang="en-GB" sz="4400">
              <a:solidFill>
                <a:srgbClr val="FFFF00"/>
              </a:solidFill>
              <a:latin typeface="Calibri" pitchFamily="34" charset="0"/>
              <a:ea typeface="ＭＳ Ｐゴシック" pitchFamily="-72" charset="-128"/>
              <a:cs typeface="ＭＳ Ｐゴシック" pitchFamily="-72" charset="-128"/>
            </a:endParaRPr>
          </a:p>
        </p:txBody>
      </p:sp>
      <p:sp>
        <p:nvSpPr>
          <p:cNvPr id="5" name="Text Box 82"/>
          <p:cNvSpPr txBox="1">
            <a:spLocks noChangeArrowheads="1"/>
          </p:cNvSpPr>
          <p:nvPr/>
        </p:nvSpPr>
        <p:spPr bwMode="auto">
          <a:xfrm>
            <a:off x="317500" y="1460500"/>
            <a:ext cx="8509000" cy="5262979"/>
          </a:xfrm>
          <a:prstGeom prst="rect">
            <a:avLst/>
          </a:prstGeom>
          <a:noFill/>
          <a:ln w="9525">
            <a:noFill/>
            <a:miter lim="800000"/>
            <a:headEnd/>
            <a:tailEnd/>
          </a:ln>
          <a:effectLst/>
        </p:spPr>
        <p:txBody>
          <a:bodyPr wrap="square">
            <a:spAutoFit/>
          </a:bodyPr>
          <a:lstStyle/>
          <a:p>
            <a:pPr marL="444500" indent="-444500">
              <a:buAutoNum type="arabicParenR"/>
              <a:defRPr/>
            </a:pPr>
            <a:r>
              <a:rPr lang="en-GB" sz="2800" dirty="0" smtClean="0">
                <a:solidFill>
                  <a:schemeClr val="bg1"/>
                </a:solidFill>
                <a:latin typeface="Calibri" pitchFamily="34" charset="0"/>
              </a:rPr>
              <a:t>Analyze with EMP olivine in basaltic rocks;</a:t>
            </a:r>
          </a:p>
          <a:p>
            <a:pPr marL="444500" indent="-444500">
              <a:buAutoNum type="arabicParenR"/>
              <a:defRPr/>
            </a:pPr>
            <a:r>
              <a:rPr lang="en-GB" sz="2800" dirty="0" smtClean="0">
                <a:solidFill>
                  <a:schemeClr val="bg1"/>
                </a:solidFill>
                <a:latin typeface="Calibri" pitchFamily="34" charset="0"/>
                <a:ea typeface="ＭＳ Ｐゴシック" pitchFamily="-72" charset="-128"/>
                <a:cs typeface="ＭＳ Ｐゴシック" pitchFamily="-72" charset="-128"/>
              </a:rPr>
              <a:t> Select the olivine with the highest </a:t>
            </a:r>
            <a:r>
              <a:rPr lang="en-GB" sz="2800" dirty="0" err="1" smtClean="0">
                <a:solidFill>
                  <a:schemeClr val="bg1"/>
                </a:solidFill>
                <a:latin typeface="Calibri" pitchFamily="34" charset="0"/>
                <a:ea typeface="ＭＳ Ｐゴシック" pitchFamily="-72" charset="-128"/>
                <a:cs typeface="ＭＳ Ｐゴシック" pitchFamily="-72" charset="-128"/>
              </a:rPr>
              <a:t>Fo</a:t>
            </a:r>
            <a:r>
              <a:rPr lang="en-GB" sz="2800" dirty="0" smtClean="0">
                <a:solidFill>
                  <a:schemeClr val="bg1"/>
                </a:solidFill>
                <a:latin typeface="Calibri" pitchFamily="34" charset="0"/>
                <a:ea typeface="ＭＳ Ｐゴシック" pitchFamily="-72" charset="-128"/>
                <a:cs typeface="ＭＳ Ｐゴシック" pitchFamily="-72" charset="-128"/>
              </a:rPr>
              <a:t>;</a:t>
            </a:r>
          </a:p>
          <a:p>
            <a:pPr marL="444500" indent="-444500">
              <a:buAutoNum type="arabicParenR"/>
              <a:defRPr/>
            </a:pPr>
            <a:r>
              <a:rPr lang="en-GB" sz="2800" dirty="0" smtClean="0">
                <a:solidFill>
                  <a:schemeClr val="bg1"/>
                </a:solidFill>
                <a:latin typeface="Calibri" pitchFamily="34" charset="0"/>
                <a:ea typeface="ＭＳ Ｐゴシック" pitchFamily="-72" charset="-128"/>
                <a:cs typeface="ＭＳ Ｐゴシック" pitchFamily="-72" charset="-128"/>
              </a:rPr>
              <a:t>Calculate the composition (the MgO content) of the melt in equilibrium with this olivine assuming the relation: </a:t>
            </a:r>
            <a:r>
              <a:rPr lang="en-GB" sz="2400" dirty="0" smtClean="0">
                <a:solidFill>
                  <a:srgbClr val="FFFF00"/>
                </a:solidFill>
                <a:latin typeface="Calibri" pitchFamily="34" charset="0"/>
              </a:rPr>
              <a:t>K</a:t>
            </a:r>
            <a:r>
              <a:rPr lang="en-GB" sz="2400" baseline="-25000" dirty="0" smtClean="0">
                <a:solidFill>
                  <a:srgbClr val="FFFF00"/>
                </a:solidFill>
                <a:latin typeface="Calibri" pitchFamily="34" charset="0"/>
              </a:rPr>
              <a:t>D</a:t>
            </a:r>
            <a:r>
              <a:rPr lang="en-GB" sz="2400" dirty="0" smtClean="0">
                <a:solidFill>
                  <a:srgbClr val="FFFF00"/>
                </a:solidFill>
                <a:latin typeface="Calibri" pitchFamily="34" charset="0"/>
              </a:rPr>
              <a:t> = (</a:t>
            </a:r>
            <a:r>
              <a:rPr lang="en-GB" sz="2400" dirty="0" err="1" smtClean="0">
                <a:solidFill>
                  <a:srgbClr val="FFFF00"/>
                </a:solidFill>
                <a:latin typeface="Calibri" pitchFamily="34" charset="0"/>
              </a:rPr>
              <a:t>FeO</a:t>
            </a:r>
            <a:r>
              <a:rPr lang="en-GB" sz="2400" baseline="-25000" dirty="0" err="1" smtClean="0">
                <a:solidFill>
                  <a:srgbClr val="FFFF00"/>
                </a:solidFill>
                <a:latin typeface="Calibri" pitchFamily="34" charset="0"/>
              </a:rPr>
              <a:t>ol</a:t>
            </a:r>
            <a:r>
              <a:rPr lang="en-GB" sz="2400" dirty="0" smtClean="0">
                <a:solidFill>
                  <a:srgbClr val="FFFF00"/>
                </a:solidFill>
                <a:latin typeface="Calibri" pitchFamily="34" charset="0"/>
              </a:rPr>
              <a:t>)/(</a:t>
            </a:r>
            <a:r>
              <a:rPr lang="en-GB" sz="2400" dirty="0" err="1" smtClean="0">
                <a:solidFill>
                  <a:srgbClr val="FFFF00"/>
                </a:solidFill>
                <a:latin typeface="Calibri" pitchFamily="34" charset="0"/>
              </a:rPr>
              <a:t>FeO</a:t>
            </a:r>
            <a:r>
              <a:rPr lang="en-GB" sz="2400" baseline="-25000" dirty="0" err="1" smtClean="0">
                <a:solidFill>
                  <a:srgbClr val="FFFF00"/>
                </a:solidFill>
                <a:latin typeface="Calibri" pitchFamily="34" charset="0"/>
              </a:rPr>
              <a:t>melt</a:t>
            </a:r>
            <a:r>
              <a:rPr lang="en-GB" sz="2400" dirty="0" smtClean="0">
                <a:solidFill>
                  <a:srgbClr val="FFFF00"/>
                </a:solidFill>
                <a:latin typeface="Calibri" pitchFamily="34" charset="0"/>
              </a:rPr>
              <a:t>) * (</a:t>
            </a:r>
            <a:r>
              <a:rPr lang="en-GB" sz="2400" dirty="0" err="1" smtClean="0">
                <a:solidFill>
                  <a:srgbClr val="FFFF00"/>
                </a:solidFill>
                <a:latin typeface="Calibri" pitchFamily="34" charset="0"/>
              </a:rPr>
              <a:t>MgO</a:t>
            </a:r>
            <a:r>
              <a:rPr lang="en-GB" sz="2400" baseline="-25000" dirty="0" err="1" smtClean="0">
                <a:solidFill>
                  <a:srgbClr val="FFFF00"/>
                </a:solidFill>
                <a:latin typeface="Calibri" pitchFamily="34" charset="0"/>
              </a:rPr>
              <a:t>melt</a:t>
            </a:r>
            <a:r>
              <a:rPr lang="en-GB" sz="2400" dirty="0" smtClean="0">
                <a:solidFill>
                  <a:srgbClr val="FFFF00"/>
                </a:solidFill>
                <a:latin typeface="Calibri" pitchFamily="34" charset="0"/>
              </a:rPr>
              <a:t>)/(</a:t>
            </a:r>
            <a:r>
              <a:rPr lang="en-GB" sz="2400" dirty="0" err="1" smtClean="0">
                <a:solidFill>
                  <a:srgbClr val="FFFF00"/>
                </a:solidFill>
                <a:latin typeface="Calibri" pitchFamily="34" charset="0"/>
              </a:rPr>
              <a:t>MgO</a:t>
            </a:r>
            <a:r>
              <a:rPr lang="en-GB" sz="2400" baseline="-25000" dirty="0" err="1" smtClean="0">
                <a:solidFill>
                  <a:srgbClr val="FFFF00"/>
                </a:solidFill>
                <a:latin typeface="Calibri" pitchFamily="34" charset="0"/>
              </a:rPr>
              <a:t>ol</a:t>
            </a:r>
            <a:r>
              <a:rPr lang="en-GB" sz="2400" dirty="0" smtClean="0">
                <a:solidFill>
                  <a:srgbClr val="FFFF00"/>
                </a:solidFill>
                <a:latin typeface="Calibri" pitchFamily="34" charset="0"/>
              </a:rPr>
              <a:t>)</a:t>
            </a:r>
            <a:r>
              <a:rPr lang="en-GB" sz="2400" dirty="0" smtClean="0">
                <a:solidFill>
                  <a:schemeClr val="bg1"/>
                </a:solidFill>
                <a:latin typeface="Calibri" pitchFamily="34" charset="0"/>
                <a:ea typeface="ＭＳ Ｐゴシック" pitchFamily="-72" charset="-128"/>
                <a:cs typeface="ＭＳ Ｐゴシック" pitchFamily="-72" charset="-128"/>
              </a:rPr>
              <a:t> </a:t>
            </a:r>
            <a:endParaRPr lang="en-GB" sz="2800" dirty="0" smtClean="0">
              <a:solidFill>
                <a:schemeClr val="bg1"/>
              </a:solidFill>
              <a:latin typeface="Calibri" pitchFamily="34" charset="0"/>
              <a:ea typeface="ＭＳ Ｐゴシック" pitchFamily="-72" charset="-128"/>
              <a:cs typeface="ＭＳ Ｐゴシック" pitchFamily="-72" charset="-128"/>
            </a:endParaRPr>
          </a:p>
          <a:p>
            <a:pPr marL="444500" indent="-444500">
              <a:buAutoNum type="arabicParenR"/>
              <a:defRPr/>
            </a:pPr>
            <a:r>
              <a:rPr lang="en-GB" sz="2800" dirty="0" smtClean="0">
                <a:solidFill>
                  <a:schemeClr val="bg1"/>
                </a:solidFill>
                <a:latin typeface="Calibri" pitchFamily="34" charset="0"/>
                <a:ea typeface="ＭＳ Ｐゴシック" pitchFamily="-72" charset="-128"/>
                <a:cs typeface="ＭＳ Ｐゴシック" pitchFamily="-72" charset="-128"/>
              </a:rPr>
              <a:t>On the basis of this MgO content (higher than what really measured in the rock), calculate the Tp using the relation:</a:t>
            </a:r>
            <a:r>
              <a:rPr lang="en-GB" sz="1400" dirty="0" smtClean="0">
                <a:solidFill>
                  <a:schemeClr val="bg1"/>
                </a:solidFill>
                <a:latin typeface="Calibri" pitchFamily="34" charset="0"/>
                <a:ea typeface="ＭＳ Ｐゴシック" pitchFamily="-72" charset="-128"/>
                <a:cs typeface="ＭＳ Ｐゴシック" pitchFamily="-72" charset="-128"/>
              </a:rPr>
              <a:t> </a:t>
            </a:r>
            <a:r>
              <a:rPr lang="en-GB" sz="2400" dirty="0" smtClean="0">
                <a:solidFill>
                  <a:srgbClr val="FFFF00"/>
                </a:solidFill>
                <a:latin typeface="Calibri" pitchFamily="34" charset="0"/>
              </a:rPr>
              <a:t>Tp</a:t>
            </a:r>
            <a:r>
              <a:rPr lang="en-GB" sz="1400" dirty="0" smtClean="0">
                <a:solidFill>
                  <a:srgbClr val="FFFF00"/>
                </a:solidFill>
                <a:latin typeface="Calibri" pitchFamily="34" charset="0"/>
              </a:rPr>
              <a:t> </a:t>
            </a:r>
            <a:r>
              <a:rPr lang="en-GB" sz="2400" dirty="0" smtClean="0">
                <a:solidFill>
                  <a:srgbClr val="FFFF00"/>
                </a:solidFill>
                <a:latin typeface="Calibri" pitchFamily="34" charset="0"/>
              </a:rPr>
              <a:t>(</a:t>
            </a:r>
            <a:r>
              <a:rPr lang="en-GB" sz="2400" baseline="30000" dirty="0" err="1" smtClean="0">
                <a:solidFill>
                  <a:srgbClr val="FFFF00"/>
                </a:solidFill>
                <a:latin typeface="Calibri" pitchFamily="34" charset="0"/>
              </a:rPr>
              <a:t>o</a:t>
            </a:r>
            <a:r>
              <a:rPr lang="en-GB" sz="2400" dirty="0" err="1" smtClean="0">
                <a:solidFill>
                  <a:srgbClr val="FFFF00"/>
                </a:solidFill>
                <a:latin typeface="Calibri" pitchFamily="34" charset="0"/>
              </a:rPr>
              <a:t>C</a:t>
            </a:r>
            <a:r>
              <a:rPr lang="en-GB" sz="2400" dirty="0" smtClean="0">
                <a:solidFill>
                  <a:srgbClr val="FFFF00"/>
                </a:solidFill>
                <a:latin typeface="Calibri" pitchFamily="34" charset="0"/>
              </a:rPr>
              <a:t>)</a:t>
            </a:r>
            <a:r>
              <a:rPr lang="en-GB" sz="1400" dirty="0" smtClean="0">
                <a:solidFill>
                  <a:srgbClr val="FFFF00"/>
                </a:solidFill>
                <a:latin typeface="Calibri" pitchFamily="34" charset="0"/>
              </a:rPr>
              <a:t> </a:t>
            </a:r>
            <a:r>
              <a:rPr lang="en-GB" sz="2400" dirty="0" smtClean="0">
                <a:solidFill>
                  <a:srgbClr val="FFFF00"/>
                </a:solidFill>
                <a:latin typeface="Calibri" pitchFamily="34" charset="0"/>
              </a:rPr>
              <a:t>=</a:t>
            </a:r>
            <a:r>
              <a:rPr lang="en-GB" sz="1400" dirty="0" smtClean="0">
                <a:solidFill>
                  <a:srgbClr val="FFFF00"/>
                </a:solidFill>
                <a:latin typeface="Calibri" pitchFamily="34" charset="0"/>
              </a:rPr>
              <a:t> </a:t>
            </a:r>
            <a:r>
              <a:rPr lang="en-GB" sz="2400" dirty="0" smtClean="0">
                <a:solidFill>
                  <a:srgbClr val="FFFF00"/>
                </a:solidFill>
                <a:latin typeface="Calibri" pitchFamily="34" charset="0"/>
              </a:rPr>
              <a:t>1463+12.74*MgO-2924/MgO</a:t>
            </a:r>
            <a:endParaRPr lang="en-GB" sz="2800" dirty="0" smtClean="0">
              <a:solidFill>
                <a:schemeClr val="bg1"/>
              </a:solidFill>
              <a:latin typeface="Calibri" pitchFamily="34" charset="0"/>
              <a:ea typeface="ＭＳ Ｐゴシック" pitchFamily="-72" charset="-128"/>
              <a:cs typeface="ＭＳ Ｐゴシック" pitchFamily="-72" charset="-128"/>
            </a:endParaRPr>
          </a:p>
          <a:p>
            <a:pPr marL="444500" indent="-444500">
              <a:buAutoNum type="arabicParenR"/>
              <a:defRPr/>
            </a:pPr>
            <a:r>
              <a:rPr lang="en-GB" sz="2800" dirty="0" smtClean="0">
                <a:solidFill>
                  <a:schemeClr val="bg1"/>
                </a:solidFill>
                <a:latin typeface="Calibri" pitchFamily="34" charset="0"/>
                <a:ea typeface="ＭＳ Ｐゴシック" pitchFamily="-72" charset="-128"/>
                <a:cs typeface="ＭＳ Ｐゴシック" pitchFamily="-72" charset="-128"/>
              </a:rPr>
              <a:t>Often what is calculated is the </a:t>
            </a:r>
            <a:r>
              <a:rPr lang="en-GB" sz="2800" u="sng" dirty="0" smtClean="0">
                <a:solidFill>
                  <a:schemeClr val="bg1"/>
                </a:solidFill>
                <a:latin typeface="Calibri" pitchFamily="34" charset="0"/>
                <a:ea typeface="ＭＳ Ｐゴシック" pitchFamily="-72" charset="-128"/>
                <a:cs typeface="ＭＳ Ｐゴシック" pitchFamily="-72" charset="-128"/>
              </a:rPr>
              <a:t>hypothetical composition of the original magma</a:t>
            </a:r>
            <a:r>
              <a:rPr lang="en-GB" sz="2800" dirty="0" smtClean="0">
                <a:solidFill>
                  <a:schemeClr val="bg1"/>
                </a:solidFill>
                <a:latin typeface="Calibri" pitchFamily="34" charset="0"/>
                <a:ea typeface="ＭＳ Ｐゴシック" pitchFamily="-72" charset="-128"/>
                <a:cs typeface="ＭＳ Ｐゴシック" pitchFamily="-72" charset="-128"/>
              </a:rPr>
              <a:t>, before olivine crystallization. This is done adding olivine to the melt till approaching the hypothetical composition.</a:t>
            </a:r>
            <a:endParaRPr lang="en-GB" sz="2800" dirty="0">
              <a:solidFill>
                <a:schemeClr val="bg1"/>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P spid="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1" name="CasellaDiTesto 20"/>
          <p:cNvSpPr txBox="1"/>
          <p:nvPr/>
        </p:nvSpPr>
        <p:spPr>
          <a:xfrm>
            <a:off x="317500" y="855663"/>
            <a:ext cx="8509000" cy="4431983"/>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 </a:t>
            </a:r>
          </a:p>
          <a:p>
            <a:pPr>
              <a:defRPr/>
            </a:pPr>
            <a:endParaRPr lang="en-GB" sz="1600" dirty="0" smtClean="0">
              <a:solidFill>
                <a:schemeClr val="bg1"/>
              </a:solidFill>
              <a:latin typeface="Calibri" pitchFamily="34" charset="0"/>
            </a:endParaRPr>
          </a:p>
          <a:p>
            <a:pPr>
              <a:defRPr/>
            </a:pPr>
            <a:r>
              <a:rPr lang="en-GB" sz="2800" dirty="0" smtClean="0">
                <a:solidFill>
                  <a:schemeClr val="bg1"/>
                </a:solidFill>
                <a:latin typeface="Calibri" pitchFamily="34" charset="0"/>
              </a:rPr>
              <a:t>relates the partitioning of Fe and Mg between olivine and liquid.</a:t>
            </a:r>
          </a:p>
          <a:p>
            <a:pPr>
              <a:defRPr/>
            </a:pPr>
            <a:endParaRPr lang="en-GB" sz="1200" dirty="0" smtClean="0">
              <a:solidFill>
                <a:schemeClr val="bg1"/>
              </a:solidFill>
              <a:latin typeface="Calibri" pitchFamily="34" charset="0"/>
            </a:endParaRPr>
          </a:p>
          <a:p>
            <a:pPr>
              <a:defRPr/>
            </a:pPr>
            <a:r>
              <a:rPr lang="en-GB" sz="2800" dirty="0" smtClean="0">
                <a:solidFill>
                  <a:schemeClr val="bg1"/>
                </a:solidFill>
                <a:latin typeface="Calibri" pitchFamily="34" charset="0"/>
              </a:rPr>
              <a:t>It has been calculated independent of temperature and equal to </a:t>
            </a:r>
            <a:r>
              <a:rPr lang="en-GB" sz="2800" dirty="0" smtClean="0">
                <a:solidFill>
                  <a:srgbClr val="FFFF00"/>
                </a:solidFill>
                <a:latin typeface="Calibri" pitchFamily="34" charset="0"/>
              </a:rPr>
              <a:t>0.30</a:t>
            </a:r>
            <a:r>
              <a:rPr lang="en-GB" sz="2800" dirty="0" smtClean="0">
                <a:solidFill>
                  <a:schemeClr val="bg1"/>
                </a:solidFill>
                <a:latin typeface="Calibri" pitchFamily="34" charset="0"/>
              </a:rPr>
              <a:t> in 1970 (Roeder and </a:t>
            </a:r>
            <a:r>
              <a:rPr lang="en-GB" sz="2800" dirty="0" err="1" smtClean="0">
                <a:solidFill>
                  <a:schemeClr val="bg1"/>
                </a:solidFill>
                <a:latin typeface="Calibri" pitchFamily="34" charset="0"/>
              </a:rPr>
              <a:t>Emslie</a:t>
            </a:r>
            <a:r>
              <a:rPr lang="en-GB" sz="2800" dirty="0" smtClean="0">
                <a:solidFill>
                  <a:schemeClr val="bg1"/>
                </a:solidFill>
                <a:latin typeface="Calibri" pitchFamily="34" charset="0"/>
              </a:rPr>
              <a:t>).</a:t>
            </a:r>
          </a:p>
          <a:p>
            <a:pPr>
              <a:defRPr/>
            </a:pPr>
            <a:endParaRPr lang="en-GB" sz="1200" dirty="0" smtClean="0">
              <a:solidFill>
                <a:schemeClr val="bg1"/>
              </a:solidFill>
              <a:latin typeface="Calibri" pitchFamily="34" charset="0"/>
            </a:endParaRPr>
          </a:p>
          <a:p>
            <a:pPr>
              <a:defRPr/>
            </a:pPr>
            <a:r>
              <a:rPr lang="en-GB" sz="2800" dirty="0" smtClean="0">
                <a:solidFill>
                  <a:schemeClr val="bg1"/>
                </a:solidFill>
                <a:latin typeface="Calibri" pitchFamily="34" charset="0"/>
              </a:rPr>
              <a:t>Following studies have slightly modified the value of this K</a:t>
            </a:r>
            <a:r>
              <a:rPr lang="en-GB" sz="2800" baseline="-25000" dirty="0" smtClean="0">
                <a:solidFill>
                  <a:schemeClr val="bg1"/>
                </a:solidFill>
                <a:latin typeface="Calibri" pitchFamily="34" charset="0"/>
              </a:rPr>
              <a:t>D</a:t>
            </a:r>
            <a:r>
              <a:rPr lang="en-GB" sz="2800" dirty="0" smtClean="0">
                <a:solidFill>
                  <a:schemeClr val="bg1"/>
                </a:solidFill>
                <a:latin typeface="Calibri" pitchFamily="34" charset="0"/>
              </a:rPr>
              <a:t> to 0.31-0.35, no more.</a:t>
            </a:r>
            <a:endParaRPr lang="en-GB" sz="28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animEffect transition="in" filter="fade">
                                      <p:cBhvr>
                                        <p:cTn id="11" dur="500"/>
                                        <p:tgtEl>
                                          <p:spTgt spid="2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fade">
                                      <p:cBhvr>
                                        <p:cTn id="16" dur="500"/>
                                        <p:tgtEl>
                                          <p:spTgt spid="2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animEffect transition="in" filter="fade">
                                      <p:cBhvr>
                                        <p:cTn id="21" dur="500"/>
                                        <p:tgtEl>
                                          <p:spTgt spid="2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xEl>
                                              <p:pRg st="8" end="8"/>
                                            </p:txEl>
                                          </p:spTgt>
                                        </p:tgtEl>
                                        <p:attrNameLst>
                                          <p:attrName>style.visibility</p:attrName>
                                        </p:attrNameLst>
                                      </p:cBhvr>
                                      <p:to>
                                        <p:strVal val="visible"/>
                                      </p:to>
                                    </p:set>
                                    <p:animEffect transition="in" filter="fade">
                                      <p:cBhvr>
                                        <p:cTn id="26"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1" name="CasellaDiTesto 20"/>
          <p:cNvSpPr txBox="1"/>
          <p:nvPr/>
        </p:nvSpPr>
        <p:spPr>
          <a:xfrm>
            <a:off x="317500" y="855663"/>
            <a:ext cx="8509000" cy="1231106"/>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 </a:t>
            </a:r>
            <a:endParaRPr lang="en-GB" sz="1600" dirty="0">
              <a:solidFill>
                <a:schemeClr val="bg1"/>
              </a:solidFill>
              <a:latin typeface="Calibri" pitchFamily="34" charset="0"/>
            </a:endParaRPr>
          </a:p>
        </p:txBody>
      </p:sp>
      <p:grpSp>
        <p:nvGrpSpPr>
          <p:cNvPr id="15" name="Gruppo 14"/>
          <p:cNvGrpSpPr/>
          <p:nvPr/>
        </p:nvGrpSpPr>
        <p:grpSpPr>
          <a:xfrm>
            <a:off x="1208786" y="2138680"/>
            <a:ext cx="6739128" cy="4471416"/>
            <a:chOff x="1208786" y="2138680"/>
            <a:chExt cx="6739128" cy="4471416"/>
          </a:xfrm>
        </p:grpSpPr>
        <p:grpSp>
          <p:nvGrpSpPr>
            <p:cNvPr id="13" name="Gruppo 12"/>
            <p:cNvGrpSpPr>
              <a:grpSpLocks noChangeAspect="1"/>
            </p:cNvGrpSpPr>
            <p:nvPr/>
          </p:nvGrpSpPr>
          <p:grpSpPr>
            <a:xfrm>
              <a:off x="1208786" y="2138680"/>
              <a:ext cx="6739128" cy="4471416"/>
              <a:chOff x="1767840" y="2941320"/>
              <a:chExt cx="5615940" cy="3726180"/>
            </a:xfrm>
          </p:grpSpPr>
          <p:sp>
            <p:nvSpPr>
              <p:cNvPr id="9" name="Rettangolo 8"/>
              <p:cNvSpPr/>
              <p:nvPr/>
            </p:nvSpPr>
            <p:spPr bwMode="auto">
              <a:xfrm>
                <a:off x="1767840" y="2941320"/>
                <a:ext cx="5615940" cy="37261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t="22283"/>
              <a:stretch>
                <a:fillRect/>
              </a:stretch>
            </p:blipFill>
            <p:spPr bwMode="auto">
              <a:xfrm>
                <a:off x="1786731" y="3108960"/>
                <a:ext cx="5583238" cy="3547428"/>
              </a:xfrm>
              <a:prstGeom prst="rect">
                <a:avLst/>
              </a:prstGeom>
              <a:noFill/>
              <a:ln w="9525">
                <a:noFill/>
                <a:miter lim="800000"/>
                <a:headEnd/>
                <a:tailEnd/>
              </a:ln>
            </p:spPr>
          </p:pic>
          <p:cxnSp>
            <p:nvCxnSpPr>
              <p:cNvPr id="6" name="Connettore 1 5"/>
              <p:cNvCxnSpPr/>
              <p:nvPr/>
            </p:nvCxnSpPr>
            <p:spPr bwMode="auto">
              <a:xfrm>
                <a:off x="2529840" y="3187192"/>
                <a:ext cx="4614672" cy="0"/>
              </a:xfrm>
              <a:prstGeom prst="line">
                <a:avLst/>
              </a:prstGeom>
              <a:noFill/>
              <a:ln w="19050" cap="flat" cmpd="sng" algn="ctr">
                <a:solidFill>
                  <a:schemeClr val="tx1"/>
                </a:solidFill>
                <a:prstDash val="solid"/>
                <a:round/>
                <a:headEnd type="none" w="med" len="med"/>
                <a:tailEnd type="none" w="med" len="med"/>
              </a:ln>
              <a:effectLst/>
            </p:spPr>
          </p:cxnSp>
          <p:sp>
            <p:nvSpPr>
              <p:cNvPr id="7" name="Rettangolo 6"/>
              <p:cNvSpPr/>
              <p:nvPr/>
            </p:nvSpPr>
            <p:spPr bwMode="auto">
              <a:xfrm>
                <a:off x="2468880" y="3075940"/>
                <a:ext cx="106680" cy="10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 name="Rettangolo 7"/>
              <p:cNvSpPr/>
              <p:nvPr/>
            </p:nvSpPr>
            <p:spPr bwMode="auto">
              <a:xfrm>
                <a:off x="7089140" y="3075940"/>
                <a:ext cx="106680" cy="10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 name="Rettangolo 9"/>
              <p:cNvSpPr/>
              <p:nvPr/>
            </p:nvSpPr>
            <p:spPr bwMode="auto">
              <a:xfrm>
                <a:off x="1767840" y="2987040"/>
                <a:ext cx="411480" cy="23926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 name="CasellaDiTesto 10"/>
              <p:cNvSpPr txBox="1"/>
              <p:nvPr/>
            </p:nvSpPr>
            <p:spPr>
              <a:xfrm rot="16200000">
                <a:off x="966357" y="4478318"/>
                <a:ext cx="2099133" cy="307777"/>
              </a:xfrm>
              <a:prstGeom prst="rect">
                <a:avLst/>
              </a:prstGeom>
              <a:noFill/>
            </p:spPr>
            <p:txBody>
              <a:bodyPr wrap="none" rtlCol="0">
                <a:spAutoFit/>
              </a:bodyPr>
              <a:lstStyle/>
              <a:p>
                <a:r>
                  <a:rPr lang="en-GB" smtClean="0">
                    <a:solidFill>
                      <a:schemeClr val="tx1"/>
                    </a:solidFill>
                    <a:effectLst/>
                    <a:latin typeface="Calibri" pitchFamily="34" charset="0"/>
                  </a:rPr>
                  <a:t>KD</a:t>
                </a:r>
                <a:r>
                  <a:rPr lang="en-GB" sz="1500" smtClean="0">
                    <a:solidFill>
                      <a:schemeClr val="tx1"/>
                    </a:solidFill>
                    <a:effectLst/>
                    <a:latin typeface="Calibri" pitchFamily="34" charset="0"/>
                  </a:rPr>
                  <a:t> </a:t>
                </a:r>
                <a:r>
                  <a:rPr lang="en-GB" sz="1200" smtClean="0">
                    <a:solidFill>
                      <a:schemeClr val="tx1"/>
                    </a:solidFill>
                    <a:effectLst/>
                    <a:latin typeface="Calibri" pitchFamily="34" charset="0"/>
                  </a:rPr>
                  <a:t>(FeO</a:t>
                </a:r>
                <a:r>
                  <a:rPr lang="en-GB" sz="1200" baseline="-25000" smtClean="0">
                    <a:solidFill>
                      <a:schemeClr val="tx1"/>
                    </a:solidFill>
                    <a:effectLst/>
                    <a:latin typeface="Calibri" pitchFamily="34" charset="0"/>
                  </a:rPr>
                  <a:t>melt</a:t>
                </a:r>
                <a:r>
                  <a:rPr lang="en-GB" sz="1200" smtClean="0">
                    <a:solidFill>
                      <a:schemeClr val="tx1"/>
                    </a:solidFill>
                    <a:effectLst/>
                    <a:latin typeface="Calibri" pitchFamily="34" charset="0"/>
                  </a:rPr>
                  <a:t>/FeO</a:t>
                </a:r>
                <a:r>
                  <a:rPr lang="en-GB" sz="1200" baseline="-25000" smtClean="0">
                    <a:solidFill>
                      <a:schemeClr val="tx1"/>
                    </a:solidFill>
                    <a:effectLst/>
                    <a:latin typeface="Calibri" pitchFamily="34" charset="0"/>
                  </a:rPr>
                  <a:t>ol</a:t>
                </a:r>
                <a:r>
                  <a:rPr lang="en-GB" sz="1200" smtClean="0">
                    <a:solidFill>
                      <a:schemeClr val="tx1"/>
                    </a:solidFill>
                    <a:effectLst/>
                    <a:latin typeface="Calibri" pitchFamily="34" charset="0"/>
                  </a:rPr>
                  <a:t>)*(MgO</a:t>
                </a:r>
                <a:r>
                  <a:rPr lang="en-GB" sz="1200" baseline="-25000" smtClean="0">
                    <a:solidFill>
                      <a:schemeClr val="tx1"/>
                    </a:solidFill>
                    <a:effectLst/>
                    <a:latin typeface="Calibri" pitchFamily="34" charset="0"/>
                  </a:rPr>
                  <a:t>ol</a:t>
                </a:r>
                <a:r>
                  <a:rPr lang="en-GB" sz="1200" smtClean="0">
                    <a:solidFill>
                      <a:schemeClr val="tx1"/>
                    </a:solidFill>
                    <a:effectLst/>
                    <a:latin typeface="Calibri" pitchFamily="34" charset="0"/>
                  </a:rPr>
                  <a:t>/MgO</a:t>
                </a:r>
                <a:r>
                  <a:rPr lang="en-GB" sz="1200" baseline="-25000" smtClean="0">
                    <a:solidFill>
                      <a:schemeClr val="tx1"/>
                    </a:solidFill>
                    <a:effectLst/>
                    <a:latin typeface="Calibri" pitchFamily="34" charset="0"/>
                  </a:rPr>
                  <a:t>melt</a:t>
                </a:r>
                <a:r>
                  <a:rPr lang="en-GB" sz="1200" smtClean="0">
                    <a:solidFill>
                      <a:schemeClr val="tx1"/>
                    </a:solidFill>
                    <a:effectLst/>
                    <a:latin typeface="Calibri" pitchFamily="34" charset="0"/>
                  </a:rPr>
                  <a:t>)</a:t>
                </a:r>
                <a:endParaRPr lang="en-GB" sz="1200">
                  <a:solidFill>
                    <a:schemeClr val="tx1"/>
                  </a:solidFill>
                  <a:effectLst/>
                  <a:latin typeface="Calibri" pitchFamily="34" charset="0"/>
                </a:endParaRPr>
              </a:p>
            </p:txBody>
          </p:sp>
        </p:grpSp>
        <p:pic>
          <p:nvPicPr>
            <p:cNvPr id="1027" name="Picture 3"/>
            <p:cNvPicPr>
              <a:picLocks noChangeAspect="1" noChangeArrowheads="1"/>
            </p:cNvPicPr>
            <p:nvPr/>
          </p:nvPicPr>
          <p:blipFill>
            <a:blip r:embed="rId4" cstate="print"/>
            <a:srcRect/>
            <a:stretch>
              <a:fillRect/>
            </a:stretch>
          </p:blipFill>
          <p:spPr bwMode="auto">
            <a:xfrm>
              <a:off x="4425950" y="2291080"/>
              <a:ext cx="3070224" cy="1013903"/>
            </a:xfrm>
            <a:prstGeom prst="rect">
              <a:avLst/>
            </a:prstGeom>
            <a:noFill/>
            <a:ln w="9525">
              <a:noFill/>
              <a:miter lim="800000"/>
              <a:headEnd/>
              <a:tailEnd/>
            </a:ln>
          </p:spPr>
        </p:pic>
      </p:grpSp>
      <p:sp>
        <p:nvSpPr>
          <p:cNvPr id="16" name="Text Box 17"/>
          <p:cNvSpPr txBox="1">
            <a:spLocks noChangeArrowheads="1"/>
          </p:cNvSpPr>
          <p:nvPr/>
        </p:nvSpPr>
        <p:spPr bwMode="auto">
          <a:xfrm>
            <a:off x="2223697" y="2503878"/>
            <a:ext cx="2206063" cy="461665"/>
          </a:xfrm>
          <a:prstGeom prst="rect">
            <a:avLst/>
          </a:prstGeom>
          <a:noFill/>
          <a:ln w="9525">
            <a:noFill/>
            <a:miter lim="800000"/>
            <a:headEnd/>
            <a:tailEnd/>
          </a:ln>
        </p:spPr>
        <p:txBody>
          <a:bodyPr wrap="square">
            <a:spAutoFit/>
          </a:bodyPr>
          <a:lstStyle/>
          <a:p>
            <a:pPr>
              <a:defRPr/>
            </a:pPr>
            <a:r>
              <a:rPr lang="en-GB" sz="1200" dirty="0" err="1" smtClean="0">
                <a:solidFill>
                  <a:schemeClr val="tx1"/>
                </a:solidFill>
                <a:effectLst/>
                <a:latin typeface="Calibri" pitchFamily="34" charset="0"/>
              </a:rPr>
              <a:t>Falloon</a:t>
            </a:r>
            <a:r>
              <a:rPr lang="en-GB" sz="1200" dirty="0" smtClean="0">
                <a:solidFill>
                  <a:schemeClr val="tx1"/>
                </a:solidFill>
                <a:effectLst/>
                <a:latin typeface="Calibri" pitchFamily="34" charset="0"/>
              </a:rPr>
              <a:t> et al.,2007 (Chem. Geol., 241, 207-233)</a:t>
            </a:r>
            <a:endParaRPr lang="en-GB" sz="1200"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1" name="CasellaDiTesto 20"/>
          <p:cNvSpPr txBox="1"/>
          <p:nvPr/>
        </p:nvSpPr>
        <p:spPr>
          <a:xfrm>
            <a:off x="317500" y="855663"/>
            <a:ext cx="8509000" cy="1231106"/>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 </a:t>
            </a:r>
            <a:endParaRPr lang="en-GB" sz="1600" dirty="0">
              <a:solidFill>
                <a:schemeClr val="bg1"/>
              </a:solidFill>
              <a:latin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95734" y="5184530"/>
            <a:ext cx="8965232" cy="1169378"/>
          </a:xfrm>
          <a:prstGeom prst="rect">
            <a:avLst/>
          </a:prstGeom>
          <a:noFill/>
          <a:ln w="9525">
            <a:noFill/>
            <a:miter lim="800000"/>
            <a:headEnd/>
            <a:tailEnd/>
          </a:ln>
        </p:spPr>
      </p:pic>
      <p:grpSp>
        <p:nvGrpSpPr>
          <p:cNvPr id="17" name="Gruppo 16"/>
          <p:cNvGrpSpPr/>
          <p:nvPr/>
        </p:nvGrpSpPr>
        <p:grpSpPr>
          <a:xfrm>
            <a:off x="91097" y="2098431"/>
            <a:ext cx="8974800" cy="3094159"/>
            <a:chOff x="2822575" y="2490422"/>
            <a:chExt cx="6959600" cy="2127738"/>
          </a:xfrm>
        </p:grpSpPr>
        <p:pic>
          <p:nvPicPr>
            <p:cNvPr id="2051" name="Picture 3"/>
            <p:cNvPicPr>
              <a:picLocks noChangeAspect="1" noChangeArrowheads="1"/>
            </p:cNvPicPr>
            <p:nvPr/>
          </p:nvPicPr>
          <p:blipFill>
            <a:blip r:embed="rId4" cstate="print"/>
            <a:srcRect t="34895" b="11422"/>
            <a:stretch>
              <a:fillRect/>
            </a:stretch>
          </p:blipFill>
          <p:spPr bwMode="auto">
            <a:xfrm>
              <a:off x="2822575" y="2930770"/>
              <a:ext cx="6959600" cy="168739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b="84499"/>
            <a:stretch>
              <a:fillRect/>
            </a:stretch>
          </p:blipFill>
          <p:spPr bwMode="auto">
            <a:xfrm>
              <a:off x="2822575" y="2490422"/>
              <a:ext cx="6959600" cy="487240"/>
            </a:xfrm>
            <a:prstGeom prst="rect">
              <a:avLst/>
            </a:prstGeom>
            <a:noFill/>
            <a:ln w="9525">
              <a:noFill/>
              <a:miter lim="800000"/>
              <a:headEnd/>
              <a:tailEnd/>
            </a:ln>
          </p:spPr>
        </p:pic>
      </p:grpSp>
      <p:cxnSp>
        <p:nvCxnSpPr>
          <p:cNvPr id="19" name="Connettore 1 18"/>
          <p:cNvCxnSpPr/>
          <p:nvPr/>
        </p:nvCxnSpPr>
        <p:spPr bwMode="auto">
          <a:xfrm>
            <a:off x="782320" y="5750560"/>
            <a:ext cx="2905760" cy="0"/>
          </a:xfrm>
          <a:prstGeom prst="line">
            <a:avLst/>
          </a:prstGeom>
          <a:noFill/>
          <a:ln w="28575"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a:off x="6736080" y="5750560"/>
            <a:ext cx="396000" cy="0"/>
          </a:xfrm>
          <a:prstGeom prst="line">
            <a:avLst/>
          </a:prstGeom>
          <a:noFill/>
          <a:ln w="28575" cap="flat" cmpd="sng" algn="ctr">
            <a:solidFill>
              <a:srgbClr val="FF0000"/>
            </a:solidFill>
            <a:prstDash val="solid"/>
            <a:round/>
            <a:headEnd type="none" w="med" len="med"/>
            <a:tailEnd type="none" w="med" len="med"/>
          </a:ln>
          <a:effectLst/>
        </p:spPr>
      </p:cxnSp>
      <p:cxnSp>
        <p:nvCxnSpPr>
          <p:cNvPr id="22" name="Connettore 1 21"/>
          <p:cNvCxnSpPr/>
          <p:nvPr/>
        </p:nvCxnSpPr>
        <p:spPr bwMode="auto">
          <a:xfrm>
            <a:off x="7853680" y="5750560"/>
            <a:ext cx="1152000" cy="0"/>
          </a:xfrm>
          <a:prstGeom prst="line">
            <a:avLst/>
          </a:prstGeom>
          <a:noFill/>
          <a:ln w="28575" cap="flat" cmpd="sng" algn="ctr">
            <a:solidFill>
              <a:srgbClr val="FF0000"/>
            </a:solidFill>
            <a:prstDash val="solid"/>
            <a:round/>
            <a:headEnd type="none" w="med" len="med"/>
            <a:tailEnd type="none" w="med" len="med"/>
          </a:ln>
          <a:effectLst/>
        </p:spPr>
      </p:cxnSp>
      <p:cxnSp>
        <p:nvCxnSpPr>
          <p:cNvPr id="23" name="Connettore 1 22"/>
          <p:cNvCxnSpPr/>
          <p:nvPr/>
        </p:nvCxnSpPr>
        <p:spPr bwMode="auto">
          <a:xfrm>
            <a:off x="193040" y="6045200"/>
            <a:ext cx="8784000" cy="0"/>
          </a:xfrm>
          <a:prstGeom prst="line">
            <a:avLst/>
          </a:prstGeom>
          <a:noFill/>
          <a:ln w="28575" cap="flat" cmpd="sng" algn="ctr">
            <a:solidFill>
              <a:srgbClr val="FF0000"/>
            </a:solidFill>
            <a:prstDash val="solid"/>
            <a:round/>
            <a:headEnd type="none" w="med" len="med"/>
            <a:tailEnd type="none" w="med" len="med"/>
          </a:ln>
          <a:effectLst/>
        </p:spPr>
      </p:cxnSp>
      <p:cxnSp>
        <p:nvCxnSpPr>
          <p:cNvPr id="24" name="Connettore 1 23"/>
          <p:cNvCxnSpPr/>
          <p:nvPr/>
        </p:nvCxnSpPr>
        <p:spPr bwMode="auto">
          <a:xfrm>
            <a:off x="182880" y="6309360"/>
            <a:ext cx="972000" cy="0"/>
          </a:xfrm>
          <a:prstGeom prst="line">
            <a:avLst/>
          </a:prstGeom>
          <a:noFill/>
          <a:ln w="285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000"/>
                                        <p:tgtEl>
                                          <p:spTgt spid="23"/>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1" name="CasellaDiTesto 20"/>
          <p:cNvSpPr txBox="1"/>
          <p:nvPr/>
        </p:nvSpPr>
        <p:spPr>
          <a:xfrm>
            <a:off x="317500" y="2176463"/>
            <a:ext cx="8509000" cy="523220"/>
          </a:xfrm>
          <a:prstGeom prst="rect">
            <a:avLst/>
          </a:prstGeom>
          <a:noFill/>
        </p:spPr>
        <p:txBody>
          <a:bodyPr wrap="square">
            <a:spAutoFit/>
          </a:bodyPr>
          <a:lstStyle/>
          <a:p>
            <a:pPr>
              <a:defRPr/>
            </a:pPr>
            <a:r>
              <a:rPr lang="en-GB" sz="2800" dirty="0" smtClean="0">
                <a:solidFill>
                  <a:schemeClr val="bg1"/>
                </a:solidFill>
                <a:latin typeface="Calibri" pitchFamily="34" charset="0"/>
              </a:rPr>
              <a:t>What does a K</a:t>
            </a:r>
            <a:r>
              <a:rPr lang="en-GB" sz="2800" baseline="-25000" dirty="0" smtClean="0">
                <a:solidFill>
                  <a:schemeClr val="bg1"/>
                </a:solidFill>
                <a:latin typeface="Calibri" pitchFamily="34" charset="0"/>
              </a:rPr>
              <a:t>D</a:t>
            </a:r>
            <a:r>
              <a:rPr lang="en-GB" sz="2800" dirty="0" smtClean="0">
                <a:solidFill>
                  <a:schemeClr val="bg1"/>
                </a:solidFill>
                <a:latin typeface="Calibri" pitchFamily="34" charset="0"/>
              </a:rPr>
              <a:t> = 0.30 mean?</a:t>
            </a:r>
            <a:endParaRPr lang="en-GB" sz="2800" dirty="0">
              <a:solidFill>
                <a:schemeClr val="bg1"/>
              </a:solidFill>
              <a:latin typeface="Calibri" pitchFamily="34" charset="0"/>
            </a:endParaRPr>
          </a:p>
        </p:txBody>
      </p:sp>
      <p:sp>
        <p:nvSpPr>
          <p:cNvPr id="4" name="CasellaDiTesto 3"/>
          <p:cNvSpPr txBox="1"/>
          <p:nvPr/>
        </p:nvSpPr>
        <p:spPr>
          <a:xfrm>
            <a:off x="317500" y="855663"/>
            <a:ext cx="8509000" cy="1231106"/>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endParaRPr lang="en-GB" sz="2800" dirty="0">
              <a:solidFill>
                <a:schemeClr val="bg1"/>
              </a:solidFill>
              <a:latin typeface="Calibri" pitchFamily="34" charset="0"/>
            </a:endParaRPr>
          </a:p>
        </p:txBody>
      </p:sp>
      <p:sp>
        <p:nvSpPr>
          <p:cNvPr id="5" name="CasellaDiTesto 4"/>
          <p:cNvSpPr txBox="1"/>
          <p:nvPr/>
        </p:nvSpPr>
        <p:spPr>
          <a:xfrm>
            <a:off x="317500" y="2755583"/>
            <a:ext cx="8509000" cy="523220"/>
          </a:xfrm>
          <a:prstGeom prst="rect">
            <a:avLst/>
          </a:prstGeom>
          <a:noFill/>
        </p:spPr>
        <p:txBody>
          <a:bodyPr wrap="square">
            <a:spAutoFit/>
          </a:bodyPr>
          <a:lstStyle/>
          <a:p>
            <a:pPr>
              <a:defRPr/>
            </a:pPr>
            <a:r>
              <a:rPr lang="en-GB" sz="2800" dirty="0" smtClean="0">
                <a:solidFill>
                  <a:schemeClr val="bg1"/>
                </a:solidFill>
                <a:latin typeface="Calibri" pitchFamily="34" charset="0"/>
              </a:rPr>
              <a:t>We can write the K</a:t>
            </a:r>
            <a:r>
              <a:rPr lang="en-GB" sz="2800" baseline="-25000" dirty="0" smtClean="0">
                <a:solidFill>
                  <a:schemeClr val="bg1"/>
                </a:solidFill>
                <a:latin typeface="Calibri" pitchFamily="34" charset="0"/>
              </a:rPr>
              <a:t>D</a:t>
            </a:r>
            <a:r>
              <a:rPr lang="en-GB" sz="2800" dirty="0" smtClean="0">
                <a:solidFill>
                  <a:schemeClr val="bg1"/>
                </a:solidFill>
                <a:latin typeface="Calibri" pitchFamily="34" charset="0"/>
              </a:rPr>
              <a:t> also in a different way:</a:t>
            </a:r>
            <a:endParaRPr lang="en-GB" sz="2800" dirty="0">
              <a:solidFill>
                <a:schemeClr val="bg1"/>
              </a:solidFill>
              <a:latin typeface="Calibri" pitchFamily="34" charset="0"/>
            </a:endParaRPr>
          </a:p>
        </p:txBody>
      </p:sp>
      <p:sp>
        <p:nvSpPr>
          <p:cNvPr id="6" name="CasellaDiTesto 5"/>
          <p:cNvSpPr txBox="1"/>
          <p:nvPr/>
        </p:nvSpPr>
        <p:spPr>
          <a:xfrm>
            <a:off x="0" y="3233103"/>
            <a:ext cx="9144000" cy="584775"/>
          </a:xfrm>
          <a:prstGeom prst="rect">
            <a:avLst/>
          </a:prstGeom>
          <a:noFill/>
        </p:spPr>
        <p:txBody>
          <a:bodyPr>
            <a:spAutoFit/>
          </a:bodyPr>
          <a:lstStyle/>
          <a:p>
            <a:pPr algn="ctr">
              <a:defRPr/>
            </a:pPr>
            <a:r>
              <a:rPr lang="en-GB" sz="3200" dirty="0" smtClean="0">
                <a:solidFill>
                  <a:schemeClr val="bg1"/>
                </a:solidFill>
                <a:latin typeface="Calibri" pitchFamily="34" charset="0"/>
              </a:rPr>
              <a:t> </a:t>
            </a:r>
            <a:r>
              <a:rPr lang="en-GB" sz="3200" dirty="0" smtClean="0">
                <a:solidFill>
                  <a:srgbClr val="FFFF00"/>
                </a:solidFill>
                <a:latin typeface="Calibri" pitchFamily="34" charset="0"/>
              </a:rPr>
              <a:t>K</a:t>
            </a:r>
            <a:r>
              <a:rPr lang="en-GB" sz="3200" baseline="-25000" dirty="0" smtClean="0">
                <a:solidFill>
                  <a:srgbClr val="FFFF00"/>
                </a:solidFill>
                <a:latin typeface="Calibri" pitchFamily="34" charset="0"/>
              </a:rPr>
              <a:t>D</a:t>
            </a:r>
            <a:r>
              <a:rPr lang="en-GB" sz="3200" dirty="0" smtClean="0">
                <a:solidFill>
                  <a:srgbClr val="FFFF00"/>
                </a:solidFill>
                <a:latin typeface="Calibri" pitchFamily="34" charset="0"/>
              </a:rPr>
              <a:t> = (FeO/MgO)</a:t>
            </a:r>
            <a:r>
              <a:rPr lang="en-GB" sz="3200" baseline="-25000" dirty="0" smtClean="0">
                <a:solidFill>
                  <a:srgbClr val="FFFF00"/>
                </a:solidFill>
                <a:latin typeface="Calibri" pitchFamily="34" charset="0"/>
              </a:rPr>
              <a:t>ol</a:t>
            </a:r>
            <a:r>
              <a:rPr lang="en-GB" sz="3200" dirty="0" smtClean="0">
                <a:solidFill>
                  <a:srgbClr val="FFFF00"/>
                </a:solidFill>
                <a:latin typeface="Calibri" pitchFamily="34" charset="0"/>
              </a:rPr>
              <a:t>/(FeO/MgO)</a:t>
            </a:r>
            <a:r>
              <a:rPr lang="en-GB" sz="2800" baseline="-25000" dirty="0" smtClean="0">
                <a:solidFill>
                  <a:srgbClr val="FFFF00"/>
                </a:solidFill>
                <a:latin typeface="Calibri" pitchFamily="34" charset="0"/>
              </a:rPr>
              <a:t>melt</a:t>
            </a:r>
            <a:endParaRPr lang="en-GB" sz="2800" dirty="0">
              <a:solidFill>
                <a:schemeClr val="bg1"/>
              </a:solidFill>
              <a:latin typeface="Calibri" pitchFamily="34" charset="0"/>
            </a:endParaRPr>
          </a:p>
        </p:txBody>
      </p:sp>
      <p:sp>
        <p:nvSpPr>
          <p:cNvPr id="7" name="CasellaDiTesto 6"/>
          <p:cNvSpPr txBox="1"/>
          <p:nvPr/>
        </p:nvSpPr>
        <p:spPr>
          <a:xfrm>
            <a:off x="142240" y="3984943"/>
            <a:ext cx="4417060" cy="646331"/>
          </a:xfrm>
          <a:prstGeom prst="rect">
            <a:avLst/>
          </a:prstGeom>
          <a:noFill/>
        </p:spPr>
        <p:txBody>
          <a:bodyPr wrap="square">
            <a:spAutoFit/>
          </a:bodyPr>
          <a:lstStyle/>
          <a:p>
            <a:pPr algn="ctr">
              <a:defRPr/>
            </a:pPr>
            <a:r>
              <a:rPr lang="en-GB" sz="3600" dirty="0" smtClean="0">
                <a:solidFill>
                  <a:schemeClr val="bg1"/>
                </a:solidFill>
                <a:latin typeface="Calibri" pitchFamily="34" charset="0"/>
              </a:rPr>
              <a:t>(FeO/MgO)</a:t>
            </a:r>
            <a:r>
              <a:rPr lang="en-GB" sz="3600" baseline="-25000" dirty="0" err="1" smtClean="0">
                <a:solidFill>
                  <a:schemeClr val="bg1"/>
                </a:solidFill>
                <a:latin typeface="Calibri" pitchFamily="34" charset="0"/>
              </a:rPr>
              <a:t>ol</a:t>
            </a:r>
            <a:r>
              <a:rPr lang="en-GB" sz="3600" dirty="0" smtClean="0">
                <a:solidFill>
                  <a:schemeClr val="bg1"/>
                </a:solidFill>
                <a:latin typeface="Calibri" pitchFamily="34" charset="0"/>
              </a:rPr>
              <a:t> =</a:t>
            </a:r>
            <a:endParaRPr lang="en-GB" sz="3200" baseline="-25000" dirty="0">
              <a:solidFill>
                <a:schemeClr val="bg1"/>
              </a:solidFill>
              <a:latin typeface="Calibri" pitchFamily="34" charset="0"/>
            </a:endParaRPr>
          </a:p>
        </p:txBody>
      </p:sp>
      <p:sp>
        <p:nvSpPr>
          <p:cNvPr id="8" name="Rettangolo arrotondato 7"/>
          <p:cNvSpPr/>
          <p:nvPr/>
        </p:nvSpPr>
        <p:spPr bwMode="auto">
          <a:xfrm>
            <a:off x="2920365" y="2211070"/>
            <a:ext cx="720000" cy="468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 name="CasellaDiTesto 10"/>
          <p:cNvSpPr txBox="1"/>
          <p:nvPr/>
        </p:nvSpPr>
        <p:spPr>
          <a:xfrm>
            <a:off x="142240" y="4830158"/>
            <a:ext cx="8818880" cy="1661993"/>
          </a:xfrm>
          <a:prstGeom prst="rect">
            <a:avLst/>
          </a:prstGeom>
          <a:noFill/>
        </p:spPr>
        <p:txBody>
          <a:bodyPr wrap="square">
            <a:spAutoFit/>
          </a:bodyPr>
          <a:lstStyle/>
          <a:p>
            <a:pPr algn="ctr">
              <a:defRPr/>
            </a:pPr>
            <a:r>
              <a:rPr lang="en-GB" sz="3400" smtClean="0">
                <a:solidFill>
                  <a:schemeClr val="bg1"/>
                </a:solidFill>
                <a:latin typeface="Calibri" pitchFamily="34" charset="0"/>
              </a:rPr>
              <a:t>Let us assume an olivine that crystallizes from a basaltic melt. Does this olivine have higher Fe/Mg ratio than the liquid?</a:t>
            </a:r>
            <a:endParaRPr lang="en-GB" sz="3400">
              <a:solidFill>
                <a:schemeClr val="bg1"/>
              </a:solidFill>
              <a:latin typeface="Calibri" pitchFamily="34" charset="0"/>
            </a:endParaRPr>
          </a:p>
        </p:txBody>
      </p:sp>
      <p:sp>
        <p:nvSpPr>
          <p:cNvPr id="12" name="CasellaDiTesto 11"/>
          <p:cNvSpPr txBox="1"/>
          <p:nvPr/>
        </p:nvSpPr>
        <p:spPr>
          <a:xfrm>
            <a:off x="3749040" y="3984943"/>
            <a:ext cx="4899660" cy="646331"/>
          </a:xfrm>
          <a:prstGeom prst="rect">
            <a:avLst/>
          </a:prstGeom>
          <a:noFill/>
        </p:spPr>
        <p:txBody>
          <a:bodyPr wrap="square">
            <a:spAutoFit/>
          </a:bodyPr>
          <a:lstStyle/>
          <a:p>
            <a:pPr algn="ctr">
              <a:defRPr/>
            </a:pPr>
            <a:r>
              <a:rPr lang="en-GB" sz="3600" smtClean="0">
                <a:solidFill>
                  <a:schemeClr val="bg1"/>
                </a:solidFill>
                <a:latin typeface="Calibri" pitchFamily="34" charset="0"/>
              </a:rPr>
              <a:t>Kd * (FeO/MgO)</a:t>
            </a:r>
            <a:r>
              <a:rPr lang="en-GB" sz="3600" baseline="-25000" smtClean="0">
                <a:solidFill>
                  <a:schemeClr val="bg1"/>
                </a:solidFill>
                <a:latin typeface="Calibri" pitchFamily="34" charset="0"/>
              </a:rPr>
              <a:t>melt</a:t>
            </a:r>
            <a:endParaRPr lang="en-GB" sz="3200" baseline="-250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5" grpId="0" uiExpand="1" build="p"/>
      <p:bldP spid="6" grpId="0"/>
      <p:bldP spid="7" grpId="0" build="p"/>
      <p:bldP spid="8" grpId="0" animBg="1"/>
      <p:bldP spid="11"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206375" y="865188"/>
            <a:ext cx="8756650" cy="2246769"/>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 upwelling </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of mantle material (</a:t>
            </a:r>
            <a:r>
              <a:rPr lang="en-GB" sz="2800" u="sng" dirty="0" smtClean="0">
                <a:solidFill>
                  <a:schemeClr val="bg1"/>
                </a:solidFill>
                <a:effectLst>
                  <a:outerShdw blurRad="38100" dist="38100" dir="2700000" algn="tl">
                    <a:srgbClr val="000000"/>
                  </a:outerShdw>
                </a:effectLst>
                <a:latin typeface="Calibri" pitchFamily="34" charset="0"/>
                <a:sym typeface="Wingdings" pitchFamily="2" charset="2"/>
              </a:rPr>
              <a:t>either solid or melt</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       is not isothermal</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endParaRPr lang="en-GB" sz="14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12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The upwelling of solid mantle is considered to be always </a:t>
            </a: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adiabatic</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 (i.e., without exchange of heat and mass) </a:t>
            </a:r>
            <a:r>
              <a:rPr lang="en-GB" sz="2400" u="sng" dirty="0" smtClean="0">
                <a:solidFill>
                  <a:schemeClr val="bg1"/>
                </a:solidFill>
                <a:effectLst>
                  <a:outerShdw blurRad="38100" dist="38100" dir="2700000" algn="tl">
                    <a:srgbClr val="000000"/>
                  </a:outerShdw>
                </a:effectLst>
                <a:latin typeface="Calibri" pitchFamily="34" charset="0"/>
                <a:sym typeface="Wingdings" pitchFamily="2" charset="2"/>
              </a:rPr>
              <a:t>but</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 with decreasing of temperature.</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181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Mantle Adiabat</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818181" name="Text Box 5"/>
          <p:cNvSpPr txBox="1">
            <a:spLocks noChangeArrowheads="1"/>
          </p:cNvSpPr>
          <p:nvPr/>
        </p:nvSpPr>
        <p:spPr bwMode="auto">
          <a:xfrm>
            <a:off x="317501" y="3266725"/>
            <a:ext cx="8475662" cy="3231654"/>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What will be the drop in T of a solid mantle upwelling from 200 to 100 km without melting?</a:t>
            </a:r>
          </a:p>
          <a:p>
            <a:pPr algn="ctr">
              <a:spcBef>
                <a:spcPts val="1200"/>
              </a:spcBef>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~40-60 °C</a:t>
            </a:r>
          </a:p>
          <a:p>
            <a:pPr>
              <a:spcBef>
                <a:spcPts val="1200"/>
              </a:spcBef>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What will be the drop in T of a melt upwelling from 200 to 100 km?</a:t>
            </a:r>
          </a:p>
          <a:p>
            <a:pPr algn="ct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~100 °C</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fade">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79">
                                            <p:txEl>
                                              <p:pRg st="2" end="2"/>
                                            </p:txEl>
                                          </p:spTgt>
                                        </p:tgtEl>
                                        <p:attrNameLst>
                                          <p:attrName>style.visibility</p:attrName>
                                        </p:attrNameLst>
                                      </p:cBhvr>
                                      <p:to>
                                        <p:strVal val="visible"/>
                                      </p:to>
                                    </p:set>
                                    <p:animEffect transition="in" filter="fade">
                                      <p:cBhvr>
                                        <p:cTn id="12" dur="500"/>
                                        <p:tgtEl>
                                          <p:spTgt spid="818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8181">
                                            <p:txEl>
                                              <p:pRg st="0" end="0"/>
                                            </p:txEl>
                                          </p:spTgt>
                                        </p:tgtEl>
                                        <p:attrNameLst>
                                          <p:attrName>style.visibility</p:attrName>
                                        </p:attrNameLst>
                                      </p:cBhvr>
                                      <p:to>
                                        <p:strVal val="visible"/>
                                      </p:to>
                                    </p:set>
                                    <p:animEffect transition="in" filter="fade">
                                      <p:cBhvr>
                                        <p:cTn id="17" dur="500"/>
                                        <p:tgtEl>
                                          <p:spTgt spid="8181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8181">
                                            <p:txEl>
                                              <p:pRg st="1" end="1"/>
                                            </p:txEl>
                                          </p:spTgt>
                                        </p:tgtEl>
                                        <p:attrNameLst>
                                          <p:attrName>style.visibility</p:attrName>
                                        </p:attrNameLst>
                                      </p:cBhvr>
                                      <p:to>
                                        <p:strVal val="visible"/>
                                      </p:to>
                                    </p:set>
                                    <p:animEffect transition="in" filter="fade">
                                      <p:cBhvr>
                                        <p:cTn id="22" dur="500"/>
                                        <p:tgtEl>
                                          <p:spTgt spid="81818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8181">
                                            <p:txEl>
                                              <p:pRg st="2" end="2"/>
                                            </p:txEl>
                                          </p:spTgt>
                                        </p:tgtEl>
                                        <p:attrNameLst>
                                          <p:attrName>style.visibility</p:attrName>
                                        </p:attrNameLst>
                                      </p:cBhvr>
                                      <p:to>
                                        <p:strVal val="visible"/>
                                      </p:to>
                                    </p:set>
                                    <p:animEffect transition="in" filter="fade">
                                      <p:cBhvr>
                                        <p:cTn id="27" dur="500"/>
                                        <p:tgtEl>
                                          <p:spTgt spid="81818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8181">
                                            <p:txEl>
                                              <p:pRg st="3" end="3"/>
                                            </p:txEl>
                                          </p:spTgt>
                                        </p:tgtEl>
                                        <p:attrNameLst>
                                          <p:attrName>style.visibility</p:attrName>
                                        </p:attrNameLst>
                                      </p:cBhvr>
                                      <p:to>
                                        <p:strVal val="visible"/>
                                      </p:to>
                                    </p:set>
                                    <p:animEffect transition="in" filter="fade">
                                      <p:cBhvr>
                                        <p:cTn id="32" dur="500"/>
                                        <p:tgtEl>
                                          <p:spTgt spid="818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P spid="818181"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1" name="CasellaDiTesto 20"/>
          <p:cNvSpPr txBox="1"/>
          <p:nvPr/>
        </p:nvSpPr>
        <p:spPr>
          <a:xfrm>
            <a:off x="317500" y="2176463"/>
            <a:ext cx="8509000" cy="523220"/>
          </a:xfrm>
          <a:prstGeom prst="rect">
            <a:avLst/>
          </a:prstGeom>
          <a:noFill/>
        </p:spPr>
        <p:txBody>
          <a:bodyPr wrap="square">
            <a:spAutoFit/>
          </a:bodyPr>
          <a:lstStyle/>
          <a:p>
            <a:pPr>
              <a:defRPr/>
            </a:pPr>
            <a:r>
              <a:rPr lang="en-GB" sz="2800" dirty="0" smtClean="0">
                <a:solidFill>
                  <a:schemeClr val="bg1"/>
                </a:solidFill>
                <a:latin typeface="Calibri" pitchFamily="34" charset="0"/>
              </a:rPr>
              <a:t>What does a K</a:t>
            </a:r>
            <a:r>
              <a:rPr lang="en-GB" sz="2800" baseline="-25000" dirty="0" smtClean="0">
                <a:solidFill>
                  <a:schemeClr val="bg1"/>
                </a:solidFill>
                <a:latin typeface="Calibri" pitchFamily="34" charset="0"/>
              </a:rPr>
              <a:t>D</a:t>
            </a:r>
            <a:r>
              <a:rPr lang="en-GB" sz="2800" dirty="0" smtClean="0">
                <a:solidFill>
                  <a:schemeClr val="bg1"/>
                </a:solidFill>
                <a:latin typeface="Calibri" pitchFamily="34" charset="0"/>
              </a:rPr>
              <a:t> = 0.30 mean?</a:t>
            </a:r>
            <a:endParaRPr lang="en-GB" sz="2800" dirty="0">
              <a:solidFill>
                <a:schemeClr val="bg1"/>
              </a:solidFill>
              <a:latin typeface="Calibri" pitchFamily="34" charset="0"/>
            </a:endParaRPr>
          </a:p>
        </p:txBody>
      </p:sp>
      <p:sp>
        <p:nvSpPr>
          <p:cNvPr id="4" name="CasellaDiTesto 3"/>
          <p:cNvSpPr txBox="1"/>
          <p:nvPr/>
        </p:nvSpPr>
        <p:spPr>
          <a:xfrm>
            <a:off x="317500" y="855663"/>
            <a:ext cx="8509000" cy="1231106"/>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endParaRPr lang="en-GB" sz="2800" dirty="0">
              <a:solidFill>
                <a:schemeClr val="bg1"/>
              </a:solidFill>
              <a:latin typeface="Calibri" pitchFamily="34" charset="0"/>
            </a:endParaRPr>
          </a:p>
        </p:txBody>
      </p:sp>
      <p:sp>
        <p:nvSpPr>
          <p:cNvPr id="5" name="CasellaDiTesto 4"/>
          <p:cNvSpPr txBox="1"/>
          <p:nvPr/>
        </p:nvSpPr>
        <p:spPr>
          <a:xfrm>
            <a:off x="317500" y="2755583"/>
            <a:ext cx="8509000" cy="523220"/>
          </a:xfrm>
          <a:prstGeom prst="rect">
            <a:avLst/>
          </a:prstGeom>
          <a:noFill/>
        </p:spPr>
        <p:txBody>
          <a:bodyPr wrap="square">
            <a:spAutoFit/>
          </a:bodyPr>
          <a:lstStyle/>
          <a:p>
            <a:pPr>
              <a:defRPr/>
            </a:pPr>
            <a:r>
              <a:rPr lang="en-GB" sz="2800" dirty="0" smtClean="0">
                <a:solidFill>
                  <a:schemeClr val="bg1"/>
                </a:solidFill>
                <a:latin typeface="Calibri" pitchFamily="34" charset="0"/>
              </a:rPr>
              <a:t>We can write the K</a:t>
            </a:r>
            <a:r>
              <a:rPr lang="en-GB" sz="2800" baseline="-25000" dirty="0" smtClean="0">
                <a:solidFill>
                  <a:schemeClr val="bg1"/>
                </a:solidFill>
                <a:latin typeface="Calibri" pitchFamily="34" charset="0"/>
              </a:rPr>
              <a:t>D</a:t>
            </a:r>
            <a:r>
              <a:rPr lang="en-GB" sz="2800" dirty="0" smtClean="0">
                <a:solidFill>
                  <a:schemeClr val="bg1"/>
                </a:solidFill>
                <a:latin typeface="Calibri" pitchFamily="34" charset="0"/>
              </a:rPr>
              <a:t> also in a different way:</a:t>
            </a:r>
            <a:endParaRPr lang="en-GB" sz="2800" dirty="0">
              <a:solidFill>
                <a:schemeClr val="bg1"/>
              </a:solidFill>
              <a:latin typeface="Calibri" pitchFamily="34" charset="0"/>
            </a:endParaRPr>
          </a:p>
        </p:txBody>
      </p:sp>
      <p:sp>
        <p:nvSpPr>
          <p:cNvPr id="9" name="CasellaDiTesto 8"/>
          <p:cNvSpPr txBox="1"/>
          <p:nvPr/>
        </p:nvSpPr>
        <p:spPr>
          <a:xfrm>
            <a:off x="317500" y="4654580"/>
            <a:ext cx="8468360" cy="1661993"/>
          </a:xfrm>
          <a:prstGeom prst="rect">
            <a:avLst/>
          </a:prstGeom>
          <a:noFill/>
        </p:spPr>
        <p:txBody>
          <a:bodyPr wrap="square">
            <a:spAutoFit/>
          </a:bodyPr>
          <a:lstStyle/>
          <a:p>
            <a:pPr>
              <a:defRPr/>
            </a:pPr>
            <a:r>
              <a:rPr lang="en-GB" sz="3400" dirty="0" smtClean="0">
                <a:solidFill>
                  <a:schemeClr val="bg1"/>
                </a:solidFill>
                <a:latin typeface="Calibri" pitchFamily="34" charset="0"/>
              </a:rPr>
              <a:t>This means that, starting from a given Fe/Mg in the melt, what is the element preferentially allocated into olivine?</a:t>
            </a:r>
            <a:endParaRPr lang="en-GB" sz="3400" dirty="0">
              <a:solidFill>
                <a:schemeClr val="bg1"/>
              </a:solidFill>
              <a:latin typeface="Calibri" pitchFamily="34" charset="0"/>
            </a:endParaRPr>
          </a:p>
        </p:txBody>
      </p:sp>
      <p:sp>
        <p:nvSpPr>
          <p:cNvPr id="10" name="CasellaDiTesto 9"/>
          <p:cNvSpPr txBox="1"/>
          <p:nvPr/>
        </p:nvSpPr>
        <p:spPr>
          <a:xfrm>
            <a:off x="7614920" y="5653088"/>
            <a:ext cx="1427480" cy="830997"/>
          </a:xfrm>
          <a:prstGeom prst="rect">
            <a:avLst/>
          </a:prstGeom>
          <a:noFill/>
        </p:spPr>
        <p:txBody>
          <a:bodyPr wrap="square">
            <a:spAutoFit/>
          </a:bodyPr>
          <a:lstStyle/>
          <a:p>
            <a:pPr>
              <a:defRPr/>
            </a:pPr>
            <a:r>
              <a:rPr lang="en-GB" sz="4800" smtClean="0">
                <a:solidFill>
                  <a:srgbClr val="FFFF00"/>
                </a:solidFill>
                <a:latin typeface="Calibri" pitchFamily="34" charset="0"/>
              </a:rPr>
              <a:t>Mg</a:t>
            </a:r>
            <a:endParaRPr lang="en-GB" sz="4400">
              <a:solidFill>
                <a:srgbClr val="FFFF00"/>
              </a:solidFill>
              <a:latin typeface="Calibri" pitchFamily="34" charset="0"/>
            </a:endParaRPr>
          </a:p>
        </p:txBody>
      </p:sp>
      <p:sp>
        <p:nvSpPr>
          <p:cNvPr id="12" name="CasellaDiTesto 11"/>
          <p:cNvSpPr txBox="1"/>
          <p:nvPr/>
        </p:nvSpPr>
        <p:spPr>
          <a:xfrm>
            <a:off x="142240" y="3984943"/>
            <a:ext cx="4417060" cy="646331"/>
          </a:xfrm>
          <a:prstGeom prst="rect">
            <a:avLst/>
          </a:prstGeom>
          <a:noFill/>
        </p:spPr>
        <p:txBody>
          <a:bodyPr wrap="square">
            <a:spAutoFit/>
          </a:bodyPr>
          <a:lstStyle/>
          <a:p>
            <a:pPr algn="ctr">
              <a:defRPr/>
            </a:pPr>
            <a:r>
              <a:rPr lang="en-GB" sz="3600" dirty="0" smtClean="0">
                <a:solidFill>
                  <a:schemeClr val="bg1"/>
                </a:solidFill>
                <a:latin typeface="Calibri" pitchFamily="34" charset="0"/>
              </a:rPr>
              <a:t>(FeO/MgO)</a:t>
            </a:r>
            <a:r>
              <a:rPr lang="en-GB" sz="3600" baseline="-25000" dirty="0" err="1" smtClean="0">
                <a:solidFill>
                  <a:schemeClr val="bg1"/>
                </a:solidFill>
                <a:latin typeface="Calibri" pitchFamily="34" charset="0"/>
              </a:rPr>
              <a:t>ol</a:t>
            </a:r>
            <a:r>
              <a:rPr lang="en-GB" sz="3600" dirty="0" smtClean="0">
                <a:solidFill>
                  <a:schemeClr val="bg1"/>
                </a:solidFill>
                <a:latin typeface="Calibri" pitchFamily="34" charset="0"/>
              </a:rPr>
              <a:t> =</a:t>
            </a:r>
            <a:endParaRPr lang="en-GB" sz="3200" baseline="-25000" dirty="0">
              <a:solidFill>
                <a:schemeClr val="bg1"/>
              </a:solidFill>
              <a:latin typeface="Calibri" pitchFamily="34" charset="0"/>
            </a:endParaRPr>
          </a:p>
        </p:txBody>
      </p:sp>
      <p:sp>
        <p:nvSpPr>
          <p:cNvPr id="13" name="CasellaDiTesto 12"/>
          <p:cNvSpPr txBox="1"/>
          <p:nvPr/>
        </p:nvSpPr>
        <p:spPr>
          <a:xfrm>
            <a:off x="3749040" y="3984943"/>
            <a:ext cx="4899660" cy="646331"/>
          </a:xfrm>
          <a:prstGeom prst="rect">
            <a:avLst/>
          </a:prstGeom>
          <a:noFill/>
        </p:spPr>
        <p:txBody>
          <a:bodyPr wrap="square">
            <a:spAutoFit/>
          </a:bodyPr>
          <a:lstStyle/>
          <a:p>
            <a:pPr algn="ctr">
              <a:defRPr/>
            </a:pPr>
            <a:r>
              <a:rPr lang="en-GB" sz="3600" smtClean="0">
                <a:solidFill>
                  <a:schemeClr val="bg1"/>
                </a:solidFill>
                <a:latin typeface="Calibri" pitchFamily="34" charset="0"/>
              </a:rPr>
              <a:t>Kd * (FeO/MgO)</a:t>
            </a:r>
            <a:r>
              <a:rPr lang="en-GB" sz="3600" baseline="-25000" smtClean="0">
                <a:solidFill>
                  <a:schemeClr val="bg1"/>
                </a:solidFill>
                <a:latin typeface="Calibri" pitchFamily="34" charset="0"/>
              </a:rPr>
              <a:t>melt</a:t>
            </a:r>
            <a:endParaRPr lang="en-GB" sz="3200" baseline="-25000">
              <a:solidFill>
                <a:schemeClr val="bg1"/>
              </a:solidFill>
              <a:latin typeface="Calibri" pitchFamily="34" charset="0"/>
            </a:endParaRPr>
          </a:p>
        </p:txBody>
      </p:sp>
      <p:sp>
        <p:nvSpPr>
          <p:cNvPr id="14" name="Rettangolo arrotondato 13"/>
          <p:cNvSpPr/>
          <p:nvPr/>
        </p:nvSpPr>
        <p:spPr bwMode="auto">
          <a:xfrm>
            <a:off x="2920365" y="2211070"/>
            <a:ext cx="720000" cy="468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CasellaDiTesto 14"/>
          <p:cNvSpPr txBox="1"/>
          <p:nvPr/>
        </p:nvSpPr>
        <p:spPr>
          <a:xfrm>
            <a:off x="0" y="3233103"/>
            <a:ext cx="9144000" cy="584775"/>
          </a:xfrm>
          <a:prstGeom prst="rect">
            <a:avLst/>
          </a:prstGeom>
          <a:noFill/>
        </p:spPr>
        <p:txBody>
          <a:bodyPr>
            <a:spAutoFit/>
          </a:bodyPr>
          <a:lstStyle/>
          <a:p>
            <a:pPr algn="ctr">
              <a:defRPr/>
            </a:pPr>
            <a:r>
              <a:rPr lang="en-GB" sz="3200" dirty="0" smtClean="0">
                <a:solidFill>
                  <a:schemeClr val="bg1"/>
                </a:solidFill>
                <a:latin typeface="Calibri" pitchFamily="34" charset="0"/>
              </a:rPr>
              <a:t> </a:t>
            </a:r>
            <a:r>
              <a:rPr lang="en-GB" sz="3200" dirty="0" smtClean="0">
                <a:solidFill>
                  <a:srgbClr val="FFFF00"/>
                </a:solidFill>
                <a:latin typeface="Calibri" pitchFamily="34" charset="0"/>
              </a:rPr>
              <a:t>K</a:t>
            </a:r>
            <a:r>
              <a:rPr lang="en-GB" sz="3200" baseline="-25000" dirty="0" smtClean="0">
                <a:solidFill>
                  <a:srgbClr val="FFFF00"/>
                </a:solidFill>
                <a:latin typeface="Calibri" pitchFamily="34" charset="0"/>
              </a:rPr>
              <a:t>D</a:t>
            </a:r>
            <a:r>
              <a:rPr lang="en-GB" sz="3200" dirty="0" smtClean="0">
                <a:solidFill>
                  <a:srgbClr val="FFFF00"/>
                </a:solidFill>
                <a:latin typeface="Calibri" pitchFamily="34" charset="0"/>
              </a:rPr>
              <a:t> = (FeO/MgO)</a:t>
            </a:r>
            <a:r>
              <a:rPr lang="en-GB" sz="3200" baseline="-25000" dirty="0" smtClean="0">
                <a:solidFill>
                  <a:srgbClr val="FFFF00"/>
                </a:solidFill>
                <a:latin typeface="Calibri" pitchFamily="34" charset="0"/>
              </a:rPr>
              <a:t>ol</a:t>
            </a:r>
            <a:r>
              <a:rPr lang="en-GB" sz="3200" dirty="0" smtClean="0">
                <a:solidFill>
                  <a:srgbClr val="FFFF00"/>
                </a:solidFill>
                <a:latin typeface="Calibri" pitchFamily="34" charset="0"/>
              </a:rPr>
              <a:t>/(FeO/MgO)</a:t>
            </a:r>
            <a:r>
              <a:rPr lang="en-GB" sz="2800" baseline="-25000" dirty="0" smtClean="0">
                <a:solidFill>
                  <a:srgbClr val="FFFF00"/>
                </a:solidFill>
                <a:latin typeface="Calibri" pitchFamily="34" charset="0"/>
              </a:rPr>
              <a:t>melt</a:t>
            </a:r>
            <a:endParaRPr lang="en-GB" sz="28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695324" y="6273800"/>
            <a:ext cx="8448675" cy="584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4" name="CasellaDiTesto 3"/>
          <p:cNvSpPr txBox="1"/>
          <p:nvPr/>
        </p:nvSpPr>
        <p:spPr>
          <a:xfrm>
            <a:off x="317500" y="855663"/>
            <a:ext cx="8509000" cy="1231106"/>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endParaRPr lang="en-GB" sz="2800" dirty="0">
              <a:solidFill>
                <a:schemeClr val="bg1"/>
              </a:solidFill>
              <a:latin typeface="Calibri" pitchFamily="34" charset="0"/>
            </a:endParaRPr>
          </a:p>
        </p:txBody>
      </p:sp>
      <p:pic>
        <p:nvPicPr>
          <p:cNvPr id="1026" name="Picture 2"/>
          <p:cNvPicPr>
            <a:picLocks noChangeAspect="1" noChangeArrowheads="1"/>
          </p:cNvPicPr>
          <p:nvPr/>
        </p:nvPicPr>
        <p:blipFill>
          <a:blip r:embed="rId3" cstate="print"/>
          <a:srcRect l="4004"/>
          <a:stretch>
            <a:fillRect/>
          </a:stretch>
        </p:blipFill>
        <p:spPr bwMode="auto">
          <a:xfrm>
            <a:off x="3450566" y="2168976"/>
            <a:ext cx="5693434" cy="4689024"/>
          </a:xfrm>
          <a:prstGeom prst="rect">
            <a:avLst/>
          </a:prstGeom>
          <a:noFill/>
          <a:ln w="9525">
            <a:noFill/>
            <a:miter lim="800000"/>
            <a:headEnd/>
            <a:tailEnd/>
          </a:ln>
        </p:spPr>
      </p:pic>
      <p:sp>
        <p:nvSpPr>
          <p:cNvPr id="13" name="CasellaDiTesto 12"/>
          <p:cNvSpPr txBox="1"/>
          <p:nvPr/>
        </p:nvSpPr>
        <p:spPr>
          <a:xfrm>
            <a:off x="317500" y="2194421"/>
            <a:ext cx="2946400" cy="954107"/>
          </a:xfrm>
          <a:prstGeom prst="rect">
            <a:avLst/>
          </a:prstGeom>
          <a:noFill/>
        </p:spPr>
        <p:txBody>
          <a:bodyPr wrap="square">
            <a:spAutoFit/>
          </a:bodyPr>
          <a:lstStyle/>
          <a:p>
            <a:pPr>
              <a:defRPr/>
            </a:pPr>
            <a:r>
              <a:rPr lang="en-GB" sz="2800" dirty="0" smtClean="0">
                <a:solidFill>
                  <a:schemeClr val="bg1"/>
                </a:solidFill>
                <a:latin typeface="Calibri" pitchFamily="34" charset="0"/>
              </a:rPr>
              <a:t>Do you remember this diagram?</a:t>
            </a:r>
            <a:endParaRPr lang="en-GB" sz="2800" dirty="0">
              <a:solidFill>
                <a:schemeClr val="bg1"/>
              </a:solidFill>
              <a:latin typeface="Calibri" pitchFamily="34" charset="0"/>
            </a:endParaRPr>
          </a:p>
        </p:txBody>
      </p:sp>
      <p:sp>
        <p:nvSpPr>
          <p:cNvPr id="14" name="CasellaDiTesto 13"/>
          <p:cNvSpPr txBox="1"/>
          <p:nvPr/>
        </p:nvSpPr>
        <p:spPr>
          <a:xfrm>
            <a:off x="317500" y="3172321"/>
            <a:ext cx="3048000" cy="1815882"/>
          </a:xfrm>
          <a:prstGeom prst="rect">
            <a:avLst/>
          </a:prstGeom>
          <a:noFill/>
        </p:spPr>
        <p:txBody>
          <a:bodyPr wrap="square">
            <a:spAutoFit/>
          </a:bodyPr>
          <a:lstStyle/>
          <a:p>
            <a:pPr>
              <a:defRPr/>
            </a:pPr>
            <a:r>
              <a:rPr lang="en-GB" sz="2800" dirty="0" smtClean="0">
                <a:solidFill>
                  <a:schemeClr val="bg1"/>
                </a:solidFill>
                <a:latin typeface="Calibri" pitchFamily="34" charset="0"/>
              </a:rPr>
              <a:t>The olivine in equilibrium with a melt is always richer in MgO.</a:t>
            </a:r>
            <a:endParaRPr lang="en-GB" sz="2800" dirty="0">
              <a:solidFill>
                <a:schemeClr val="bg1"/>
              </a:solidFill>
              <a:latin typeface="Calibri" pitchFamily="34" charset="0"/>
            </a:endParaRPr>
          </a:p>
        </p:txBody>
      </p:sp>
      <p:sp>
        <p:nvSpPr>
          <p:cNvPr id="15" name="CasellaDiTesto 14"/>
          <p:cNvSpPr txBox="1"/>
          <p:nvPr/>
        </p:nvSpPr>
        <p:spPr>
          <a:xfrm>
            <a:off x="317500" y="4999147"/>
            <a:ext cx="3108382" cy="1836400"/>
          </a:xfrm>
          <a:prstGeom prst="rect">
            <a:avLst/>
          </a:prstGeom>
          <a:noFill/>
        </p:spPr>
        <p:txBody>
          <a:bodyPr wrap="square">
            <a:spAutoFit/>
          </a:bodyPr>
          <a:lstStyle/>
          <a:p>
            <a:pPr algn="ctr">
              <a:lnSpc>
                <a:spcPts val="3400"/>
              </a:lnSpc>
              <a:defRPr/>
            </a:pPr>
            <a:r>
              <a:rPr lang="en-GB" sz="3200" dirty="0" smtClean="0">
                <a:solidFill>
                  <a:schemeClr val="bg1"/>
                </a:solidFill>
                <a:latin typeface="Calibri" pitchFamily="34" charset="0"/>
              </a:rPr>
              <a:t>This means that olivine has lower FeO/MgO than the melt.</a:t>
            </a:r>
            <a:endParaRPr lang="en-GB" sz="3200" dirty="0">
              <a:solidFill>
                <a:schemeClr val="bg1"/>
              </a:solidFill>
              <a:latin typeface="Calibri" pitchFamily="34" charset="0"/>
            </a:endParaRPr>
          </a:p>
        </p:txBody>
      </p:sp>
      <p:cxnSp>
        <p:nvCxnSpPr>
          <p:cNvPr id="11" name="Connettore 1 10"/>
          <p:cNvCxnSpPr/>
          <p:nvPr/>
        </p:nvCxnSpPr>
        <p:spPr bwMode="auto">
          <a:xfrm flipH="1">
            <a:off x="6159255" y="2819202"/>
            <a:ext cx="0" cy="3434949"/>
          </a:xfrm>
          <a:prstGeom prst="line">
            <a:avLst/>
          </a:prstGeom>
          <a:noFill/>
          <a:ln w="19050" cap="flat" cmpd="sng" algn="ctr">
            <a:solidFill>
              <a:schemeClr val="tx1"/>
            </a:solidFill>
            <a:prstDash val="sysDash"/>
            <a:round/>
            <a:headEnd type="none" w="med" len="med"/>
            <a:tailEnd type="none" w="med" len="med"/>
          </a:ln>
          <a:effectLst/>
        </p:spPr>
      </p:cxnSp>
      <p:sp>
        <p:nvSpPr>
          <p:cNvPr id="9" name="Ovale 8"/>
          <p:cNvSpPr/>
          <p:nvPr/>
        </p:nvSpPr>
        <p:spPr bwMode="auto">
          <a:xfrm>
            <a:off x="6072991" y="2665562"/>
            <a:ext cx="180000" cy="180000"/>
          </a:xfrm>
          <a:prstGeom prst="ellipse">
            <a:avLst/>
          </a:prstGeom>
          <a:solidFill>
            <a:srgbClr val="0066FF"/>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CasellaDiTesto 15"/>
          <p:cNvSpPr txBox="1"/>
          <p:nvPr/>
        </p:nvSpPr>
        <p:spPr>
          <a:xfrm>
            <a:off x="4718649" y="5710238"/>
            <a:ext cx="1406106" cy="523220"/>
          </a:xfrm>
          <a:prstGeom prst="rect">
            <a:avLst/>
          </a:prstGeom>
          <a:solidFill>
            <a:schemeClr val="bg1"/>
          </a:solidFill>
        </p:spPr>
        <p:txBody>
          <a:bodyPr wrap="square" rtlCol="0">
            <a:spAutoFit/>
          </a:bodyPr>
          <a:lstStyle/>
          <a:p>
            <a:pPr algn="ctr"/>
            <a:r>
              <a:rPr lang="en-GB" sz="1400" b="1" dirty="0" smtClean="0">
                <a:solidFill>
                  <a:schemeClr val="tx1"/>
                </a:solidFill>
                <a:effectLst/>
                <a:latin typeface="Calibri" pitchFamily="34" charset="0"/>
              </a:rPr>
              <a:t>FeO/MgO (melt) = 1</a:t>
            </a:r>
            <a:endParaRPr lang="en-GB" sz="1400" b="1" dirty="0">
              <a:solidFill>
                <a:schemeClr val="tx1"/>
              </a:solidFill>
              <a:effectLst/>
              <a:latin typeface="Calibri" pitchFamily="34" charset="0"/>
            </a:endParaRPr>
          </a:p>
        </p:txBody>
      </p:sp>
      <p:cxnSp>
        <p:nvCxnSpPr>
          <p:cNvPr id="17" name="Connettore 1 16"/>
          <p:cNvCxnSpPr/>
          <p:nvPr/>
        </p:nvCxnSpPr>
        <p:spPr bwMode="auto">
          <a:xfrm>
            <a:off x="6159255" y="3621459"/>
            <a:ext cx="1190451" cy="0"/>
          </a:xfrm>
          <a:prstGeom prst="line">
            <a:avLst/>
          </a:prstGeom>
          <a:noFill/>
          <a:ln w="19050" cap="flat" cmpd="sng" algn="ctr">
            <a:solidFill>
              <a:srgbClr val="FF0000"/>
            </a:solidFill>
            <a:prstDash val="sysDash"/>
            <a:round/>
            <a:headEnd type="none" w="med" len="med"/>
            <a:tailEnd type="none" w="med" len="med"/>
          </a:ln>
          <a:effectLst/>
        </p:spPr>
      </p:cxnSp>
      <p:sp>
        <p:nvSpPr>
          <p:cNvPr id="20" name="CasellaDiTesto 19"/>
          <p:cNvSpPr txBox="1"/>
          <p:nvPr/>
        </p:nvSpPr>
        <p:spPr>
          <a:xfrm>
            <a:off x="5857338" y="6211020"/>
            <a:ext cx="577971" cy="307777"/>
          </a:xfrm>
          <a:prstGeom prst="rect">
            <a:avLst/>
          </a:prstGeom>
          <a:noFill/>
        </p:spPr>
        <p:txBody>
          <a:bodyPr wrap="square" rtlCol="0">
            <a:spAutoFit/>
          </a:bodyPr>
          <a:lstStyle/>
          <a:p>
            <a:pPr algn="ctr"/>
            <a:r>
              <a:rPr lang="en-GB" sz="1400" b="1" smtClean="0">
                <a:solidFill>
                  <a:schemeClr val="tx1"/>
                </a:solidFill>
                <a:effectLst/>
                <a:latin typeface="Calibri" pitchFamily="34" charset="0"/>
              </a:rPr>
              <a:t>melt</a:t>
            </a:r>
            <a:endParaRPr lang="en-GB" sz="1400" b="1">
              <a:solidFill>
                <a:schemeClr val="tx1"/>
              </a:solidFill>
              <a:effectLst/>
              <a:latin typeface="Calibri" pitchFamily="34" charset="0"/>
            </a:endParaRPr>
          </a:p>
        </p:txBody>
      </p:sp>
      <p:sp>
        <p:nvSpPr>
          <p:cNvPr id="21" name="CasellaDiTesto 20"/>
          <p:cNvSpPr txBox="1"/>
          <p:nvPr/>
        </p:nvSpPr>
        <p:spPr>
          <a:xfrm>
            <a:off x="7134051" y="6211020"/>
            <a:ext cx="405436" cy="307777"/>
          </a:xfrm>
          <a:prstGeom prst="rect">
            <a:avLst/>
          </a:prstGeom>
          <a:noFill/>
        </p:spPr>
        <p:txBody>
          <a:bodyPr wrap="square" rtlCol="0">
            <a:spAutoFit/>
          </a:bodyPr>
          <a:lstStyle/>
          <a:p>
            <a:pPr algn="ctr"/>
            <a:r>
              <a:rPr lang="en-GB" sz="1400" b="1" smtClean="0">
                <a:solidFill>
                  <a:srgbClr val="FF0000"/>
                </a:solidFill>
                <a:effectLst/>
                <a:latin typeface="Calibri" pitchFamily="34" charset="0"/>
              </a:rPr>
              <a:t>ol</a:t>
            </a:r>
            <a:endParaRPr lang="en-GB" sz="1400" b="1">
              <a:solidFill>
                <a:srgbClr val="FF0000"/>
              </a:solidFill>
              <a:effectLst/>
              <a:latin typeface="Calibri" pitchFamily="34" charset="0"/>
            </a:endParaRPr>
          </a:p>
        </p:txBody>
      </p:sp>
      <p:sp>
        <p:nvSpPr>
          <p:cNvPr id="22" name="CasellaDiTesto 21"/>
          <p:cNvSpPr txBox="1"/>
          <p:nvPr/>
        </p:nvSpPr>
        <p:spPr>
          <a:xfrm>
            <a:off x="6172200" y="5702991"/>
            <a:ext cx="1203385" cy="523220"/>
          </a:xfrm>
          <a:prstGeom prst="rect">
            <a:avLst/>
          </a:prstGeom>
          <a:solidFill>
            <a:schemeClr val="bg1"/>
          </a:solidFill>
        </p:spPr>
        <p:txBody>
          <a:bodyPr wrap="square" rtlCol="0">
            <a:spAutoFit/>
          </a:bodyPr>
          <a:lstStyle/>
          <a:p>
            <a:pPr algn="ctr"/>
            <a:r>
              <a:rPr lang="en-GB" sz="1400" b="1" dirty="0" smtClean="0">
                <a:solidFill>
                  <a:srgbClr val="FF0000"/>
                </a:solidFill>
                <a:effectLst/>
                <a:latin typeface="Calibri" pitchFamily="34" charset="0"/>
              </a:rPr>
              <a:t>FeO/MgO (</a:t>
            </a:r>
            <a:r>
              <a:rPr lang="en-GB" sz="1400" b="1" dirty="0" err="1" smtClean="0">
                <a:solidFill>
                  <a:srgbClr val="FF0000"/>
                </a:solidFill>
                <a:effectLst/>
                <a:latin typeface="Calibri" pitchFamily="34" charset="0"/>
              </a:rPr>
              <a:t>ol</a:t>
            </a:r>
            <a:r>
              <a:rPr lang="en-GB" sz="1400" b="1" dirty="0" smtClean="0">
                <a:solidFill>
                  <a:srgbClr val="FF0000"/>
                </a:solidFill>
                <a:effectLst/>
                <a:latin typeface="Calibri" pitchFamily="34" charset="0"/>
              </a:rPr>
              <a:t>) = 0.3</a:t>
            </a:r>
            <a:endParaRPr lang="en-GB" sz="1400" b="1" dirty="0">
              <a:solidFill>
                <a:srgbClr val="FF0000"/>
              </a:solidFill>
              <a:effectLst/>
              <a:latin typeface="Calibri" pitchFamily="34" charset="0"/>
            </a:endParaRPr>
          </a:p>
        </p:txBody>
      </p:sp>
      <p:cxnSp>
        <p:nvCxnSpPr>
          <p:cNvPr id="19" name="Connettore 1 18"/>
          <p:cNvCxnSpPr/>
          <p:nvPr/>
        </p:nvCxnSpPr>
        <p:spPr bwMode="auto">
          <a:xfrm flipH="1">
            <a:off x="7341073" y="3630083"/>
            <a:ext cx="0" cy="2628000"/>
          </a:xfrm>
          <a:prstGeom prst="line">
            <a:avLst/>
          </a:prstGeom>
          <a:noFill/>
          <a:ln w="19050" cap="flat" cmpd="sng" algn="ctr">
            <a:solidFill>
              <a:srgbClr val="FF0000"/>
            </a:solidFill>
            <a:prstDash val="sys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P spid="9" grpId="0" animBg="1"/>
      <p:bldP spid="16" grpId="0" animBg="1"/>
      <p:bldP spid="20" grpId="0"/>
      <p:bldP spid="21" grpId="0"/>
      <p:bldP spid="2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CasellaDiTesto 4"/>
          <p:cNvSpPr txBox="1"/>
          <p:nvPr/>
        </p:nvSpPr>
        <p:spPr>
          <a:xfrm>
            <a:off x="279400" y="2049463"/>
            <a:ext cx="8870950" cy="1959832"/>
          </a:xfrm>
          <a:prstGeom prst="rect">
            <a:avLst/>
          </a:prstGeom>
          <a:noFill/>
        </p:spPr>
        <p:txBody>
          <a:bodyPr wrap="square">
            <a:spAutoFit/>
          </a:bodyPr>
          <a:lstStyle/>
          <a:p>
            <a:pPr>
              <a:lnSpc>
                <a:spcPct val="150000"/>
              </a:lnSpc>
              <a:defRPr/>
            </a:pPr>
            <a:r>
              <a:rPr lang="en-GB" sz="2800" dirty="0" smtClean="0">
                <a:solidFill>
                  <a:schemeClr val="bg1"/>
                </a:solidFill>
                <a:latin typeface="Calibri" pitchFamily="34" charset="0"/>
              </a:rPr>
              <a:t>Let us make an example:</a:t>
            </a:r>
          </a:p>
          <a:p>
            <a:pPr>
              <a:lnSpc>
                <a:spcPct val="150000"/>
              </a:lnSpc>
              <a:defRPr/>
            </a:pPr>
            <a:r>
              <a:rPr lang="en-GB" sz="2800" dirty="0" err="1" smtClean="0">
                <a:solidFill>
                  <a:schemeClr val="bg1"/>
                </a:solidFill>
                <a:latin typeface="Calibri" pitchFamily="34" charset="0"/>
              </a:rPr>
              <a:t>FeO</a:t>
            </a:r>
            <a:r>
              <a:rPr lang="en-GB" sz="2800" baseline="-25000" dirty="0" err="1" smtClean="0">
                <a:solidFill>
                  <a:schemeClr val="bg1"/>
                </a:solidFill>
                <a:latin typeface="Calibri" pitchFamily="34" charset="0"/>
              </a:rPr>
              <a:t>ol</a:t>
            </a:r>
            <a:r>
              <a:rPr lang="en-GB" sz="2800" dirty="0" smtClean="0">
                <a:solidFill>
                  <a:schemeClr val="bg1"/>
                </a:solidFill>
                <a:latin typeface="Calibri" pitchFamily="34" charset="0"/>
              </a:rPr>
              <a:t> = 20.9 wt%; </a:t>
            </a:r>
            <a:r>
              <a:rPr lang="en-GB" sz="2800" dirty="0" err="1" smtClean="0">
                <a:solidFill>
                  <a:schemeClr val="bg1"/>
                </a:solidFill>
                <a:latin typeface="Calibri" pitchFamily="34" charset="0"/>
              </a:rPr>
              <a:t>MgO</a:t>
            </a:r>
            <a:r>
              <a:rPr lang="en-GB" sz="2800" baseline="-25000" dirty="0" err="1" smtClean="0">
                <a:solidFill>
                  <a:schemeClr val="bg1"/>
                </a:solidFill>
                <a:latin typeface="Calibri" pitchFamily="34" charset="0"/>
              </a:rPr>
              <a:t>ol</a:t>
            </a:r>
            <a:r>
              <a:rPr lang="en-GB" sz="2800" dirty="0" smtClean="0">
                <a:solidFill>
                  <a:schemeClr val="bg1"/>
                </a:solidFill>
                <a:latin typeface="Calibri" pitchFamily="34" charset="0"/>
              </a:rPr>
              <a:t> = 37.7 wt%.</a:t>
            </a:r>
          </a:p>
          <a:p>
            <a:pPr>
              <a:lnSpc>
                <a:spcPct val="150000"/>
              </a:lnSpc>
              <a:defRPr/>
            </a:pPr>
            <a:r>
              <a:rPr lang="en-GB" sz="2800" dirty="0" err="1" smtClean="0">
                <a:solidFill>
                  <a:schemeClr val="bg1"/>
                </a:solidFill>
                <a:latin typeface="Calibri" pitchFamily="34" charset="0"/>
              </a:rPr>
              <a:t>FeO</a:t>
            </a:r>
            <a:r>
              <a:rPr lang="en-GB" sz="2800" baseline="-25000" dirty="0" err="1" smtClean="0">
                <a:solidFill>
                  <a:schemeClr val="bg1"/>
                </a:solidFill>
                <a:latin typeface="Calibri" pitchFamily="34" charset="0"/>
              </a:rPr>
              <a:t>melt</a:t>
            </a:r>
            <a:r>
              <a:rPr lang="en-GB" sz="2800" dirty="0" smtClean="0">
                <a:solidFill>
                  <a:schemeClr val="bg1"/>
                </a:solidFill>
                <a:latin typeface="Calibri" pitchFamily="34" charset="0"/>
              </a:rPr>
              <a:t> = 9.2 wt%; </a:t>
            </a:r>
            <a:r>
              <a:rPr lang="en-GB" sz="2800" dirty="0" err="1" smtClean="0">
                <a:solidFill>
                  <a:schemeClr val="bg1"/>
                </a:solidFill>
                <a:latin typeface="Calibri" pitchFamily="34" charset="0"/>
              </a:rPr>
              <a:t>MgO</a:t>
            </a:r>
            <a:r>
              <a:rPr lang="en-GB" sz="2800" baseline="-25000" dirty="0" err="1" smtClean="0">
                <a:solidFill>
                  <a:schemeClr val="bg1"/>
                </a:solidFill>
                <a:latin typeface="Calibri" pitchFamily="34" charset="0"/>
              </a:rPr>
              <a:t>melt</a:t>
            </a:r>
            <a:r>
              <a:rPr lang="en-GB" sz="2800" dirty="0" smtClean="0">
                <a:solidFill>
                  <a:schemeClr val="bg1"/>
                </a:solidFill>
                <a:latin typeface="Calibri" pitchFamily="34" charset="0"/>
              </a:rPr>
              <a:t> = 7.5 wt%.</a:t>
            </a:r>
          </a:p>
        </p:txBody>
      </p:sp>
      <p:sp>
        <p:nvSpPr>
          <p:cNvPr id="6" name="CasellaDiTesto 5"/>
          <p:cNvSpPr txBox="1"/>
          <p:nvPr/>
        </p:nvSpPr>
        <p:spPr>
          <a:xfrm>
            <a:off x="317500" y="855663"/>
            <a:ext cx="8509000" cy="1231106"/>
          </a:xfrm>
          <a:prstGeom prst="rect">
            <a:avLst/>
          </a:prstGeom>
          <a:noFill/>
        </p:spPr>
        <p:txBody>
          <a:bodyPr wrap="square">
            <a:spAutoFit/>
          </a:bodyPr>
          <a:lstStyle/>
          <a:p>
            <a:pPr>
              <a:defRPr/>
            </a:pPr>
            <a:r>
              <a:rPr lang="en-GB" sz="2800" dirty="0" smtClean="0">
                <a:solidFill>
                  <a:schemeClr val="bg1"/>
                </a:solidFill>
                <a:latin typeface="Calibri" pitchFamily="34" charset="0"/>
              </a:rPr>
              <a:t>The distribution coefficient:</a:t>
            </a:r>
          </a:p>
          <a:p>
            <a:pPr>
              <a:defRPr/>
            </a:pPr>
            <a:endParaRPr lang="en-GB" sz="1200" dirty="0" smtClean="0">
              <a:solidFill>
                <a:schemeClr val="bg1"/>
              </a:solidFill>
              <a:latin typeface="Calibri" pitchFamily="34" charset="0"/>
            </a:endParaRPr>
          </a:p>
          <a:p>
            <a:pPr>
              <a:defRPr/>
            </a:pPr>
            <a:r>
              <a:rPr lang="en-GB" sz="3400" dirty="0" smtClean="0">
                <a:solidFill>
                  <a:schemeClr val="bg1"/>
                </a:solidFill>
                <a:latin typeface="Calibri" pitchFamily="34" charset="0"/>
              </a:rPr>
              <a:t> </a:t>
            </a:r>
            <a:r>
              <a:rPr lang="en-GB" sz="3400" dirty="0" smtClean="0">
                <a:solidFill>
                  <a:srgbClr val="FFFF00"/>
                </a:solidFill>
                <a:latin typeface="Calibri" pitchFamily="34" charset="0"/>
              </a:rPr>
              <a:t>K</a:t>
            </a:r>
            <a:r>
              <a:rPr lang="en-GB" sz="3400" baseline="-25000" dirty="0" smtClean="0">
                <a:solidFill>
                  <a:srgbClr val="FFFF00"/>
                </a:solidFill>
                <a:latin typeface="Calibri" pitchFamily="34" charset="0"/>
              </a:rPr>
              <a:t>D</a:t>
            </a:r>
            <a:r>
              <a:rPr lang="en-GB" sz="3400" dirty="0" smtClean="0">
                <a:solidFill>
                  <a:srgbClr val="FFFF00"/>
                </a:solidFill>
                <a:latin typeface="Calibri" pitchFamily="34" charset="0"/>
              </a:rPr>
              <a:t> = (</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FeO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melt</a:t>
            </a:r>
            <a:r>
              <a:rPr lang="en-GB" sz="3400" dirty="0" smtClean="0">
                <a:solidFill>
                  <a:srgbClr val="FFFF00"/>
                </a:solidFill>
                <a:latin typeface="Calibri" pitchFamily="34" charset="0"/>
              </a:rPr>
              <a:t>)/(</a:t>
            </a:r>
            <a:r>
              <a:rPr lang="en-GB" sz="3400" dirty="0" err="1" smtClean="0">
                <a:solidFill>
                  <a:srgbClr val="FFFF00"/>
                </a:solidFill>
                <a:latin typeface="Calibri" pitchFamily="34" charset="0"/>
              </a:rPr>
              <a:t>MgO</a:t>
            </a:r>
            <a:r>
              <a:rPr lang="en-GB" sz="3400" baseline="-25000" dirty="0" err="1" smtClean="0">
                <a:solidFill>
                  <a:srgbClr val="FFFF00"/>
                </a:solidFill>
                <a:latin typeface="Calibri" pitchFamily="34" charset="0"/>
              </a:rPr>
              <a:t>ol</a:t>
            </a:r>
            <a:r>
              <a:rPr lang="en-GB" sz="3400" dirty="0" smtClean="0">
                <a:solidFill>
                  <a:srgbClr val="FFFF00"/>
                </a:solidFill>
                <a:latin typeface="Calibri" pitchFamily="34" charset="0"/>
              </a:rPr>
              <a:t>)</a:t>
            </a:r>
            <a:endParaRPr lang="en-GB" sz="2800" dirty="0">
              <a:solidFill>
                <a:schemeClr val="bg1"/>
              </a:solidFill>
              <a:latin typeface="Calibri" pitchFamily="34" charset="0"/>
            </a:endParaRPr>
          </a:p>
        </p:txBody>
      </p:sp>
      <p:sp>
        <p:nvSpPr>
          <p:cNvPr id="7" name="CasellaDiTesto 6"/>
          <p:cNvSpPr txBox="1"/>
          <p:nvPr/>
        </p:nvSpPr>
        <p:spPr>
          <a:xfrm>
            <a:off x="3289300" y="3916363"/>
            <a:ext cx="2082800" cy="830997"/>
          </a:xfrm>
          <a:prstGeom prst="rect">
            <a:avLst/>
          </a:prstGeom>
          <a:noFill/>
        </p:spPr>
        <p:txBody>
          <a:bodyPr wrap="square">
            <a:spAutoFit/>
          </a:bodyPr>
          <a:lstStyle/>
          <a:p>
            <a:pPr>
              <a:defRPr/>
            </a:pPr>
            <a:r>
              <a:rPr lang="en-GB" sz="4800" smtClean="0">
                <a:solidFill>
                  <a:srgbClr val="FFFF00"/>
                </a:solidFill>
                <a:latin typeface="Calibri" pitchFamily="34" charset="0"/>
              </a:rPr>
              <a:t>K</a:t>
            </a:r>
            <a:r>
              <a:rPr lang="en-GB" sz="4800" baseline="-25000" smtClean="0">
                <a:solidFill>
                  <a:srgbClr val="FFFF00"/>
                </a:solidFill>
                <a:latin typeface="Calibri" pitchFamily="34" charset="0"/>
              </a:rPr>
              <a:t>D</a:t>
            </a:r>
            <a:r>
              <a:rPr lang="en-GB" sz="4800" smtClean="0">
                <a:solidFill>
                  <a:srgbClr val="FFFF00"/>
                </a:solidFill>
                <a:latin typeface="Calibri" pitchFamily="34" charset="0"/>
              </a:rPr>
              <a:t> = ?</a:t>
            </a:r>
            <a:endParaRPr lang="en-GB" sz="4800">
              <a:solidFill>
                <a:srgbClr val="FFFF00"/>
              </a:solidFill>
              <a:latin typeface="Calibri" pitchFamily="34" charset="0"/>
            </a:endParaRPr>
          </a:p>
        </p:txBody>
      </p:sp>
      <p:sp>
        <p:nvSpPr>
          <p:cNvPr id="10" name="CasellaDiTesto 9"/>
          <p:cNvSpPr txBox="1"/>
          <p:nvPr/>
        </p:nvSpPr>
        <p:spPr>
          <a:xfrm>
            <a:off x="317500" y="5237163"/>
            <a:ext cx="4749800" cy="769441"/>
          </a:xfrm>
          <a:prstGeom prst="rect">
            <a:avLst/>
          </a:prstGeom>
          <a:noFill/>
        </p:spPr>
        <p:txBody>
          <a:bodyPr wrap="square">
            <a:spAutoFit/>
          </a:bodyPr>
          <a:lstStyle/>
          <a:p>
            <a:pPr>
              <a:defRPr/>
            </a:pPr>
            <a:r>
              <a:rPr lang="en-GB" sz="4400" dirty="0" smtClean="0">
                <a:solidFill>
                  <a:schemeClr val="bg1"/>
                </a:solidFill>
                <a:latin typeface="Calibri" pitchFamily="34" charset="0"/>
              </a:rPr>
              <a:t>K</a:t>
            </a:r>
            <a:r>
              <a:rPr lang="en-GB" sz="4400" baseline="-25000" dirty="0" smtClean="0">
                <a:solidFill>
                  <a:schemeClr val="bg1"/>
                </a:solidFill>
                <a:latin typeface="Calibri" pitchFamily="34" charset="0"/>
              </a:rPr>
              <a:t>D</a:t>
            </a:r>
            <a:r>
              <a:rPr lang="en-GB" sz="4400" dirty="0" smtClean="0">
                <a:solidFill>
                  <a:schemeClr val="bg1"/>
                </a:solidFill>
                <a:latin typeface="Calibri" pitchFamily="34" charset="0"/>
              </a:rPr>
              <a:t> =</a:t>
            </a:r>
            <a:r>
              <a:rPr lang="en-GB" sz="2800" dirty="0" smtClean="0">
                <a:solidFill>
                  <a:schemeClr val="bg1"/>
                </a:solidFill>
                <a:latin typeface="Calibri" pitchFamily="34" charset="0"/>
              </a:rPr>
              <a:t> (20.9/37.7)/(9.2/7.5)</a:t>
            </a:r>
            <a:endParaRPr lang="en-GB" sz="2800" dirty="0">
              <a:solidFill>
                <a:schemeClr val="bg1"/>
              </a:solidFill>
              <a:latin typeface="Calibri" pitchFamily="34" charset="0"/>
            </a:endParaRPr>
          </a:p>
        </p:txBody>
      </p:sp>
      <p:sp>
        <p:nvSpPr>
          <p:cNvPr id="12" name="CasellaDiTesto 11"/>
          <p:cNvSpPr txBox="1"/>
          <p:nvPr/>
        </p:nvSpPr>
        <p:spPr>
          <a:xfrm>
            <a:off x="5080000" y="5376863"/>
            <a:ext cx="1676400" cy="646331"/>
          </a:xfrm>
          <a:prstGeom prst="rect">
            <a:avLst/>
          </a:prstGeom>
          <a:noFill/>
        </p:spPr>
        <p:txBody>
          <a:bodyPr wrap="square">
            <a:spAutoFit/>
          </a:bodyPr>
          <a:lstStyle/>
          <a:p>
            <a:pPr>
              <a:defRPr/>
            </a:pPr>
            <a:r>
              <a:rPr lang="en-GB" sz="3600" smtClean="0">
                <a:solidFill>
                  <a:schemeClr val="bg1"/>
                </a:solidFill>
                <a:latin typeface="Calibri" pitchFamily="34" charset="0"/>
              </a:rPr>
              <a:t>= 0.45 </a:t>
            </a:r>
            <a:endParaRPr lang="en-GB" sz="3600">
              <a:solidFill>
                <a:schemeClr val="bg1"/>
              </a:solidFill>
              <a:latin typeface="Calibri" pitchFamily="34" charset="0"/>
            </a:endParaRPr>
          </a:p>
        </p:txBody>
      </p:sp>
      <p:sp>
        <p:nvSpPr>
          <p:cNvPr id="13" name="CasellaDiTesto 12"/>
          <p:cNvSpPr txBox="1"/>
          <p:nvPr/>
        </p:nvSpPr>
        <p:spPr>
          <a:xfrm>
            <a:off x="6565900" y="4532392"/>
            <a:ext cx="698500" cy="1569660"/>
          </a:xfrm>
          <a:prstGeom prst="rect">
            <a:avLst/>
          </a:prstGeom>
          <a:noFill/>
        </p:spPr>
        <p:txBody>
          <a:bodyPr wrap="square">
            <a:spAutoFit/>
          </a:bodyPr>
          <a:lstStyle/>
          <a:p>
            <a:pPr>
              <a:defRPr/>
            </a:pPr>
            <a:r>
              <a:rPr lang="en-GB" sz="9600" smtClean="0">
                <a:solidFill>
                  <a:srgbClr val="FFFF00"/>
                </a:solidFill>
                <a:latin typeface="Calibri" pitchFamily="34" charset="0"/>
              </a:rPr>
              <a:t>?</a:t>
            </a:r>
            <a:endParaRPr lang="en-GB" sz="9600">
              <a:solidFill>
                <a:srgbClr val="FFFF00"/>
              </a:solidFill>
              <a:latin typeface="Calibri" pitchFamily="34" charset="0"/>
            </a:endParaRPr>
          </a:p>
        </p:txBody>
      </p:sp>
      <p:sp>
        <p:nvSpPr>
          <p:cNvPr id="14" name="CasellaDiTesto 13"/>
          <p:cNvSpPr txBox="1"/>
          <p:nvPr/>
        </p:nvSpPr>
        <p:spPr>
          <a:xfrm>
            <a:off x="317500" y="5891709"/>
            <a:ext cx="8826500" cy="630942"/>
          </a:xfrm>
          <a:prstGeom prst="rect">
            <a:avLst/>
          </a:prstGeom>
          <a:noFill/>
        </p:spPr>
        <p:txBody>
          <a:bodyPr wrap="square">
            <a:spAutoFit/>
          </a:bodyPr>
          <a:lstStyle/>
          <a:p>
            <a:pPr>
              <a:defRPr/>
            </a:pPr>
            <a:r>
              <a:rPr lang="en-GB" sz="3500" dirty="0" smtClean="0">
                <a:solidFill>
                  <a:schemeClr val="bg1"/>
                </a:solidFill>
                <a:latin typeface="Calibri" pitchFamily="34" charset="0"/>
              </a:rPr>
              <a:t>K</a:t>
            </a:r>
            <a:r>
              <a:rPr lang="en-GB" sz="3500" baseline="-25000" dirty="0" smtClean="0">
                <a:solidFill>
                  <a:schemeClr val="bg1"/>
                </a:solidFill>
                <a:latin typeface="Calibri" pitchFamily="34" charset="0"/>
              </a:rPr>
              <a:t>D</a:t>
            </a:r>
            <a:r>
              <a:rPr lang="en-GB" sz="3500" dirty="0" smtClean="0">
                <a:solidFill>
                  <a:schemeClr val="bg1"/>
                </a:solidFill>
                <a:latin typeface="Calibri" pitchFamily="34" charset="0"/>
              </a:rPr>
              <a:t> should be 0.30, why did we obtain 0.45?</a:t>
            </a:r>
            <a:endParaRPr lang="en-GB" sz="3500" dirty="0">
              <a:solidFill>
                <a:schemeClr val="bg1"/>
              </a:solidFill>
              <a:latin typeface="Calibri" pitchFamily="34" charset="0"/>
            </a:endParaRPr>
          </a:p>
        </p:txBody>
      </p:sp>
      <p:sp>
        <p:nvSpPr>
          <p:cNvPr id="15" name="CasellaDiTesto 14"/>
          <p:cNvSpPr txBox="1"/>
          <p:nvPr/>
        </p:nvSpPr>
        <p:spPr>
          <a:xfrm>
            <a:off x="4165600" y="2229803"/>
            <a:ext cx="4978400" cy="461665"/>
          </a:xfrm>
          <a:prstGeom prst="rect">
            <a:avLst/>
          </a:prstGeom>
          <a:noFill/>
        </p:spPr>
        <p:txBody>
          <a:bodyPr wrap="square">
            <a:spAutoFit/>
          </a:bodyPr>
          <a:lstStyle/>
          <a:p>
            <a:pPr algn="r">
              <a:defRPr/>
            </a:pPr>
            <a:r>
              <a:rPr lang="en-GB" sz="2400" smtClean="0">
                <a:solidFill>
                  <a:schemeClr val="bg1"/>
                </a:solidFill>
                <a:latin typeface="Calibri" pitchFamily="34" charset="0"/>
              </a:rPr>
              <a:t> </a:t>
            </a:r>
            <a:r>
              <a:rPr lang="en-GB" sz="2400" smtClean="0">
                <a:solidFill>
                  <a:srgbClr val="FFFF00"/>
                </a:solidFill>
                <a:latin typeface="Calibri" pitchFamily="34" charset="0"/>
              </a:rPr>
              <a:t>K</a:t>
            </a:r>
            <a:r>
              <a:rPr lang="en-GB" sz="2400" baseline="-25000" smtClean="0">
                <a:solidFill>
                  <a:srgbClr val="FFFF00"/>
                </a:solidFill>
                <a:latin typeface="Calibri" pitchFamily="34" charset="0"/>
              </a:rPr>
              <a:t>D</a:t>
            </a:r>
            <a:r>
              <a:rPr lang="en-GB" sz="2400" smtClean="0">
                <a:solidFill>
                  <a:srgbClr val="FFFF00"/>
                </a:solidFill>
                <a:latin typeface="Calibri" pitchFamily="34" charset="0"/>
              </a:rPr>
              <a:t> = (FeO/MgO)</a:t>
            </a:r>
            <a:r>
              <a:rPr lang="en-GB" sz="2400" baseline="-25000" smtClean="0">
                <a:solidFill>
                  <a:srgbClr val="FFFF00"/>
                </a:solidFill>
                <a:latin typeface="Calibri" pitchFamily="34" charset="0"/>
              </a:rPr>
              <a:t>ol</a:t>
            </a:r>
            <a:r>
              <a:rPr lang="en-GB" sz="2400" smtClean="0">
                <a:solidFill>
                  <a:srgbClr val="FFFF00"/>
                </a:solidFill>
                <a:latin typeface="Calibri" pitchFamily="34" charset="0"/>
              </a:rPr>
              <a:t>/(FeO/MgO)</a:t>
            </a:r>
            <a:r>
              <a:rPr lang="en-GB" sz="2000" baseline="-25000" smtClean="0">
                <a:solidFill>
                  <a:srgbClr val="FFFF00"/>
                </a:solidFill>
                <a:latin typeface="Calibri" pitchFamily="34" charset="0"/>
              </a:rPr>
              <a:t>melt</a:t>
            </a:r>
            <a:endParaRPr lang="en-GB" sz="2000">
              <a:solidFill>
                <a:schemeClr val="bg1"/>
              </a:solidFill>
              <a:latin typeface="Calibri" pitchFamily="34" charset="0"/>
            </a:endParaRPr>
          </a:p>
        </p:txBody>
      </p:sp>
      <p:sp>
        <p:nvSpPr>
          <p:cNvPr id="16" name="CasellaDiTesto 15"/>
          <p:cNvSpPr txBox="1"/>
          <p:nvPr/>
        </p:nvSpPr>
        <p:spPr>
          <a:xfrm>
            <a:off x="317500" y="4589463"/>
            <a:ext cx="4838700" cy="769441"/>
          </a:xfrm>
          <a:prstGeom prst="rect">
            <a:avLst/>
          </a:prstGeom>
          <a:noFill/>
        </p:spPr>
        <p:txBody>
          <a:bodyPr wrap="square">
            <a:spAutoFit/>
          </a:bodyPr>
          <a:lstStyle/>
          <a:p>
            <a:pPr>
              <a:defRPr/>
            </a:pPr>
            <a:r>
              <a:rPr lang="en-GB" sz="4400" dirty="0" smtClean="0">
                <a:solidFill>
                  <a:schemeClr val="bg1"/>
                </a:solidFill>
                <a:latin typeface="Calibri" pitchFamily="34" charset="0"/>
              </a:rPr>
              <a:t>K</a:t>
            </a:r>
            <a:r>
              <a:rPr lang="en-GB" sz="4400" baseline="-25000" dirty="0" smtClean="0">
                <a:solidFill>
                  <a:schemeClr val="bg1"/>
                </a:solidFill>
                <a:latin typeface="Calibri" pitchFamily="34" charset="0"/>
              </a:rPr>
              <a:t>D</a:t>
            </a:r>
            <a:r>
              <a:rPr lang="en-GB" sz="4400" dirty="0" smtClean="0">
                <a:solidFill>
                  <a:schemeClr val="bg1"/>
                </a:solidFill>
                <a:latin typeface="Calibri" pitchFamily="34" charset="0"/>
              </a:rPr>
              <a:t> =</a:t>
            </a:r>
            <a:r>
              <a:rPr lang="en-GB" sz="2800" dirty="0" smtClean="0">
                <a:solidFill>
                  <a:schemeClr val="bg1"/>
                </a:solidFill>
                <a:latin typeface="Calibri" pitchFamily="34" charset="0"/>
              </a:rPr>
              <a:t> (20.9/9.2)*(7.5/37.7)</a:t>
            </a:r>
            <a:endParaRPr lang="en-GB" sz="2800" dirty="0">
              <a:solidFill>
                <a:schemeClr val="bg1"/>
              </a:solidFill>
              <a:latin typeface="Calibri" pitchFamily="34" charset="0"/>
            </a:endParaRPr>
          </a:p>
        </p:txBody>
      </p:sp>
      <p:sp>
        <p:nvSpPr>
          <p:cNvPr id="17" name="CasellaDiTesto 16"/>
          <p:cNvSpPr txBox="1"/>
          <p:nvPr/>
        </p:nvSpPr>
        <p:spPr>
          <a:xfrm>
            <a:off x="5080000" y="4729163"/>
            <a:ext cx="1676400" cy="646331"/>
          </a:xfrm>
          <a:prstGeom prst="rect">
            <a:avLst/>
          </a:prstGeom>
          <a:noFill/>
        </p:spPr>
        <p:txBody>
          <a:bodyPr wrap="square">
            <a:spAutoFit/>
          </a:bodyPr>
          <a:lstStyle/>
          <a:p>
            <a:pPr>
              <a:defRPr/>
            </a:pPr>
            <a:r>
              <a:rPr lang="en-GB" sz="3600" smtClean="0">
                <a:solidFill>
                  <a:schemeClr val="bg1"/>
                </a:solidFill>
                <a:latin typeface="Calibri" pitchFamily="34" charset="0"/>
              </a:rPr>
              <a:t>= 0.45 </a:t>
            </a:r>
            <a:endParaRPr lang="en-GB" sz="36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0" grpId="0" build="p"/>
      <p:bldP spid="12" grpId="0" build="p"/>
      <p:bldP spid="13" grpId="0" build="p"/>
      <p:bldP spid="14" grpId="0" build="p"/>
      <p:bldP spid="15" grpId="0"/>
      <p:bldP spid="16" grpId="0" build="p"/>
      <p:bldP spid="1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af-ZA" sz="4800" smtClean="0">
                <a:solidFill>
                  <a:srgbClr val="FFFF00"/>
                </a:solidFill>
                <a:effectLst>
                  <a:outerShdw blurRad="38100" dist="38100" dir="2700000" algn="tl">
                    <a:srgbClr val="000000"/>
                  </a:outerShdw>
                </a:effectLst>
                <a:latin typeface="Calibri" pitchFamily="34" charset="0"/>
              </a:rPr>
              <a:t>Potential Temperature</a:t>
            </a:r>
            <a:endParaRPr lang="af-ZA" sz="4800">
              <a:solidFill>
                <a:srgbClr val="FFFF00"/>
              </a:solidFill>
              <a:effectLst>
                <a:outerShdw blurRad="38100" dist="38100" dir="2700000" algn="tl">
                  <a:srgbClr val="000000"/>
                </a:outerShdw>
              </a:effectLst>
              <a:latin typeface="Calibri" pitchFamily="34" charset="0"/>
            </a:endParaRPr>
          </a:p>
        </p:txBody>
      </p:sp>
      <p:graphicFrame>
        <p:nvGraphicFramePr>
          <p:cNvPr id="118" name="Grafico 117"/>
          <p:cNvGraphicFramePr/>
          <p:nvPr/>
        </p:nvGraphicFramePr>
        <p:xfrm>
          <a:off x="520860" y="787078"/>
          <a:ext cx="7940233" cy="5708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uppo 30"/>
          <p:cNvGrpSpPr/>
          <p:nvPr/>
        </p:nvGrpSpPr>
        <p:grpSpPr>
          <a:xfrm>
            <a:off x="1597306" y="925975"/>
            <a:ext cx="6609145" cy="4826643"/>
            <a:chOff x="1597306" y="925975"/>
            <a:chExt cx="6609145" cy="4826643"/>
          </a:xfrm>
        </p:grpSpPr>
        <p:cxnSp>
          <p:nvCxnSpPr>
            <p:cNvPr id="5" name="Connettore 1 4"/>
            <p:cNvCxnSpPr/>
            <p:nvPr/>
          </p:nvCxnSpPr>
          <p:spPr bwMode="auto">
            <a:xfrm flipV="1">
              <a:off x="1597306" y="925975"/>
              <a:ext cx="6609145" cy="4826643"/>
            </a:xfrm>
            <a:prstGeom prst="line">
              <a:avLst/>
            </a:prstGeom>
            <a:noFill/>
            <a:ln w="19050" cap="flat" cmpd="sng" algn="ctr">
              <a:solidFill>
                <a:schemeClr val="tx1"/>
              </a:solidFill>
              <a:prstDash val="dash"/>
              <a:round/>
              <a:headEnd type="none" w="med" len="med"/>
              <a:tailEnd type="none" w="med" len="med"/>
            </a:ln>
            <a:effectLst/>
          </p:spPr>
        </p:cxnSp>
        <p:sp>
          <p:nvSpPr>
            <p:cNvPr id="6" name="CasellaDiTesto 5"/>
            <p:cNvSpPr txBox="1"/>
            <p:nvPr/>
          </p:nvSpPr>
          <p:spPr>
            <a:xfrm rot="19403975">
              <a:off x="6937338" y="1506059"/>
              <a:ext cx="1228221" cy="369332"/>
            </a:xfrm>
            <a:prstGeom prst="rect">
              <a:avLst/>
            </a:prstGeom>
            <a:noFill/>
          </p:spPr>
          <p:txBody>
            <a:bodyPr wrap="none" rtlCol="0">
              <a:spAutoFit/>
            </a:bodyPr>
            <a:lstStyle/>
            <a:p>
              <a:r>
                <a:rPr lang="af-ZA" smtClean="0">
                  <a:solidFill>
                    <a:schemeClr val="tx1"/>
                  </a:solidFill>
                  <a:effectLst/>
                  <a:latin typeface="Calibri" pitchFamily="34" charset="0"/>
                </a:rPr>
                <a:t>1:1 (K</a:t>
              </a:r>
              <a:r>
                <a:rPr lang="af-ZA" baseline="-25000" smtClean="0">
                  <a:solidFill>
                    <a:schemeClr val="tx1"/>
                  </a:solidFill>
                  <a:effectLst/>
                  <a:latin typeface="Calibri" pitchFamily="34" charset="0"/>
                </a:rPr>
                <a:t>D</a:t>
              </a:r>
              <a:r>
                <a:rPr lang="af-ZA" smtClean="0">
                  <a:solidFill>
                    <a:schemeClr val="tx1"/>
                  </a:solidFill>
                  <a:effectLst/>
                  <a:latin typeface="Calibri" pitchFamily="34" charset="0"/>
                </a:rPr>
                <a:t> = 1)</a:t>
              </a:r>
              <a:endParaRPr lang="af-ZA">
                <a:solidFill>
                  <a:schemeClr val="tx1"/>
                </a:solidFill>
                <a:effectLst/>
                <a:latin typeface="Calibri" pitchFamily="34" charset="0"/>
              </a:endParaRPr>
            </a:p>
          </p:txBody>
        </p:sp>
      </p:grpSp>
      <p:sp>
        <p:nvSpPr>
          <p:cNvPr id="13" name="Figura a mano libera 12"/>
          <p:cNvSpPr/>
          <p:nvPr/>
        </p:nvSpPr>
        <p:spPr bwMode="auto">
          <a:xfrm>
            <a:off x="1874521" y="1402080"/>
            <a:ext cx="5532120" cy="409194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Lst>
            <a:ahLst/>
            <a:cxnLst>
              <a:cxn ang="0">
                <a:pos x="connsiteX0" y="connsiteY0"/>
              </a:cxn>
              <a:cxn ang="0">
                <a:pos x="connsiteX1" y="connsiteY1"/>
              </a:cxn>
            </a:cxnLst>
            <a:rect l="l" t="t" r="r" b="b"/>
            <a:pathLst>
              <a:path w="5532120" h="4091940">
                <a:moveTo>
                  <a:pt x="0" y="4091940"/>
                </a:moveTo>
                <a:cubicBezTo>
                  <a:pt x="1691640" y="2628900"/>
                  <a:pt x="3444240" y="1234440"/>
                  <a:pt x="5532120" y="0"/>
                </a:cubicBezTo>
              </a:path>
            </a:pathLst>
          </a:cu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4" name="Figura a mano libera 13"/>
          <p:cNvSpPr/>
          <p:nvPr/>
        </p:nvSpPr>
        <p:spPr bwMode="auto">
          <a:xfrm>
            <a:off x="1824990" y="1386840"/>
            <a:ext cx="5328920" cy="411861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Lst>
            <a:ahLst/>
            <a:cxnLst>
              <a:cxn ang="0">
                <a:pos x="connsiteX0" y="connsiteY0"/>
              </a:cxn>
              <a:cxn ang="0">
                <a:pos x="connsiteX1" y="connsiteY1"/>
              </a:cxn>
            </a:cxnLst>
            <a:rect l="l" t="t" r="r" b="b"/>
            <a:pathLst>
              <a:path w="5328920" h="4118610">
                <a:moveTo>
                  <a:pt x="0" y="4118610"/>
                </a:moveTo>
                <a:cubicBezTo>
                  <a:pt x="1424940" y="2358390"/>
                  <a:pt x="3271520" y="1097280"/>
                  <a:pt x="5328920" y="0"/>
                </a:cubicBezTo>
              </a:path>
            </a:pathLst>
          </a:custGeom>
          <a:noFill/>
          <a:ln w="19050" cap="flat" cmpd="sng" algn="ctr">
            <a:solidFill>
              <a:srgbClr val="66FF3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Figura a mano libera 14"/>
          <p:cNvSpPr/>
          <p:nvPr/>
        </p:nvSpPr>
        <p:spPr bwMode="auto">
          <a:xfrm>
            <a:off x="1743710" y="1386840"/>
            <a:ext cx="503682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Lst>
            <a:ahLst/>
            <a:cxnLst>
              <a:cxn ang="0">
                <a:pos x="connsiteX0" y="connsiteY0"/>
              </a:cxn>
              <a:cxn ang="0">
                <a:pos x="connsiteX1" y="connsiteY1"/>
              </a:cxn>
            </a:cxnLst>
            <a:rect l="l" t="t" r="r" b="b"/>
            <a:pathLst>
              <a:path w="5036820" h="4121150">
                <a:moveTo>
                  <a:pt x="0" y="4121150"/>
                </a:moveTo>
                <a:cubicBezTo>
                  <a:pt x="1196340" y="1964690"/>
                  <a:pt x="3169920" y="723900"/>
                  <a:pt x="5036820" y="0"/>
                </a:cubicBezTo>
              </a:path>
            </a:pathLst>
          </a:custGeom>
          <a:noFill/>
          <a:ln w="1905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1707896" y="1386840"/>
            <a:ext cx="474345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Lst>
            <a:ahLst/>
            <a:cxnLst>
              <a:cxn ang="0">
                <a:pos x="connsiteX0" y="connsiteY0"/>
              </a:cxn>
              <a:cxn ang="0">
                <a:pos x="connsiteX1" y="connsiteY1"/>
              </a:cxn>
            </a:cxnLst>
            <a:rect l="l" t="t" r="r" b="b"/>
            <a:pathLst>
              <a:path w="4743450" h="4121150">
                <a:moveTo>
                  <a:pt x="0" y="4121150"/>
                </a:moveTo>
                <a:cubicBezTo>
                  <a:pt x="1001268" y="1794002"/>
                  <a:pt x="2884170" y="533400"/>
                  <a:pt x="4743450" y="0"/>
                </a:cubicBezTo>
              </a:path>
            </a:pathLst>
          </a:custGeom>
          <a:noFill/>
          <a:ln w="571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7" name="Figura a mano libera 16"/>
          <p:cNvSpPr/>
          <p:nvPr/>
        </p:nvSpPr>
        <p:spPr bwMode="auto">
          <a:xfrm>
            <a:off x="1678940" y="1386840"/>
            <a:ext cx="4156710" cy="412496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Lst>
            <a:ahLst/>
            <a:cxnLst>
              <a:cxn ang="0">
                <a:pos x="connsiteX0" y="connsiteY0"/>
              </a:cxn>
              <a:cxn ang="0">
                <a:pos x="connsiteX1" y="connsiteY1"/>
              </a:cxn>
            </a:cxnLst>
            <a:rect l="l" t="t" r="r" b="b"/>
            <a:pathLst>
              <a:path w="4156710" h="4124960">
                <a:moveTo>
                  <a:pt x="0" y="4124960"/>
                </a:moveTo>
                <a:cubicBezTo>
                  <a:pt x="646430" y="2208953"/>
                  <a:pt x="1437640" y="734907"/>
                  <a:pt x="4156710" y="0"/>
                </a:cubicBezTo>
              </a:path>
            </a:pathLst>
          </a:custGeom>
          <a:no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 name="Figura a mano libera 17"/>
          <p:cNvSpPr/>
          <p:nvPr/>
        </p:nvSpPr>
        <p:spPr bwMode="auto">
          <a:xfrm>
            <a:off x="1648460" y="1386840"/>
            <a:ext cx="3112770" cy="411988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741680 w 4156710"/>
              <a:gd name="connsiteY1" fmla="*/ 4094480 h 4124960"/>
              <a:gd name="connsiteX2" fmla="*/ 4156710 w 4156710"/>
              <a:gd name="connsiteY2" fmla="*/ 0 h 4124960"/>
              <a:gd name="connsiteX0" fmla="*/ 0 w 4156710"/>
              <a:gd name="connsiteY0" fmla="*/ 4124960 h 4124960"/>
              <a:gd name="connsiteX1" fmla="*/ 4156710 w 4156710"/>
              <a:gd name="connsiteY1" fmla="*/ 0 h 412496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Lst>
            <a:ahLst/>
            <a:cxnLst>
              <a:cxn ang="0">
                <a:pos x="connsiteX0" y="connsiteY0"/>
              </a:cxn>
              <a:cxn ang="0">
                <a:pos x="connsiteX1" y="connsiteY1"/>
              </a:cxn>
            </a:cxnLst>
            <a:rect l="l" t="t" r="r" b="b"/>
            <a:pathLst>
              <a:path w="3112770" h="4119880">
                <a:moveTo>
                  <a:pt x="0" y="4119880"/>
                </a:moveTo>
                <a:cubicBezTo>
                  <a:pt x="283210" y="2357967"/>
                  <a:pt x="627380" y="550333"/>
                  <a:pt x="3112770" y="0"/>
                </a:cubicBez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5831908" y="2882231"/>
            <a:ext cx="744114" cy="369332"/>
          </a:xfrm>
          <a:prstGeom prst="rect">
            <a:avLst/>
          </a:prstGeom>
          <a:noFill/>
        </p:spPr>
        <p:txBody>
          <a:bodyPr wrap="none" rtlCol="0">
            <a:spAutoFit/>
          </a:bodyPr>
          <a:lstStyle/>
          <a:p>
            <a:r>
              <a:rPr lang="af-ZA" smtClean="0">
                <a:solidFill>
                  <a:schemeClr val="tx1"/>
                </a:solidFill>
                <a:effectLst/>
                <a:latin typeface="Calibri" pitchFamily="34" charset="0"/>
              </a:rPr>
              <a:t>K</a:t>
            </a:r>
            <a:r>
              <a:rPr lang="af-ZA" baseline="-25000" smtClean="0">
                <a:solidFill>
                  <a:schemeClr val="tx1"/>
                </a:solidFill>
                <a:effectLst/>
                <a:latin typeface="Calibri" pitchFamily="34" charset="0"/>
              </a:rPr>
              <a:t>D</a:t>
            </a:r>
            <a:r>
              <a:rPr lang="af-ZA" smtClean="0">
                <a:solidFill>
                  <a:schemeClr val="tx1"/>
                </a:solidFill>
                <a:effectLst/>
                <a:latin typeface="Calibri" pitchFamily="34" charset="0"/>
              </a:rPr>
              <a:t> 0.8</a:t>
            </a:r>
            <a:endParaRPr lang="af-ZA">
              <a:solidFill>
                <a:schemeClr val="tx1"/>
              </a:solidFill>
              <a:effectLst/>
              <a:latin typeface="Calibri" pitchFamily="34" charset="0"/>
            </a:endParaRPr>
          </a:p>
        </p:txBody>
      </p:sp>
      <p:sp>
        <p:nvSpPr>
          <p:cNvPr id="21" name="CasellaDiTesto 20"/>
          <p:cNvSpPr txBox="1"/>
          <p:nvPr/>
        </p:nvSpPr>
        <p:spPr>
          <a:xfrm>
            <a:off x="5304604" y="3395819"/>
            <a:ext cx="744114" cy="369332"/>
          </a:xfrm>
          <a:prstGeom prst="rect">
            <a:avLst/>
          </a:prstGeom>
          <a:noFill/>
        </p:spPr>
        <p:txBody>
          <a:bodyPr wrap="none" rtlCol="0">
            <a:spAutoFit/>
          </a:bodyPr>
          <a:lstStyle/>
          <a:p>
            <a:r>
              <a:rPr lang="af-ZA" smtClean="0">
                <a:solidFill>
                  <a:schemeClr val="tx1"/>
                </a:solidFill>
                <a:effectLst/>
                <a:latin typeface="Calibri" pitchFamily="34" charset="0"/>
              </a:rPr>
              <a:t>K</a:t>
            </a:r>
            <a:r>
              <a:rPr lang="af-ZA" baseline="-25000" smtClean="0">
                <a:solidFill>
                  <a:schemeClr val="tx1"/>
                </a:solidFill>
                <a:effectLst/>
                <a:latin typeface="Calibri" pitchFamily="34" charset="0"/>
              </a:rPr>
              <a:t>D</a:t>
            </a:r>
            <a:r>
              <a:rPr lang="af-ZA" smtClean="0">
                <a:solidFill>
                  <a:schemeClr val="tx1"/>
                </a:solidFill>
                <a:effectLst/>
                <a:latin typeface="Calibri" pitchFamily="34" charset="0"/>
              </a:rPr>
              <a:t> 0.6</a:t>
            </a:r>
            <a:endParaRPr lang="af-ZA">
              <a:solidFill>
                <a:schemeClr val="tx1"/>
              </a:solidFill>
              <a:effectLst/>
              <a:latin typeface="Calibri" pitchFamily="34" charset="0"/>
            </a:endParaRPr>
          </a:p>
        </p:txBody>
      </p:sp>
      <p:sp>
        <p:nvSpPr>
          <p:cNvPr id="22" name="CasellaDiTesto 21"/>
          <p:cNvSpPr txBox="1"/>
          <p:nvPr/>
        </p:nvSpPr>
        <p:spPr>
          <a:xfrm>
            <a:off x="4687384" y="3959699"/>
            <a:ext cx="744114" cy="369332"/>
          </a:xfrm>
          <a:prstGeom prst="rect">
            <a:avLst/>
          </a:prstGeom>
          <a:noFill/>
        </p:spPr>
        <p:txBody>
          <a:bodyPr wrap="none" rtlCol="0">
            <a:spAutoFit/>
          </a:bodyPr>
          <a:lstStyle/>
          <a:p>
            <a:r>
              <a:rPr lang="af-ZA" smtClean="0">
                <a:solidFill>
                  <a:schemeClr val="tx1"/>
                </a:solidFill>
                <a:effectLst/>
                <a:latin typeface="Calibri" pitchFamily="34" charset="0"/>
              </a:rPr>
              <a:t>K</a:t>
            </a:r>
            <a:r>
              <a:rPr lang="af-ZA" baseline="-25000" smtClean="0">
                <a:solidFill>
                  <a:schemeClr val="tx1"/>
                </a:solidFill>
                <a:effectLst/>
                <a:latin typeface="Calibri" pitchFamily="34" charset="0"/>
              </a:rPr>
              <a:t>D</a:t>
            </a:r>
            <a:r>
              <a:rPr lang="af-ZA" smtClean="0">
                <a:solidFill>
                  <a:schemeClr val="tx1"/>
                </a:solidFill>
                <a:effectLst/>
                <a:latin typeface="Calibri" pitchFamily="34" charset="0"/>
              </a:rPr>
              <a:t> 0.4</a:t>
            </a:r>
            <a:endParaRPr lang="af-ZA">
              <a:solidFill>
                <a:schemeClr val="tx1"/>
              </a:solidFill>
              <a:effectLst/>
              <a:latin typeface="Calibri" pitchFamily="34" charset="0"/>
            </a:endParaRPr>
          </a:p>
        </p:txBody>
      </p:sp>
      <p:sp>
        <p:nvSpPr>
          <p:cNvPr id="23" name="CasellaDiTesto 22"/>
          <p:cNvSpPr txBox="1"/>
          <p:nvPr/>
        </p:nvSpPr>
        <p:spPr>
          <a:xfrm rot="19517934">
            <a:off x="3607780" y="2202019"/>
            <a:ext cx="756938" cy="369332"/>
          </a:xfrm>
          <a:prstGeom prst="rect">
            <a:avLst/>
          </a:prstGeom>
          <a:noFill/>
        </p:spPr>
        <p:txBody>
          <a:bodyPr wrap="none" rtlCol="0">
            <a:spAutoFit/>
          </a:bodyPr>
          <a:lstStyle/>
          <a:p>
            <a:r>
              <a:rPr lang="af-ZA" b="1" smtClean="0">
                <a:solidFill>
                  <a:srgbClr val="FF0000"/>
                </a:solidFill>
                <a:effectLst/>
                <a:latin typeface="Calibri" pitchFamily="34" charset="0"/>
              </a:rPr>
              <a:t>K</a:t>
            </a:r>
            <a:r>
              <a:rPr lang="af-ZA" b="1" baseline="-25000" smtClean="0">
                <a:solidFill>
                  <a:srgbClr val="FF0000"/>
                </a:solidFill>
                <a:effectLst/>
                <a:latin typeface="Calibri" pitchFamily="34" charset="0"/>
              </a:rPr>
              <a:t>D</a:t>
            </a:r>
            <a:r>
              <a:rPr lang="af-ZA" b="1" smtClean="0">
                <a:solidFill>
                  <a:srgbClr val="FF0000"/>
                </a:solidFill>
                <a:effectLst/>
                <a:latin typeface="Calibri" pitchFamily="34" charset="0"/>
              </a:rPr>
              <a:t> 0.3</a:t>
            </a:r>
            <a:endParaRPr lang="af-ZA" b="1">
              <a:solidFill>
                <a:srgbClr val="FF0000"/>
              </a:solidFill>
              <a:effectLst/>
              <a:latin typeface="Calibri" pitchFamily="34" charset="0"/>
            </a:endParaRPr>
          </a:p>
        </p:txBody>
      </p:sp>
      <p:sp>
        <p:nvSpPr>
          <p:cNvPr id="24" name="CasellaDiTesto 23"/>
          <p:cNvSpPr txBox="1"/>
          <p:nvPr/>
        </p:nvSpPr>
        <p:spPr>
          <a:xfrm>
            <a:off x="2698056" y="1178907"/>
            <a:ext cx="744114" cy="369332"/>
          </a:xfrm>
          <a:prstGeom prst="rect">
            <a:avLst/>
          </a:prstGeom>
          <a:noFill/>
        </p:spPr>
        <p:txBody>
          <a:bodyPr wrap="none" rtlCol="0">
            <a:spAutoFit/>
          </a:bodyPr>
          <a:lstStyle/>
          <a:p>
            <a:r>
              <a:rPr lang="af-ZA" smtClean="0">
                <a:solidFill>
                  <a:schemeClr val="tx1"/>
                </a:solidFill>
                <a:effectLst/>
                <a:latin typeface="Calibri" pitchFamily="34" charset="0"/>
              </a:rPr>
              <a:t>K</a:t>
            </a:r>
            <a:r>
              <a:rPr lang="af-ZA" baseline="-25000" smtClean="0">
                <a:solidFill>
                  <a:schemeClr val="tx1"/>
                </a:solidFill>
                <a:effectLst/>
                <a:latin typeface="Calibri" pitchFamily="34" charset="0"/>
              </a:rPr>
              <a:t>D</a:t>
            </a:r>
            <a:r>
              <a:rPr lang="af-ZA" smtClean="0">
                <a:solidFill>
                  <a:schemeClr val="tx1"/>
                </a:solidFill>
                <a:effectLst/>
                <a:latin typeface="Calibri" pitchFamily="34" charset="0"/>
              </a:rPr>
              <a:t> 0.2</a:t>
            </a:r>
            <a:endParaRPr lang="af-ZA">
              <a:solidFill>
                <a:schemeClr val="tx1"/>
              </a:solidFill>
              <a:effectLst/>
              <a:latin typeface="Calibri" pitchFamily="34" charset="0"/>
            </a:endParaRPr>
          </a:p>
        </p:txBody>
      </p:sp>
      <p:sp>
        <p:nvSpPr>
          <p:cNvPr id="25" name="CasellaDiTesto 24"/>
          <p:cNvSpPr txBox="1"/>
          <p:nvPr/>
        </p:nvSpPr>
        <p:spPr>
          <a:xfrm>
            <a:off x="1828360" y="1791047"/>
            <a:ext cx="744114" cy="369332"/>
          </a:xfrm>
          <a:prstGeom prst="rect">
            <a:avLst/>
          </a:prstGeom>
          <a:noFill/>
        </p:spPr>
        <p:txBody>
          <a:bodyPr wrap="none" rtlCol="0">
            <a:spAutoFit/>
          </a:bodyPr>
          <a:lstStyle/>
          <a:p>
            <a:r>
              <a:rPr lang="af-ZA" smtClean="0">
                <a:solidFill>
                  <a:schemeClr val="tx1"/>
                </a:solidFill>
                <a:effectLst/>
                <a:latin typeface="Calibri" pitchFamily="34" charset="0"/>
              </a:rPr>
              <a:t>K</a:t>
            </a:r>
            <a:r>
              <a:rPr lang="af-ZA" baseline="-25000" smtClean="0">
                <a:solidFill>
                  <a:schemeClr val="tx1"/>
                </a:solidFill>
                <a:effectLst/>
                <a:latin typeface="Calibri" pitchFamily="34" charset="0"/>
              </a:rPr>
              <a:t>D</a:t>
            </a:r>
            <a:r>
              <a:rPr lang="af-ZA" smtClean="0">
                <a:solidFill>
                  <a:schemeClr val="tx1"/>
                </a:solidFill>
                <a:effectLst/>
                <a:latin typeface="Calibri" pitchFamily="34" charset="0"/>
              </a:rPr>
              <a:t> 0.1</a:t>
            </a:r>
            <a:endParaRPr lang="af-ZA">
              <a:solidFill>
                <a:schemeClr val="tx1"/>
              </a:solidFill>
              <a:effectLst/>
              <a:latin typeface="Calibri" pitchFamily="34" charset="0"/>
            </a:endParaRPr>
          </a:p>
        </p:txBody>
      </p:sp>
      <p:sp>
        <p:nvSpPr>
          <p:cNvPr id="26" name="Figura a mano libera 25"/>
          <p:cNvSpPr/>
          <p:nvPr/>
        </p:nvSpPr>
        <p:spPr bwMode="auto">
          <a:xfrm>
            <a:off x="5808980" y="2425700"/>
            <a:ext cx="454660" cy="500380"/>
          </a:xfrm>
          <a:custGeom>
            <a:avLst/>
            <a:gdLst>
              <a:gd name="connsiteX0" fmla="*/ 431800 w 431800"/>
              <a:gd name="connsiteY0" fmla="*/ 487680 h 487680"/>
              <a:gd name="connsiteX1" fmla="*/ 279400 w 431800"/>
              <a:gd name="connsiteY1" fmla="*/ 345440 h 487680"/>
              <a:gd name="connsiteX2" fmla="*/ 330200 w 431800"/>
              <a:gd name="connsiteY2" fmla="*/ 218440 h 487680"/>
              <a:gd name="connsiteX3" fmla="*/ 0 w 431800"/>
              <a:gd name="connsiteY3" fmla="*/ 0 h 487680"/>
            </a:gdLst>
            <a:ahLst/>
            <a:cxnLst>
              <a:cxn ang="0">
                <a:pos x="connsiteX0" y="connsiteY0"/>
              </a:cxn>
              <a:cxn ang="0">
                <a:pos x="connsiteX1" y="connsiteY1"/>
              </a:cxn>
              <a:cxn ang="0">
                <a:pos x="connsiteX2" y="connsiteY2"/>
              </a:cxn>
              <a:cxn ang="0">
                <a:pos x="connsiteX3" y="connsiteY3"/>
              </a:cxn>
            </a:cxnLst>
            <a:rect l="l" t="t" r="r" b="b"/>
            <a:pathLst>
              <a:path w="431800" h="487680">
                <a:moveTo>
                  <a:pt x="431800" y="487680"/>
                </a:moveTo>
                <a:cubicBezTo>
                  <a:pt x="364066" y="438996"/>
                  <a:pt x="296333" y="390313"/>
                  <a:pt x="279400" y="345440"/>
                </a:cubicBezTo>
                <a:cubicBezTo>
                  <a:pt x="262467" y="300567"/>
                  <a:pt x="376767" y="276013"/>
                  <a:pt x="330200" y="218440"/>
                </a:cubicBezTo>
                <a:cubicBezTo>
                  <a:pt x="283633" y="160867"/>
                  <a:pt x="141816" y="80433"/>
                  <a:pt x="0" y="0"/>
                </a:cubicBezTo>
              </a:path>
            </a:pathLst>
          </a:custGeom>
          <a:noFill/>
          <a:ln w="19050"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7" name="Figura a mano libera 26"/>
          <p:cNvSpPr/>
          <p:nvPr/>
        </p:nvSpPr>
        <p:spPr bwMode="auto">
          <a:xfrm>
            <a:off x="5019040" y="2659380"/>
            <a:ext cx="629920" cy="840740"/>
          </a:xfrm>
          <a:custGeom>
            <a:avLst/>
            <a:gdLst>
              <a:gd name="connsiteX0" fmla="*/ 604520 w 604520"/>
              <a:gd name="connsiteY0" fmla="*/ 828040 h 828040"/>
              <a:gd name="connsiteX1" fmla="*/ 381000 w 604520"/>
              <a:gd name="connsiteY1" fmla="*/ 609600 h 828040"/>
              <a:gd name="connsiteX2" fmla="*/ 482600 w 604520"/>
              <a:gd name="connsiteY2" fmla="*/ 411480 h 828040"/>
              <a:gd name="connsiteX3" fmla="*/ 345440 w 604520"/>
              <a:gd name="connsiteY3" fmla="*/ 182880 h 828040"/>
              <a:gd name="connsiteX4" fmla="*/ 0 w 604520"/>
              <a:gd name="connsiteY4" fmla="*/ 0 h 82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 h="828040">
                <a:moveTo>
                  <a:pt x="604520" y="828040"/>
                </a:moveTo>
                <a:cubicBezTo>
                  <a:pt x="502920" y="753533"/>
                  <a:pt x="401320" y="679027"/>
                  <a:pt x="381000" y="609600"/>
                </a:cubicBezTo>
                <a:cubicBezTo>
                  <a:pt x="360680" y="540173"/>
                  <a:pt x="488527" y="482600"/>
                  <a:pt x="482600" y="411480"/>
                </a:cubicBezTo>
                <a:cubicBezTo>
                  <a:pt x="476673" y="340360"/>
                  <a:pt x="425873" y="251460"/>
                  <a:pt x="345440" y="182880"/>
                </a:cubicBezTo>
                <a:cubicBezTo>
                  <a:pt x="265007" y="114300"/>
                  <a:pt x="132503" y="57150"/>
                  <a:pt x="0" y="0"/>
                </a:cubicBezTo>
              </a:path>
            </a:pathLst>
          </a:custGeom>
          <a:noFill/>
          <a:ln w="19050" cap="flat" cmpd="sng" algn="ctr">
            <a:solidFill>
              <a:srgbClr val="66FF33"/>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8" name="Figura a mano libera 27"/>
          <p:cNvSpPr/>
          <p:nvPr/>
        </p:nvSpPr>
        <p:spPr bwMode="auto">
          <a:xfrm>
            <a:off x="4020820" y="2905760"/>
            <a:ext cx="1064260" cy="1117600"/>
          </a:xfrm>
          <a:custGeom>
            <a:avLst/>
            <a:gdLst>
              <a:gd name="connsiteX0" fmla="*/ 1036320 w 1036320"/>
              <a:gd name="connsiteY0" fmla="*/ 1112520 h 1112520"/>
              <a:gd name="connsiteX1" fmla="*/ 883920 w 1036320"/>
              <a:gd name="connsiteY1" fmla="*/ 980440 h 1112520"/>
              <a:gd name="connsiteX2" fmla="*/ 914400 w 1036320"/>
              <a:gd name="connsiteY2" fmla="*/ 731520 h 1112520"/>
              <a:gd name="connsiteX3" fmla="*/ 589280 w 1036320"/>
              <a:gd name="connsiteY3" fmla="*/ 579120 h 1112520"/>
              <a:gd name="connsiteX4" fmla="*/ 487680 w 1036320"/>
              <a:gd name="connsiteY4" fmla="*/ 233680 h 1112520"/>
              <a:gd name="connsiteX5" fmla="*/ 0 w 1036320"/>
              <a:gd name="connsiteY5" fmla="*/ 0 h 11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 h="1112520">
                <a:moveTo>
                  <a:pt x="1036320" y="1112520"/>
                </a:moveTo>
                <a:cubicBezTo>
                  <a:pt x="970280" y="1078230"/>
                  <a:pt x="904240" y="1043940"/>
                  <a:pt x="883920" y="980440"/>
                </a:cubicBezTo>
                <a:cubicBezTo>
                  <a:pt x="863600" y="916940"/>
                  <a:pt x="963507" y="798407"/>
                  <a:pt x="914400" y="731520"/>
                </a:cubicBezTo>
                <a:cubicBezTo>
                  <a:pt x="865293" y="664633"/>
                  <a:pt x="660400" y="662093"/>
                  <a:pt x="589280" y="579120"/>
                </a:cubicBezTo>
                <a:cubicBezTo>
                  <a:pt x="518160" y="496147"/>
                  <a:pt x="585893" y="330200"/>
                  <a:pt x="487680" y="233680"/>
                </a:cubicBezTo>
                <a:cubicBezTo>
                  <a:pt x="389467" y="137160"/>
                  <a:pt x="194733" y="68580"/>
                  <a:pt x="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9" name="Figura a mano libera 28"/>
          <p:cNvSpPr/>
          <p:nvPr/>
        </p:nvSpPr>
        <p:spPr bwMode="auto">
          <a:xfrm>
            <a:off x="3210560" y="1498600"/>
            <a:ext cx="1056640" cy="497840"/>
          </a:xfrm>
          <a:custGeom>
            <a:avLst/>
            <a:gdLst>
              <a:gd name="connsiteX0" fmla="*/ 0 w 1036320"/>
              <a:gd name="connsiteY0" fmla="*/ 0 h 487680"/>
              <a:gd name="connsiteX1" fmla="*/ 340360 w 1036320"/>
              <a:gd name="connsiteY1" fmla="*/ 228600 h 487680"/>
              <a:gd name="connsiteX2" fmla="*/ 782320 w 1036320"/>
              <a:gd name="connsiteY2" fmla="*/ 187960 h 487680"/>
              <a:gd name="connsiteX3" fmla="*/ 1036320 w 1036320"/>
              <a:gd name="connsiteY3" fmla="*/ 487680 h 487680"/>
            </a:gdLst>
            <a:ahLst/>
            <a:cxnLst>
              <a:cxn ang="0">
                <a:pos x="connsiteX0" y="connsiteY0"/>
              </a:cxn>
              <a:cxn ang="0">
                <a:pos x="connsiteX1" y="connsiteY1"/>
              </a:cxn>
              <a:cxn ang="0">
                <a:pos x="connsiteX2" y="connsiteY2"/>
              </a:cxn>
              <a:cxn ang="0">
                <a:pos x="connsiteX3" y="connsiteY3"/>
              </a:cxn>
            </a:cxnLst>
            <a:rect l="l" t="t" r="r" b="b"/>
            <a:pathLst>
              <a:path w="1036320" h="487680">
                <a:moveTo>
                  <a:pt x="0" y="0"/>
                </a:moveTo>
                <a:cubicBezTo>
                  <a:pt x="104986" y="98636"/>
                  <a:pt x="209973" y="197273"/>
                  <a:pt x="340360" y="228600"/>
                </a:cubicBezTo>
                <a:cubicBezTo>
                  <a:pt x="470747" y="259927"/>
                  <a:pt x="666327" y="144780"/>
                  <a:pt x="782320" y="187960"/>
                </a:cubicBezTo>
                <a:cubicBezTo>
                  <a:pt x="898313" y="231140"/>
                  <a:pt x="967316" y="359410"/>
                  <a:pt x="1036320" y="487680"/>
                </a:cubicBezTo>
              </a:path>
            </a:pathLst>
          </a:custGeom>
          <a:noFill/>
          <a:ln w="19050" cap="flat" cmpd="sng" algn="ctr">
            <a:solidFill>
              <a:schemeClr val="bg1">
                <a:lumMod val="50000"/>
              </a:schemeClr>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0" name="Figura a mano libera 29"/>
          <p:cNvSpPr/>
          <p:nvPr/>
        </p:nvSpPr>
        <p:spPr bwMode="auto">
          <a:xfrm>
            <a:off x="2214880" y="2087880"/>
            <a:ext cx="502920" cy="421640"/>
          </a:xfrm>
          <a:custGeom>
            <a:avLst/>
            <a:gdLst>
              <a:gd name="connsiteX0" fmla="*/ 0 w 492760"/>
              <a:gd name="connsiteY0" fmla="*/ 0 h 411480"/>
              <a:gd name="connsiteX1" fmla="*/ 91440 w 492760"/>
              <a:gd name="connsiteY1" fmla="*/ 193040 h 411480"/>
              <a:gd name="connsiteX2" fmla="*/ 320040 w 492760"/>
              <a:gd name="connsiteY2" fmla="*/ 162560 h 411480"/>
              <a:gd name="connsiteX3" fmla="*/ 492760 w 49276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492760" h="411480">
                <a:moveTo>
                  <a:pt x="0" y="0"/>
                </a:moveTo>
                <a:cubicBezTo>
                  <a:pt x="19050" y="82973"/>
                  <a:pt x="38100" y="165947"/>
                  <a:pt x="91440" y="193040"/>
                </a:cubicBezTo>
                <a:cubicBezTo>
                  <a:pt x="144780" y="220133"/>
                  <a:pt x="253153" y="126153"/>
                  <a:pt x="320040" y="162560"/>
                </a:cubicBezTo>
                <a:cubicBezTo>
                  <a:pt x="386927" y="198967"/>
                  <a:pt x="439843" y="305223"/>
                  <a:pt x="492760" y="41148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CasellaDiTesto 31"/>
          <p:cNvSpPr txBox="1"/>
          <p:nvPr/>
        </p:nvSpPr>
        <p:spPr>
          <a:xfrm>
            <a:off x="2743200" y="4740150"/>
            <a:ext cx="5532703" cy="1015663"/>
          </a:xfrm>
          <a:prstGeom prst="rect">
            <a:avLst/>
          </a:prstGeom>
          <a:noFill/>
        </p:spPr>
        <p:txBody>
          <a:bodyPr wrap="square" rtlCol="0">
            <a:spAutoFit/>
          </a:bodyPr>
          <a:lstStyle/>
          <a:p>
            <a:pPr algn="ctr"/>
            <a:r>
              <a:rPr lang="af-ZA" sz="2000" smtClean="0">
                <a:solidFill>
                  <a:schemeClr val="tx1"/>
                </a:solidFill>
                <a:effectLst/>
                <a:latin typeface="Calibri" pitchFamily="34" charset="0"/>
              </a:rPr>
              <a:t>K</a:t>
            </a:r>
            <a:r>
              <a:rPr lang="af-ZA" sz="2000" baseline="-25000" smtClean="0">
                <a:solidFill>
                  <a:schemeClr val="tx1"/>
                </a:solidFill>
                <a:effectLst/>
                <a:latin typeface="Calibri" pitchFamily="34" charset="0"/>
              </a:rPr>
              <a:t>D</a:t>
            </a:r>
            <a:r>
              <a:rPr lang="af-ZA" sz="2000" smtClean="0">
                <a:solidFill>
                  <a:schemeClr val="tx1"/>
                </a:solidFill>
                <a:effectLst/>
                <a:latin typeface="Calibri" pitchFamily="34" charset="0"/>
              </a:rPr>
              <a:t> = 1 means identical distribution of Fe/Mg (or Mg#) between melt and olivine. This is the base (wrong) assumption of CIPW norm.</a:t>
            </a:r>
            <a:endParaRPr lang="af-ZA" sz="2000">
              <a:solidFill>
                <a:schemeClr val="tx1"/>
              </a:solidFill>
              <a:effectLst/>
              <a:latin typeface="Calibri" pitchFamily="34" charset="0"/>
            </a:endParaRPr>
          </a:p>
        </p:txBody>
      </p:sp>
      <p:sp>
        <p:nvSpPr>
          <p:cNvPr id="33" name="CasellaDiTesto 32"/>
          <p:cNvSpPr txBox="1"/>
          <p:nvPr/>
        </p:nvSpPr>
        <p:spPr>
          <a:xfrm>
            <a:off x="5845215" y="3559533"/>
            <a:ext cx="2314935" cy="954107"/>
          </a:xfrm>
          <a:prstGeom prst="rect">
            <a:avLst/>
          </a:prstGeom>
          <a:noFill/>
        </p:spPr>
        <p:txBody>
          <a:bodyPr wrap="square" rtlCol="0">
            <a:spAutoFit/>
          </a:bodyPr>
          <a:lstStyle/>
          <a:p>
            <a:pPr algn="ctr"/>
            <a:r>
              <a:rPr lang="af-ZA" sz="2800" smtClean="0">
                <a:solidFill>
                  <a:schemeClr val="tx1"/>
                </a:solidFill>
                <a:effectLst/>
                <a:latin typeface="Calibri" pitchFamily="34" charset="0"/>
              </a:rPr>
              <a:t>Mg# = Mg/(Mg+Fe)</a:t>
            </a:r>
            <a:endParaRPr lang="af-ZA" sz="280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8" grpId="0">
        <p:bldAsOne/>
      </p:bldGraphic>
      <p:bldP spid="13" grpId="0" animBg="1"/>
      <p:bldP spid="14" grpId="0" animBg="1"/>
      <p:bldP spid="15" grpId="0" animBg="1"/>
      <p:bldP spid="16" grpId="0" animBg="1"/>
      <p:bldP spid="17" grpId="0" animBg="1"/>
      <p:bldP spid="18" grpId="0" animBg="1"/>
      <p:bldP spid="20" grpId="0"/>
      <p:bldP spid="21" grpId="0"/>
      <p:bldP spid="22" grpId="0"/>
      <p:bldP spid="23" grpId="0"/>
      <p:bldP spid="24" grpId="0"/>
      <p:bldP spid="25" grpId="0"/>
      <p:bldP spid="26" grpId="0" animBg="1"/>
      <p:bldP spid="27" grpId="0" animBg="1"/>
      <p:bldP spid="28" grpId="0" animBg="1"/>
      <p:bldP spid="29" grpId="0" animBg="1"/>
      <p:bldP spid="30" grpId="0" animBg="1"/>
      <p:bldP spid="32" grpId="0"/>
      <p:bldP spid="3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Grafico 117"/>
          <p:cNvGraphicFramePr/>
          <p:nvPr/>
        </p:nvGraphicFramePr>
        <p:xfrm>
          <a:off x="520860" y="787078"/>
          <a:ext cx="7940233" cy="5708972"/>
        </p:xfrm>
        <a:graphic>
          <a:graphicData uri="http://schemas.openxmlformats.org/drawingml/2006/chart">
            <c:chart xmlns:c="http://schemas.openxmlformats.org/drawingml/2006/chart" xmlns:r="http://schemas.openxmlformats.org/officeDocument/2006/relationships" r:id="rId3"/>
          </a:graphicData>
        </a:graphic>
      </p:graphicFrame>
      <p:sp>
        <p:nvSpPr>
          <p:cNvPr id="31" name="Rettangolo 30"/>
          <p:cNvSpPr/>
          <p:nvPr/>
        </p:nvSpPr>
        <p:spPr bwMode="auto">
          <a:xfrm>
            <a:off x="3576578" y="960699"/>
            <a:ext cx="3310360" cy="4806689"/>
          </a:xfrm>
          <a:prstGeom prst="rect">
            <a:avLst/>
          </a:prstGeom>
          <a:solidFill>
            <a:srgbClr val="FFCCFF"/>
          </a:solidFill>
          <a:ln w="38100"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30"/>
          <p:cNvGrpSpPr/>
          <p:nvPr/>
        </p:nvGrpSpPr>
        <p:grpSpPr>
          <a:xfrm>
            <a:off x="1597306" y="925975"/>
            <a:ext cx="6609145" cy="4826643"/>
            <a:chOff x="1597306" y="925975"/>
            <a:chExt cx="6609145" cy="4826643"/>
          </a:xfrm>
        </p:grpSpPr>
        <p:cxnSp>
          <p:nvCxnSpPr>
            <p:cNvPr id="5" name="Connettore 1 4"/>
            <p:cNvCxnSpPr/>
            <p:nvPr/>
          </p:nvCxnSpPr>
          <p:spPr bwMode="auto">
            <a:xfrm flipV="1">
              <a:off x="1597306" y="925975"/>
              <a:ext cx="6609145" cy="4826643"/>
            </a:xfrm>
            <a:prstGeom prst="line">
              <a:avLst/>
            </a:prstGeom>
            <a:noFill/>
            <a:ln w="19050" cap="flat" cmpd="sng" algn="ctr">
              <a:solidFill>
                <a:schemeClr val="tx1"/>
              </a:solidFill>
              <a:prstDash val="dash"/>
              <a:round/>
              <a:headEnd type="none" w="med" len="med"/>
              <a:tailEnd type="none" w="med" len="med"/>
            </a:ln>
            <a:effectLst/>
          </p:spPr>
        </p:cxnSp>
        <p:sp>
          <p:nvSpPr>
            <p:cNvPr id="6" name="CasellaDiTesto 5"/>
            <p:cNvSpPr txBox="1"/>
            <p:nvPr/>
          </p:nvSpPr>
          <p:spPr>
            <a:xfrm rot="19403975">
              <a:off x="6937338" y="1506059"/>
              <a:ext cx="1228221" cy="369332"/>
            </a:xfrm>
            <a:prstGeom prst="rect">
              <a:avLst/>
            </a:prstGeom>
            <a:noFill/>
          </p:spPr>
          <p:txBody>
            <a:bodyPr wrap="none" rtlCol="0">
              <a:spAutoFit/>
            </a:bodyPr>
            <a:lstStyle/>
            <a:p>
              <a:r>
                <a:rPr lang="en-GB" smtClean="0">
                  <a:solidFill>
                    <a:schemeClr val="tx1"/>
                  </a:solidFill>
                  <a:effectLst/>
                  <a:latin typeface="Calibri" pitchFamily="34" charset="0"/>
                </a:rPr>
                <a:t>1:1 (K</a:t>
              </a:r>
              <a:r>
                <a:rPr lang="en-GB" baseline="-25000" smtClean="0">
                  <a:solidFill>
                    <a:schemeClr val="tx1"/>
                  </a:solidFill>
                  <a:effectLst/>
                  <a:latin typeface="Calibri" pitchFamily="34" charset="0"/>
                </a:rPr>
                <a:t>D</a:t>
              </a:r>
              <a:r>
                <a:rPr lang="en-GB" smtClean="0">
                  <a:solidFill>
                    <a:schemeClr val="tx1"/>
                  </a:solidFill>
                  <a:effectLst/>
                  <a:latin typeface="Calibri" pitchFamily="34" charset="0"/>
                </a:rPr>
                <a:t> = 1)</a:t>
              </a:r>
              <a:endParaRPr lang="en-GB">
                <a:solidFill>
                  <a:schemeClr val="tx1"/>
                </a:solidFill>
                <a:effectLst/>
                <a:latin typeface="Calibri" pitchFamily="34" charset="0"/>
              </a:endParaRPr>
            </a:p>
          </p:txBody>
        </p:sp>
      </p:grpSp>
      <p:sp>
        <p:nvSpPr>
          <p:cNvPr id="13" name="Figura a mano libera 12"/>
          <p:cNvSpPr/>
          <p:nvPr/>
        </p:nvSpPr>
        <p:spPr bwMode="auto">
          <a:xfrm>
            <a:off x="1874520" y="1402080"/>
            <a:ext cx="5532120" cy="409194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Lst>
            <a:ahLst/>
            <a:cxnLst>
              <a:cxn ang="0">
                <a:pos x="connsiteX0" y="connsiteY0"/>
              </a:cxn>
              <a:cxn ang="0">
                <a:pos x="connsiteX1" y="connsiteY1"/>
              </a:cxn>
            </a:cxnLst>
            <a:rect l="l" t="t" r="r" b="b"/>
            <a:pathLst>
              <a:path w="5532120" h="4091940">
                <a:moveTo>
                  <a:pt x="0" y="4091940"/>
                </a:moveTo>
                <a:cubicBezTo>
                  <a:pt x="1691640" y="2628900"/>
                  <a:pt x="3444240" y="1234440"/>
                  <a:pt x="5532120" y="0"/>
                </a:cubicBezTo>
              </a:path>
            </a:pathLst>
          </a:cu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4" name="Figura a mano libera 13"/>
          <p:cNvSpPr/>
          <p:nvPr/>
        </p:nvSpPr>
        <p:spPr bwMode="auto">
          <a:xfrm>
            <a:off x="1824990" y="1386840"/>
            <a:ext cx="5328920" cy="411861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Lst>
            <a:ahLst/>
            <a:cxnLst>
              <a:cxn ang="0">
                <a:pos x="connsiteX0" y="connsiteY0"/>
              </a:cxn>
              <a:cxn ang="0">
                <a:pos x="connsiteX1" y="connsiteY1"/>
              </a:cxn>
            </a:cxnLst>
            <a:rect l="l" t="t" r="r" b="b"/>
            <a:pathLst>
              <a:path w="5328920" h="4118610">
                <a:moveTo>
                  <a:pt x="0" y="4118610"/>
                </a:moveTo>
                <a:cubicBezTo>
                  <a:pt x="1424940" y="2358390"/>
                  <a:pt x="3271520" y="1097280"/>
                  <a:pt x="5328920" y="0"/>
                </a:cubicBezTo>
              </a:path>
            </a:pathLst>
          </a:custGeom>
          <a:noFill/>
          <a:ln w="19050" cap="flat" cmpd="sng" algn="ctr">
            <a:solidFill>
              <a:srgbClr val="66FF3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Figura a mano libera 14"/>
          <p:cNvSpPr/>
          <p:nvPr/>
        </p:nvSpPr>
        <p:spPr bwMode="auto">
          <a:xfrm>
            <a:off x="1743710" y="1386840"/>
            <a:ext cx="503682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Lst>
            <a:ahLst/>
            <a:cxnLst>
              <a:cxn ang="0">
                <a:pos x="connsiteX0" y="connsiteY0"/>
              </a:cxn>
              <a:cxn ang="0">
                <a:pos x="connsiteX1" y="connsiteY1"/>
              </a:cxn>
            </a:cxnLst>
            <a:rect l="l" t="t" r="r" b="b"/>
            <a:pathLst>
              <a:path w="5036820" h="4121150">
                <a:moveTo>
                  <a:pt x="0" y="4121150"/>
                </a:moveTo>
                <a:cubicBezTo>
                  <a:pt x="1196340" y="1964690"/>
                  <a:pt x="3169920" y="723900"/>
                  <a:pt x="5036820" y="0"/>
                </a:cubicBezTo>
              </a:path>
            </a:pathLst>
          </a:custGeom>
          <a:noFill/>
          <a:ln w="1905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1707896" y="1386840"/>
            <a:ext cx="474345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Lst>
            <a:ahLst/>
            <a:cxnLst>
              <a:cxn ang="0">
                <a:pos x="connsiteX0" y="connsiteY0"/>
              </a:cxn>
              <a:cxn ang="0">
                <a:pos x="connsiteX1" y="connsiteY1"/>
              </a:cxn>
            </a:cxnLst>
            <a:rect l="l" t="t" r="r" b="b"/>
            <a:pathLst>
              <a:path w="4743450" h="4121150">
                <a:moveTo>
                  <a:pt x="0" y="4121150"/>
                </a:moveTo>
                <a:cubicBezTo>
                  <a:pt x="1001268" y="1794002"/>
                  <a:pt x="2884170" y="533400"/>
                  <a:pt x="4743450" y="0"/>
                </a:cubicBezTo>
              </a:path>
            </a:pathLst>
          </a:custGeom>
          <a:noFill/>
          <a:ln w="571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7" name="Figura a mano libera 16"/>
          <p:cNvSpPr/>
          <p:nvPr/>
        </p:nvSpPr>
        <p:spPr bwMode="auto">
          <a:xfrm>
            <a:off x="1678940" y="1386840"/>
            <a:ext cx="4156710" cy="412496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Lst>
            <a:ahLst/>
            <a:cxnLst>
              <a:cxn ang="0">
                <a:pos x="connsiteX0" y="connsiteY0"/>
              </a:cxn>
              <a:cxn ang="0">
                <a:pos x="connsiteX1" y="connsiteY1"/>
              </a:cxn>
            </a:cxnLst>
            <a:rect l="l" t="t" r="r" b="b"/>
            <a:pathLst>
              <a:path w="4156710" h="4124960">
                <a:moveTo>
                  <a:pt x="0" y="4124960"/>
                </a:moveTo>
                <a:cubicBezTo>
                  <a:pt x="646430" y="2208953"/>
                  <a:pt x="1437640" y="734907"/>
                  <a:pt x="4156710" y="0"/>
                </a:cubicBezTo>
              </a:path>
            </a:pathLst>
          </a:custGeom>
          <a:no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 name="Figura a mano libera 17"/>
          <p:cNvSpPr/>
          <p:nvPr/>
        </p:nvSpPr>
        <p:spPr bwMode="auto">
          <a:xfrm>
            <a:off x="1648460" y="1386840"/>
            <a:ext cx="3112770" cy="411988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741680 w 4156710"/>
              <a:gd name="connsiteY1" fmla="*/ 4094480 h 4124960"/>
              <a:gd name="connsiteX2" fmla="*/ 4156710 w 4156710"/>
              <a:gd name="connsiteY2" fmla="*/ 0 h 4124960"/>
              <a:gd name="connsiteX0" fmla="*/ 0 w 4156710"/>
              <a:gd name="connsiteY0" fmla="*/ 4124960 h 4124960"/>
              <a:gd name="connsiteX1" fmla="*/ 4156710 w 4156710"/>
              <a:gd name="connsiteY1" fmla="*/ 0 h 412496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Lst>
            <a:ahLst/>
            <a:cxnLst>
              <a:cxn ang="0">
                <a:pos x="connsiteX0" y="connsiteY0"/>
              </a:cxn>
              <a:cxn ang="0">
                <a:pos x="connsiteX1" y="connsiteY1"/>
              </a:cxn>
            </a:cxnLst>
            <a:rect l="l" t="t" r="r" b="b"/>
            <a:pathLst>
              <a:path w="3112770" h="4119880">
                <a:moveTo>
                  <a:pt x="0" y="4119880"/>
                </a:moveTo>
                <a:cubicBezTo>
                  <a:pt x="283210" y="2357967"/>
                  <a:pt x="627380" y="550333"/>
                  <a:pt x="3112770" y="0"/>
                </a:cubicBez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5831908" y="2882231"/>
            <a:ext cx="744114" cy="369332"/>
          </a:xfrm>
          <a:prstGeom prst="rect">
            <a:avLst/>
          </a:prstGeom>
          <a:noFill/>
        </p:spPr>
        <p:txBody>
          <a:bodyPr wrap="none" rtlCol="0">
            <a:spAutoFit/>
          </a:bodyPr>
          <a:lstStyle/>
          <a:p>
            <a:r>
              <a:rPr lang="en-GB" smtClean="0">
                <a:solidFill>
                  <a:schemeClr val="tx1"/>
                </a:solidFill>
                <a:effectLst/>
                <a:latin typeface="Calibri" pitchFamily="34" charset="0"/>
              </a:rPr>
              <a:t>K</a:t>
            </a:r>
            <a:r>
              <a:rPr lang="en-GB" baseline="-25000" smtClean="0">
                <a:solidFill>
                  <a:schemeClr val="tx1"/>
                </a:solidFill>
                <a:effectLst/>
                <a:latin typeface="Calibri" pitchFamily="34" charset="0"/>
              </a:rPr>
              <a:t>D</a:t>
            </a:r>
            <a:r>
              <a:rPr lang="en-GB" smtClean="0">
                <a:solidFill>
                  <a:schemeClr val="tx1"/>
                </a:solidFill>
                <a:effectLst/>
                <a:latin typeface="Calibri" pitchFamily="34" charset="0"/>
              </a:rPr>
              <a:t> 0.8</a:t>
            </a:r>
            <a:endParaRPr lang="en-GB">
              <a:solidFill>
                <a:schemeClr val="tx1"/>
              </a:solidFill>
              <a:effectLst/>
              <a:latin typeface="Calibri" pitchFamily="34" charset="0"/>
            </a:endParaRPr>
          </a:p>
        </p:txBody>
      </p:sp>
      <p:sp>
        <p:nvSpPr>
          <p:cNvPr id="21" name="CasellaDiTesto 20"/>
          <p:cNvSpPr txBox="1"/>
          <p:nvPr/>
        </p:nvSpPr>
        <p:spPr>
          <a:xfrm>
            <a:off x="5304604" y="3395819"/>
            <a:ext cx="744114" cy="369332"/>
          </a:xfrm>
          <a:prstGeom prst="rect">
            <a:avLst/>
          </a:prstGeom>
          <a:noFill/>
        </p:spPr>
        <p:txBody>
          <a:bodyPr wrap="none" rtlCol="0">
            <a:spAutoFit/>
          </a:bodyPr>
          <a:lstStyle/>
          <a:p>
            <a:r>
              <a:rPr lang="en-GB" smtClean="0">
                <a:solidFill>
                  <a:schemeClr val="tx1"/>
                </a:solidFill>
                <a:effectLst/>
                <a:latin typeface="Calibri" pitchFamily="34" charset="0"/>
              </a:rPr>
              <a:t>K</a:t>
            </a:r>
            <a:r>
              <a:rPr lang="en-GB" baseline="-25000" smtClean="0">
                <a:solidFill>
                  <a:schemeClr val="tx1"/>
                </a:solidFill>
                <a:effectLst/>
                <a:latin typeface="Calibri" pitchFamily="34" charset="0"/>
              </a:rPr>
              <a:t>D</a:t>
            </a:r>
            <a:r>
              <a:rPr lang="en-GB" smtClean="0">
                <a:solidFill>
                  <a:schemeClr val="tx1"/>
                </a:solidFill>
                <a:effectLst/>
                <a:latin typeface="Calibri" pitchFamily="34" charset="0"/>
              </a:rPr>
              <a:t> 0.6</a:t>
            </a:r>
            <a:endParaRPr lang="en-GB">
              <a:solidFill>
                <a:schemeClr val="tx1"/>
              </a:solidFill>
              <a:effectLst/>
              <a:latin typeface="Calibri" pitchFamily="34" charset="0"/>
            </a:endParaRPr>
          </a:p>
        </p:txBody>
      </p:sp>
      <p:sp>
        <p:nvSpPr>
          <p:cNvPr id="22" name="CasellaDiTesto 21"/>
          <p:cNvSpPr txBox="1"/>
          <p:nvPr/>
        </p:nvSpPr>
        <p:spPr>
          <a:xfrm>
            <a:off x="4687384" y="3959699"/>
            <a:ext cx="744114" cy="369332"/>
          </a:xfrm>
          <a:prstGeom prst="rect">
            <a:avLst/>
          </a:prstGeom>
          <a:noFill/>
        </p:spPr>
        <p:txBody>
          <a:bodyPr wrap="none" rtlCol="0">
            <a:spAutoFit/>
          </a:bodyPr>
          <a:lstStyle/>
          <a:p>
            <a:r>
              <a:rPr lang="en-GB" smtClean="0">
                <a:solidFill>
                  <a:schemeClr val="tx1"/>
                </a:solidFill>
                <a:effectLst/>
                <a:latin typeface="Calibri" pitchFamily="34" charset="0"/>
              </a:rPr>
              <a:t>K</a:t>
            </a:r>
            <a:r>
              <a:rPr lang="en-GB" baseline="-25000" smtClean="0">
                <a:solidFill>
                  <a:schemeClr val="tx1"/>
                </a:solidFill>
                <a:effectLst/>
                <a:latin typeface="Calibri" pitchFamily="34" charset="0"/>
              </a:rPr>
              <a:t>D</a:t>
            </a:r>
            <a:r>
              <a:rPr lang="en-GB" smtClean="0">
                <a:solidFill>
                  <a:schemeClr val="tx1"/>
                </a:solidFill>
                <a:effectLst/>
                <a:latin typeface="Calibri" pitchFamily="34" charset="0"/>
              </a:rPr>
              <a:t> 0.4</a:t>
            </a:r>
            <a:endParaRPr lang="en-GB">
              <a:solidFill>
                <a:schemeClr val="tx1"/>
              </a:solidFill>
              <a:effectLst/>
              <a:latin typeface="Calibri" pitchFamily="34" charset="0"/>
            </a:endParaRPr>
          </a:p>
        </p:txBody>
      </p:sp>
      <p:sp>
        <p:nvSpPr>
          <p:cNvPr id="25" name="CasellaDiTesto 24"/>
          <p:cNvSpPr txBox="1"/>
          <p:nvPr/>
        </p:nvSpPr>
        <p:spPr>
          <a:xfrm>
            <a:off x="1828360" y="1791047"/>
            <a:ext cx="744114" cy="369332"/>
          </a:xfrm>
          <a:prstGeom prst="rect">
            <a:avLst/>
          </a:prstGeom>
          <a:noFill/>
        </p:spPr>
        <p:txBody>
          <a:bodyPr wrap="none" rtlCol="0">
            <a:spAutoFit/>
          </a:bodyPr>
          <a:lstStyle/>
          <a:p>
            <a:r>
              <a:rPr lang="en-GB" smtClean="0">
                <a:solidFill>
                  <a:schemeClr val="tx1"/>
                </a:solidFill>
                <a:effectLst/>
                <a:latin typeface="Calibri" pitchFamily="34" charset="0"/>
              </a:rPr>
              <a:t>K</a:t>
            </a:r>
            <a:r>
              <a:rPr lang="en-GB" baseline="-25000" smtClean="0">
                <a:solidFill>
                  <a:schemeClr val="tx1"/>
                </a:solidFill>
                <a:effectLst/>
                <a:latin typeface="Calibri" pitchFamily="34" charset="0"/>
              </a:rPr>
              <a:t>D</a:t>
            </a:r>
            <a:r>
              <a:rPr lang="en-GB" smtClean="0">
                <a:solidFill>
                  <a:schemeClr val="tx1"/>
                </a:solidFill>
                <a:effectLst/>
                <a:latin typeface="Calibri" pitchFamily="34" charset="0"/>
              </a:rPr>
              <a:t> 0.1</a:t>
            </a:r>
            <a:endParaRPr lang="en-GB">
              <a:solidFill>
                <a:schemeClr val="tx1"/>
              </a:solidFill>
              <a:effectLst/>
              <a:latin typeface="Calibri" pitchFamily="34" charset="0"/>
            </a:endParaRPr>
          </a:p>
        </p:txBody>
      </p:sp>
      <p:sp>
        <p:nvSpPr>
          <p:cNvPr id="26" name="Figura a mano libera 25"/>
          <p:cNvSpPr/>
          <p:nvPr/>
        </p:nvSpPr>
        <p:spPr bwMode="auto">
          <a:xfrm>
            <a:off x="5808980" y="2425700"/>
            <a:ext cx="454660" cy="500380"/>
          </a:xfrm>
          <a:custGeom>
            <a:avLst/>
            <a:gdLst>
              <a:gd name="connsiteX0" fmla="*/ 431800 w 431800"/>
              <a:gd name="connsiteY0" fmla="*/ 487680 h 487680"/>
              <a:gd name="connsiteX1" fmla="*/ 279400 w 431800"/>
              <a:gd name="connsiteY1" fmla="*/ 345440 h 487680"/>
              <a:gd name="connsiteX2" fmla="*/ 330200 w 431800"/>
              <a:gd name="connsiteY2" fmla="*/ 218440 h 487680"/>
              <a:gd name="connsiteX3" fmla="*/ 0 w 431800"/>
              <a:gd name="connsiteY3" fmla="*/ 0 h 487680"/>
            </a:gdLst>
            <a:ahLst/>
            <a:cxnLst>
              <a:cxn ang="0">
                <a:pos x="connsiteX0" y="connsiteY0"/>
              </a:cxn>
              <a:cxn ang="0">
                <a:pos x="connsiteX1" y="connsiteY1"/>
              </a:cxn>
              <a:cxn ang="0">
                <a:pos x="connsiteX2" y="connsiteY2"/>
              </a:cxn>
              <a:cxn ang="0">
                <a:pos x="connsiteX3" y="connsiteY3"/>
              </a:cxn>
            </a:cxnLst>
            <a:rect l="l" t="t" r="r" b="b"/>
            <a:pathLst>
              <a:path w="431800" h="487680">
                <a:moveTo>
                  <a:pt x="431800" y="487680"/>
                </a:moveTo>
                <a:cubicBezTo>
                  <a:pt x="364066" y="438996"/>
                  <a:pt x="296333" y="390313"/>
                  <a:pt x="279400" y="345440"/>
                </a:cubicBezTo>
                <a:cubicBezTo>
                  <a:pt x="262467" y="300567"/>
                  <a:pt x="376767" y="276013"/>
                  <a:pt x="330200" y="218440"/>
                </a:cubicBezTo>
                <a:cubicBezTo>
                  <a:pt x="283633" y="160867"/>
                  <a:pt x="141816" y="80433"/>
                  <a:pt x="0" y="0"/>
                </a:cubicBezTo>
              </a:path>
            </a:pathLst>
          </a:custGeom>
          <a:noFill/>
          <a:ln w="19050"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7" name="Figura a mano libera 26"/>
          <p:cNvSpPr/>
          <p:nvPr/>
        </p:nvSpPr>
        <p:spPr bwMode="auto">
          <a:xfrm>
            <a:off x="5019040" y="2659380"/>
            <a:ext cx="629920" cy="840740"/>
          </a:xfrm>
          <a:custGeom>
            <a:avLst/>
            <a:gdLst>
              <a:gd name="connsiteX0" fmla="*/ 604520 w 604520"/>
              <a:gd name="connsiteY0" fmla="*/ 828040 h 828040"/>
              <a:gd name="connsiteX1" fmla="*/ 381000 w 604520"/>
              <a:gd name="connsiteY1" fmla="*/ 609600 h 828040"/>
              <a:gd name="connsiteX2" fmla="*/ 482600 w 604520"/>
              <a:gd name="connsiteY2" fmla="*/ 411480 h 828040"/>
              <a:gd name="connsiteX3" fmla="*/ 345440 w 604520"/>
              <a:gd name="connsiteY3" fmla="*/ 182880 h 828040"/>
              <a:gd name="connsiteX4" fmla="*/ 0 w 604520"/>
              <a:gd name="connsiteY4" fmla="*/ 0 h 82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 h="828040">
                <a:moveTo>
                  <a:pt x="604520" y="828040"/>
                </a:moveTo>
                <a:cubicBezTo>
                  <a:pt x="502920" y="753533"/>
                  <a:pt x="401320" y="679027"/>
                  <a:pt x="381000" y="609600"/>
                </a:cubicBezTo>
                <a:cubicBezTo>
                  <a:pt x="360680" y="540173"/>
                  <a:pt x="488527" y="482600"/>
                  <a:pt x="482600" y="411480"/>
                </a:cubicBezTo>
                <a:cubicBezTo>
                  <a:pt x="476673" y="340360"/>
                  <a:pt x="425873" y="251460"/>
                  <a:pt x="345440" y="182880"/>
                </a:cubicBezTo>
                <a:cubicBezTo>
                  <a:pt x="265007" y="114300"/>
                  <a:pt x="132503" y="57150"/>
                  <a:pt x="0" y="0"/>
                </a:cubicBezTo>
              </a:path>
            </a:pathLst>
          </a:custGeom>
          <a:noFill/>
          <a:ln w="19050" cap="flat" cmpd="sng" algn="ctr">
            <a:solidFill>
              <a:srgbClr val="66FF33"/>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8" name="Figura a mano libera 27"/>
          <p:cNvSpPr/>
          <p:nvPr/>
        </p:nvSpPr>
        <p:spPr bwMode="auto">
          <a:xfrm>
            <a:off x="4020820" y="2905760"/>
            <a:ext cx="1064260" cy="1117600"/>
          </a:xfrm>
          <a:custGeom>
            <a:avLst/>
            <a:gdLst>
              <a:gd name="connsiteX0" fmla="*/ 1036320 w 1036320"/>
              <a:gd name="connsiteY0" fmla="*/ 1112520 h 1112520"/>
              <a:gd name="connsiteX1" fmla="*/ 883920 w 1036320"/>
              <a:gd name="connsiteY1" fmla="*/ 980440 h 1112520"/>
              <a:gd name="connsiteX2" fmla="*/ 914400 w 1036320"/>
              <a:gd name="connsiteY2" fmla="*/ 731520 h 1112520"/>
              <a:gd name="connsiteX3" fmla="*/ 589280 w 1036320"/>
              <a:gd name="connsiteY3" fmla="*/ 579120 h 1112520"/>
              <a:gd name="connsiteX4" fmla="*/ 487680 w 1036320"/>
              <a:gd name="connsiteY4" fmla="*/ 233680 h 1112520"/>
              <a:gd name="connsiteX5" fmla="*/ 0 w 1036320"/>
              <a:gd name="connsiteY5" fmla="*/ 0 h 11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 h="1112520">
                <a:moveTo>
                  <a:pt x="1036320" y="1112520"/>
                </a:moveTo>
                <a:cubicBezTo>
                  <a:pt x="970280" y="1078230"/>
                  <a:pt x="904240" y="1043940"/>
                  <a:pt x="883920" y="980440"/>
                </a:cubicBezTo>
                <a:cubicBezTo>
                  <a:pt x="863600" y="916940"/>
                  <a:pt x="963507" y="798407"/>
                  <a:pt x="914400" y="731520"/>
                </a:cubicBezTo>
                <a:cubicBezTo>
                  <a:pt x="865293" y="664633"/>
                  <a:pt x="660400" y="662093"/>
                  <a:pt x="589280" y="579120"/>
                </a:cubicBezTo>
                <a:cubicBezTo>
                  <a:pt x="518160" y="496147"/>
                  <a:pt x="585893" y="330200"/>
                  <a:pt x="487680" y="233680"/>
                </a:cubicBezTo>
                <a:cubicBezTo>
                  <a:pt x="389467" y="137160"/>
                  <a:pt x="194733" y="68580"/>
                  <a:pt x="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0" name="Figura a mano libera 29"/>
          <p:cNvSpPr/>
          <p:nvPr/>
        </p:nvSpPr>
        <p:spPr bwMode="auto">
          <a:xfrm>
            <a:off x="2214880" y="2087880"/>
            <a:ext cx="502920" cy="421640"/>
          </a:xfrm>
          <a:custGeom>
            <a:avLst/>
            <a:gdLst>
              <a:gd name="connsiteX0" fmla="*/ 0 w 492760"/>
              <a:gd name="connsiteY0" fmla="*/ 0 h 411480"/>
              <a:gd name="connsiteX1" fmla="*/ 91440 w 492760"/>
              <a:gd name="connsiteY1" fmla="*/ 193040 h 411480"/>
              <a:gd name="connsiteX2" fmla="*/ 320040 w 492760"/>
              <a:gd name="connsiteY2" fmla="*/ 162560 h 411480"/>
              <a:gd name="connsiteX3" fmla="*/ 492760 w 49276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492760" h="411480">
                <a:moveTo>
                  <a:pt x="0" y="0"/>
                </a:moveTo>
                <a:cubicBezTo>
                  <a:pt x="19050" y="82973"/>
                  <a:pt x="38100" y="165947"/>
                  <a:pt x="91440" y="193040"/>
                </a:cubicBezTo>
                <a:cubicBezTo>
                  <a:pt x="144780" y="220133"/>
                  <a:pt x="253153" y="126153"/>
                  <a:pt x="320040" y="162560"/>
                </a:cubicBezTo>
                <a:cubicBezTo>
                  <a:pt x="386927" y="198967"/>
                  <a:pt x="439843" y="305223"/>
                  <a:pt x="492760" y="41148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CasellaDiTesto 33"/>
          <p:cNvSpPr txBox="1"/>
          <p:nvPr/>
        </p:nvSpPr>
        <p:spPr>
          <a:xfrm>
            <a:off x="4060590" y="5064242"/>
            <a:ext cx="2314935" cy="584775"/>
          </a:xfrm>
          <a:prstGeom prst="rect">
            <a:avLst/>
          </a:prstGeom>
          <a:noFill/>
        </p:spPr>
        <p:txBody>
          <a:bodyPr wrap="square" rtlCol="0">
            <a:spAutoFit/>
          </a:bodyPr>
          <a:lstStyle/>
          <a:p>
            <a:pPr algn="ctr"/>
            <a:r>
              <a:rPr lang="en-GB" sz="3200" smtClean="0">
                <a:solidFill>
                  <a:schemeClr val="tx1"/>
                </a:solidFill>
                <a:effectLst/>
                <a:latin typeface="Calibri" pitchFamily="34" charset="0"/>
              </a:rPr>
              <a:t>Next slide</a:t>
            </a:r>
            <a:endParaRPr lang="en-GB" sz="3200">
              <a:solidFill>
                <a:schemeClr val="tx1"/>
              </a:solidFill>
              <a:effectLst/>
              <a:latin typeface="Calibri" pitchFamily="34" charset="0"/>
            </a:endParaRPr>
          </a:p>
        </p:txBody>
      </p:sp>
      <p:sp>
        <p:nvSpPr>
          <p:cNvPr id="35" name="CasellaDiTesto 34"/>
          <p:cNvSpPr txBox="1"/>
          <p:nvPr/>
        </p:nvSpPr>
        <p:spPr>
          <a:xfrm rot="19517934">
            <a:off x="3607780" y="2202019"/>
            <a:ext cx="756938" cy="369332"/>
          </a:xfrm>
          <a:prstGeom prst="rect">
            <a:avLst/>
          </a:prstGeom>
          <a:noFill/>
        </p:spPr>
        <p:txBody>
          <a:bodyPr wrap="none" rtlCol="0">
            <a:spAutoFit/>
          </a:bodyPr>
          <a:lstStyle/>
          <a:p>
            <a:r>
              <a:rPr lang="en-GB" b="1" smtClean="0">
                <a:solidFill>
                  <a:srgbClr val="FF0000"/>
                </a:solidFill>
                <a:effectLst/>
                <a:latin typeface="Calibri" pitchFamily="34" charset="0"/>
              </a:rPr>
              <a:t>K</a:t>
            </a:r>
            <a:r>
              <a:rPr lang="en-GB" b="1" baseline="-25000" smtClean="0">
                <a:solidFill>
                  <a:srgbClr val="FF0000"/>
                </a:solidFill>
                <a:effectLst/>
                <a:latin typeface="Calibri" pitchFamily="34" charset="0"/>
              </a:rPr>
              <a:t>D</a:t>
            </a:r>
            <a:r>
              <a:rPr lang="en-GB" b="1" smtClean="0">
                <a:solidFill>
                  <a:srgbClr val="FF0000"/>
                </a:solidFill>
                <a:effectLst/>
                <a:latin typeface="Calibri" pitchFamily="34" charset="0"/>
              </a:rPr>
              <a:t> 0.3</a:t>
            </a:r>
            <a:endParaRPr lang="en-GB" b="1">
              <a:solidFill>
                <a:srgbClr val="FF0000"/>
              </a:solidFill>
              <a:effectLst/>
              <a:latin typeface="Calibri" pitchFamily="34" charset="0"/>
            </a:endParaRPr>
          </a:p>
        </p:txBody>
      </p:sp>
      <p:sp>
        <p:nvSpPr>
          <p:cNvPr id="36" name="CasellaDiTesto 35"/>
          <p:cNvSpPr txBox="1"/>
          <p:nvPr/>
        </p:nvSpPr>
        <p:spPr>
          <a:xfrm>
            <a:off x="2698056" y="1178907"/>
            <a:ext cx="744114" cy="369332"/>
          </a:xfrm>
          <a:prstGeom prst="rect">
            <a:avLst/>
          </a:prstGeom>
          <a:noFill/>
        </p:spPr>
        <p:txBody>
          <a:bodyPr wrap="none" rtlCol="0">
            <a:spAutoFit/>
          </a:bodyPr>
          <a:lstStyle/>
          <a:p>
            <a:r>
              <a:rPr lang="en-GB" smtClean="0">
                <a:solidFill>
                  <a:schemeClr val="tx1"/>
                </a:solidFill>
                <a:effectLst/>
                <a:latin typeface="Calibri" pitchFamily="34" charset="0"/>
              </a:rPr>
              <a:t>K</a:t>
            </a:r>
            <a:r>
              <a:rPr lang="en-GB" baseline="-25000" smtClean="0">
                <a:solidFill>
                  <a:schemeClr val="tx1"/>
                </a:solidFill>
                <a:effectLst/>
                <a:latin typeface="Calibri" pitchFamily="34" charset="0"/>
              </a:rPr>
              <a:t>D</a:t>
            </a:r>
            <a:r>
              <a:rPr lang="en-GB" smtClean="0">
                <a:solidFill>
                  <a:schemeClr val="tx1"/>
                </a:solidFill>
                <a:effectLst/>
                <a:latin typeface="Calibri" pitchFamily="34" charset="0"/>
              </a:rPr>
              <a:t> 0.2</a:t>
            </a:r>
            <a:endParaRPr lang="en-GB">
              <a:solidFill>
                <a:schemeClr val="tx1"/>
              </a:solidFill>
              <a:effectLst/>
              <a:latin typeface="Calibri" pitchFamily="34" charset="0"/>
            </a:endParaRPr>
          </a:p>
        </p:txBody>
      </p:sp>
      <p:sp>
        <p:nvSpPr>
          <p:cNvPr id="37" name="Figura a mano libera 36"/>
          <p:cNvSpPr/>
          <p:nvPr/>
        </p:nvSpPr>
        <p:spPr bwMode="auto">
          <a:xfrm>
            <a:off x="3210560" y="1498600"/>
            <a:ext cx="1056640" cy="497840"/>
          </a:xfrm>
          <a:custGeom>
            <a:avLst/>
            <a:gdLst>
              <a:gd name="connsiteX0" fmla="*/ 0 w 1036320"/>
              <a:gd name="connsiteY0" fmla="*/ 0 h 487680"/>
              <a:gd name="connsiteX1" fmla="*/ 340360 w 1036320"/>
              <a:gd name="connsiteY1" fmla="*/ 228600 h 487680"/>
              <a:gd name="connsiteX2" fmla="*/ 782320 w 1036320"/>
              <a:gd name="connsiteY2" fmla="*/ 187960 h 487680"/>
              <a:gd name="connsiteX3" fmla="*/ 1036320 w 1036320"/>
              <a:gd name="connsiteY3" fmla="*/ 487680 h 487680"/>
            </a:gdLst>
            <a:ahLst/>
            <a:cxnLst>
              <a:cxn ang="0">
                <a:pos x="connsiteX0" y="connsiteY0"/>
              </a:cxn>
              <a:cxn ang="0">
                <a:pos x="connsiteX1" y="connsiteY1"/>
              </a:cxn>
              <a:cxn ang="0">
                <a:pos x="connsiteX2" y="connsiteY2"/>
              </a:cxn>
              <a:cxn ang="0">
                <a:pos x="connsiteX3" y="connsiteY3"/>
              </a:cxn>
            </a:cxnLst>
            <a:rect l="l" t="t" r="r" b="b"/>
            <a:pathLst>
              <a:path w="1036320" h="487680">
                <a:moveTo>
                  <a:pt x="0" y="0"/>
                </a:moveTo>
                <a:cubicBezTo>
                  <a:pt x="104986" y="98636"/>
                  <a:pt x="209973" y="197273"/>
                  <a:pt x="340360" y="228600"/>
                </a:cubicBezTo>
                <a:cubicBezTo>
                  <a:pt x="470747" y="259927"/>
                  <a:pt x="666327" y="144780"/>
                  <a:pt x="782320" y="187960"/>
                </a:cubicBezTo>
                <a:cubicBezTo>
                  <a:pt x="898313" y="231140"/>
                  <a:pt x="967316" y="359410"/>
                  <a:pt x="1036320" y="487680"/>
                </a:cubicBezTo>
              </a:path>
            </a:pathLst>
          </a:custGeom>
          <a:noFill/>
          <a:ln w="19050" cap="flat" cmpd="sng" algn="ctr">
            <a:solidFill>
              <a:schemeClr val="bg1">
                <a:lumMod val="50000"/>
              </a:schemeClr>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1"/>
          <p:cNvGrpSpPr/>
          <p:nvPr/>
        </p:nvGrpSpPr>
        <p:grpSpPr>
          <a:xfrm>
            <a:off x="876095" y="915453"/>
            <a:ext cx="7798982" cy="5677922"/>
            <a:chOff x="672431" y="872635"/>
            <a:chExt cx="7798982" cy="5677922"/>
          </a:xfrm>
        </p:grpSpPr>
        <p:sp>
          <p:nvSpPr>
            <p:cNvPr id="15" name="Rettangolo 1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7" name="CasellaDiTesto 16"/>
            <p:cNvSpPr txBox="1"/>
            <p:nvPr/>
          </p:nvSpPr>
          <p:spPr>
            <a:xfrm rot="16200000">
              <a:off x="-860521" y="2998033"/>
              <a:ext cx="3589124" cy="523220"/>
            </a:xfrm>
            <a:prstGeom prst="rect">
              <a:avLst/>
            </a:prstGeom>
            <a:noFill/>
          </p:spPr>
          <p:txBody>
            <a:bodyPr wrap="none" rtlCol="0">
              <a:spAutoFit/>
            </a:bodyPr>
            <a:lstStyle/>
            <a:p>
              <a:r>
                <a:rPr lang="en-GB" sz="2800" smtClean="0">
                  <a:solidFill>
                    <a:schemeClr val="bg1"/>
                  </a:solidFill>
                  <a:latin typeface="Calibri" pitchFamily="34" charset="0"/>
                </a:rPr>
                <a:t>Mg# in olivine </a:t>
              </a:r>
              <a:r>
                <a:rPr lang="en-GB" sz="2000" smtClean="0">
                  <a:solidFill>
                    <a:schemeClr val="bg1"/>
                  </a:solidFill>
                  <a:latin typeface="Calibri" pitchFamily="34" charset="0"/>
                </a:rPr>
                <a:t>(Fo content)</a:t>
              </a:r>
              <a:endParaRPr lang="en-GB" sz="2000">
                <a:solidFill>
                  <a:schemeClr val="bg1"/>
                </a:solidFill>
                <a:latin typeface="Calibri" pitchFamily="34" charset="0"/>
              </a:endParaRPr>
            </a:p>
          </p:txBody>
        </p:sp>
        <p:sp>
          <p:nvSpPr>
            <p:cNvPr id="18" name="CasellaDiTesto 17"/>
            <p:cNvSpPr txBox="1"/>
            <p:nvPr/>
          </p:nvSpPr>
          <p:spPr>
            <a:xfrm>
              <a:off x="3554042" y="6027337"/>
              <a:ext cx="1941557" cy="523220"/>
            </a:xfrm>
            <a:prstGeom prst="rect">
              <a:avLst/>
            </a:prstGeom>
            <a:noFill/>
          </p:spPr>
          <p:txBody>
            <a:bodyPr wrap="none" rtlCol="0">
              <a:spAutoFit/>
            </a:bodyPr>
            <a:lstStyle/>
            <a:p>
              <a:r>
                <a:rPr lang="en-GB" sz="2800" smtClean="0">
                  <a:solidFill>
                    <a:schemeClr val="bg1"/>
                  </a:solidFill>
                  <a:latin typeface="Calibri" pitchFamily="34" charset="0"/>
                </a:rPr>
                <a:t>Mg# in melt</a:t>
              </a:r>
              <a:endParaRPr lang="en-GB" sz="2000">
                <a:solidFill>
                  <a:schemeClr val="bg1"/>
                </a:solidFill>
                <a:latin typeface="Calibri" pitchFamily="34" charset="0"/>
              </a:endParaRPr>
            </a:p>
          </p:txBody>
        </p:sp>
        <p:sp>
          <p:nvSpPr>
            <p:cNvPr id="19" name="CasellaDiTesto 18"/>
            <p:cNvSpPr txBox="1"/>
            <p:nvPr/>
          </p:nvSpPr>
          <p:spPr>
            <a:xfrm>
              <a:off x="1341194"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0.3</a:t>
              </a:r>
              <a:endParaRPr lang="en-GB" sz="1600">
                <a:solidFill>
                  <a:schemeClr val="bg1"/>
                </a:solidFill>
                <a:latin typeface="Calibri" pitchFamily="34" charset="0"/>
              </a:endParaRPr>
            </a:p>
          </p:txBody>
        </p:sp>
        <p:sp>
          <p:nvSpPr>
            <p:cNvPr id="20" name="CasellaDiTesto 19"/>
            <p:cNvSpPr txBox="1"/>
            <p:nvPr/>
          </p:nvSpPr>
          <p:spPr>
            <a:xfrm>
              <a:off x="2879962"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21" name="CasellaDiTesto 20"/>
            <p:cNvSpPr txBox="1"/>
            <p:nvPr/>
          </p:nvSpPr>
          <p:spPr>
            <a:xfrm>
              <a:off x="4415583"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0.5</a:t>
              </a:r>
              <a:endParaRPr lang="en-GB" sz="1600">
                <a:solidFill>
                  <a:schemeClr val="bg1"/>
                </a:solidFill>
                <a:latin typeface="Calibri" pitchFamily="34" charset="0"/>
              </a:endParaRPr>
            </a:p>
          </p:txBody>
        </p:sp>
        <p:sp>
          <p:nvSpPr>
            <p:cNvPr id="22" name="CasellaDiTesto 21"/>
            <p:cNvSpPr txBox="1"/>
            <p:nvPr/>
          </p:nvSpPr>
          <p:spPr>
            <a:xfrm>
              <a:off x="5951775"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23" name="CasellaDiTesto 22"/>
            <p:cNvSpPr txBox="1"/>
            <p:nvPr/>
          </p:nvSpPr>
          <p:spPr>
            <a:xfrm>
              <a:off x="7487967"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0.7</a:t>
              </a:r>
              <a:endParaRPr lang="en-GB" sz="1600">
                <a:solidFill>
                  <a:schemeClr val="bg1"/>
                </a:solidFill>
                <a:latin typeface="Calibri" pitchFamily="34" charset="0"/>
              </a:endParaRPr>
            </a:p>
          </p:txBody>
        </p:sp>
        <p:cxnSp>
          <p:nvCxnSpPr>
            <p:cNvPr id="25" name="Connettore 1 24"/>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6" name="Connettore 1 25"/>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7" name="Connettore 1 26"/>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8" name="Connettore 1 27"/>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9" name="Connettore 1 28"/>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30" name="Connettore 1 29"/>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31" name="Connettore 1 30"/>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33" name="Connettore 1 32"/>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5" name="Connettore 1 34"/>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6" name="Connettore 1 35"/>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7" name="Connettore 1 36"/>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8" name="Connettore 1 37"/>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9" name="Connettore 1 38"/>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40" name="Connettore 1 39"/>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41" name="Connettore 1 40"/>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43" name="CasellaDiTesto 42"/>
            <p:cNvSpPr txBox="1"/>
            <p:nvPr/>
          </p:nvSpPr>
          <p:spPr>
            <a:xfrm>
              <a:off x="1089154" y="5616130"/>
              <a:ext cx="314510" cy="400110"/>
            </a:xfrm>
            <a:prstGeom prst="rect">
              <a:avLst/>
            </a:prstGeom>
            <a:noFill/>
          </p:spPr>
          <p:txBody>
            <a:bodyPr wrap="none" rtlCol="0">
              <a:spAutoFit/>
            </a:bodyPr>
            <a:lstStyle/>
            <a:p>
              <a:r>
                <a:rPr lang="en-GB" sz="2000" smtClean="0">
                  <a:solidFill>
                    <a:schemeClr val="bg1"/>
                  </a:solidFill>
                  <a:latin typeface="Calibri" pitchFamily="34" charset="0"/>
                </a:rPr>
                <a:t>0</a:t>
              </a:r>
              <a:endParaRPr lang="en-GB" sz="1600">
                <a:solidFill>
                  <a:schemeClr val="bg1"/>
                </a:solidFill>
                <a:latin typeface="Calibri" pitchFamily="34" charset="0"/>
              </a:endParaRPr>
            </a:p>
          </p:txBody>
        </p:sp>
        <p:sp>
          <p:nvSpPr>
            <p:cNvPr id="44" name="CasellaDiTesto 43"/>
            <p:cNvSpPr txBox="1"/>
            <p:nvPr/>
          </p:nvSpPr>
          <p:spPr>
            <a:xfrm>
              <a:off x="1089154" y="4683397"/>
              <a:ext cx="508473" cy="400110"/>
            </a:xfrm>
            <a:prstGeom prst="rect">
              <a:avLst/>
            </a:prstGeom>
            <a:noFill/>
          </p:spPr>
          <p:txBody>
            <a:bodyPr wrap="none" rtlCol="0">
              <a:spAutoFit/>
            </a:bodyPr>
            <a:lstStyle/>
            <a:p>
              <a:r>
                <a:rPr lang="en-GB" sz="2000" smtClean="0">
                  <a:solidFill>
                    <a:schemeClr val="bg1"/>
                  </a:solidFill>
                  <a:latin typeface="Calibri" pitchFamily="34" charset="0"/>
                </a:rPr>
                <a:t>0.2</a:t>
              </a:r>
              <a:endParaRPr lang="en-GB" sz="1600">
                <a:solidFill>
                  <a:schemeClr val="bg1"/>
                </a:solidFill>
                <a:latin typeface="Calibri" pitchFamily="34" charset="0"/>
              </a:endParaRPr>
            </a:p>
          </p:txBody>
        </p:sp>
        <p:sp>
          <p:nvSpPr>
            <p:cNvPr id="45" name="CasellaDiTesto 44"/>
            <p:cNvSpPr txBox="1"/>
            <p:nvPr/>
          </p:nvSpPr>
          <p:spPr>
            <a:xfrm>
              <a:off x="1089154" y="3732421"/>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46" name="CasellaDiTesto 45"/>
            <p:cNvSpPr txBox="1"/>
            <p:nvPr/>
          </p:nvSpPr>
          <p:spPr>
            <a:xfrm>
              <a:off x="1089154" y="2772301"/>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47" name="CasellaDiTesto 46"/>
            <p:cNvSpPr txBox="1"/>
            <p:nvPr/>
          </p:nvSpPr>
          <p:spPr>
            <a:xfrm>
              <a:off x="1089154" y="1823611"/>
              <a:ext cx="508473" cy="400110"/>
            </a:xfrm>
            <a:prstGeom prst="rect">
              <a:avLst/>
            </a:prstGeom>
            <a:noFill/>
          </p:spPr>
          <p:txBody>
            <a:bodyPr wrap="none" rtlCol="0">
              <a:spAutoFit/>
            </a:bodyPr>
            <a:lstStyle/>
            <a:p>
              <a:r>
                <a:rPr lang="en-GB" sz="2000" smtClean="0">
                  <a:solidFill>
                    <a:schemeClr val="bg1"/>
                  </a:solidFill>
                  <a:latin typeface="Calibri" pitchFamily="34" charset="0"/>
                </a:rPr>
                <a:t>0.8</a:t>
              </a:r>
              <a:endParaRPr lang="en-GB" sz="1600">
                <a:solidFill>
                  <a:schemeClr val="bg1"/>
                </a:solidFill>
                <a:latin typeface="Calibri" pitchFamily="34" charset="0"/>
              </a:endParaRPr>
            </a:p>
          </p:txBody>
        </p:sp>
        <p:sp>
          <p:nvSpPr>
            <p:cNvPr id="50" name="CasellaDiTesto 49"/>
            <p:cNvSpPr txBox="1"/>
            <p:nvPr/>
          </p:nvSpPr>
          <p:spPr>
            <a:xfrm>
              <a:off x="1089154" y="872635"/>
              <a:ext cx="521297" cy="400110"/>
            </a:xfrm>
            <a:prstGeom prst="rect">
              <a:avLst/>
            </a:prstGeom>
            <a:noFill/>
          </p:spPr>
          <p:txBody>
            <a:bodyPr wrap="none" rtlCol="0">
              <a:spAutoFit/>
            </a:bodyPr>
            <a:lstStyle/>
            <a:p>
              <a:r>
                <a:rPr lang="en-GB" sz="2000" smtClean="0">
                  <a:solidFill>
                    <a:schemeClr val="bg1"/>
                  </a:solidFill>
                  <a:latin typeface="Calibri" pitchFamily="34" charset="0"/>
                </a:rPr>
                <a:t>1.0</a:t>
              </a:r>
              <a:endParaRPr lang="en-GB" sz="1600">
                <a:solidFill>
                  <a:schemeClr val="bg1"/>
                </a:solidFill>
                <a:latin typeface="Calibri" pitchFamily="34" charset="0"/>
              </a:endParaRPr>
            </a:p>
          </p:txBody>
        </p:sp>
        <p:cxnSp>
          <p:nvCxnSpPr>
            <p:cNvPr id="126" name="Connettore 1 125"/>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28" name="Connettore 1 127"/>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5" name="CasellaDiTesto 54"/>
          <p:cNvSpPr txBox="1"/>
          <p:nvPr/>
        </p:nvSpPr>
        <p:spPr>
          <a:xfrm>
            <a:off x="2526211" y="4773297"/>
            <a:ext cx="6150429" cy="954107"/>
          </a:xfrm>
          <a:prstGeom prst="rect">
            <a:avLst/>
          </a:prstGeom>
          <a:noFill/>
        </p:spPr>
        <p:txBody>
          <a:bodyPr wrap="square" rtlCol="0">
            <a:spAutoFit/>
          </a:bodyPr>
          <a:lstStyle/>
          <a:p>
            <a:pPr algn="ctr"/>
            <a:r>
              <a:rPr lang="en-GB" sz="2800" i="1" smtClean="0">
                <a:solidFill>
                  <a:schemeClr val="tx1"/>
                </a:solidFill>
                <a:effectLst/>
                <a:latin typeface="Calibri" pitchFamily="34" charset="0"/>
              </a:rPr>
              <a:t>In theory all the olivines should plot along the red line, but...</a:t>
            </a:r>
            <a:endParaRPr lang="en-GB" sz="2000" i="1">
              <a:solidFill>
                <a:schemeClr val="tx1"/>
              </a:solidFill>
              <a:effectLst/>
              <a:latin typeface="Calibri" pitchFamily="34" charset="0"/>
            </a:endParaRPr>
          </a:p>
        </p:txBody>
      </p:sp>
      <p:sp>
        <p:nvSpPr>
          <p:cNvPr id="116" name="CasellaDiTesto 115"/>
          <p:cNvSpPr txBox="1"/>
          <p:nvPr/>
        </p:nvSpPr>
        <p:spPr>
          <a:xfrm>
            <a:off x="2709294" y="3550252"/>
            <a:ext cx="5035550" cy="461665"/>
          </a:xfrm>
          <a:prstGeom prst="rect">
            <a:avLst/>
          </a:prstGeom>
          <a:solidFill>
            <a:schemeClr val="bg1"/>
          </a:solidFill>
        </p:spPr>
        <p:txBody>
          <a:bodyPr wrap="square" rtlCol="0">
            <a:spAutoFit/>
          </a:bodyPr>
          <a:lstStyle/>
          <a:p>
            <a:r>
              <a:rPr lang="en-GB" sz="2400" smtClean="0">
                <a:solidFill>
                  <a:schemeClr val="tx1"/>
                </a:solidFill>
                <a:effectLst/>
                <a:latin typeface="Calibri" pitchFamily="34" charset="0"/>
              </a:rPr>
              <a:t>Each color represents one sample.</a:t>
            </a:r>
            <a:endParaRPr lang="en-GB">
              <a:solidFill>
                <a:schemeClr val="tx1"/>
              </a:solidFill>
              <a:effectLst/>
              <a:latin typeface="Calibri" pitchFamily="34" charset="0"/>
            </a:endParaRPr>
          </a:p>
        </p:txBody>
      </p:sp>
      <p:sp>
        <p:nvSpPr>
          <p:cNvPr id="117" name="CasellaDiTesto 116"/>
          <p:cNvSpPr txBox="1"/>
          <p:nvPr/>
        </p:nvSpPr>
        <p:spPr>
          <a:xfrm>
            <a:off x="2709294" y="4009015"/>
            <a:ext cx="5936866" cy="830997"/>
          </a:xfrm>
          <a:prstGeom prst="rect">
            <a:avLst/>
          </a:prstGeom>
          <a:solidFill>
            <a:schemeClr val="bg1"/>
          </a:solidFill>
        </p:spPr>
        <p:txBody>
          <a:bodyPr wrap="square" rtlCol="0">
            <a:spAutoFit/>
          </a:bodyPr>
          <a:lstStyle/>
          <a:p>
            <a:r>
              <a:rPr lang="en-GB" sz="2400" dirty="0" smtClean="0">
                <a:solidFill>
                  <a:schemeClr val="tx1"/>
                </a:solidFill>
                <a:effectLst/>
                <a:latin typeface="Calibri" pitchFamily="34" charset="0"/>
              </a:rPr>
              <a:t>In each sample olivines with different compositions (Fo) coexist.</a:t>
            </a:r>
            <a:endParaRPr lang="en-GB" dirty="0">
              <a:solidFill>
                <a:schemeClr val="tx1"/>
              </a:solidFill>
              <a:effectLst/>
              <a:latin typeface="Calibri" pitchFamily="34" charset="0"/>
            </a:endParaRPr>
          </a:p>
        </p:txBody>
      </p:sp>
      <p:grpSp>
        <p:nvGrpSpPr>
          <p:cNvPr id="3" name="Gruppo 129"/>
          <p:cNvGrpSpPr/>
          <p:nvPr/>
        </p:nvGrpSpPr>
        <p:grpSpPr>
          <a:xfrm>
            <a:off x="1789396" y="1592579"/>
            <a:ext cx="6874356" cy="1495925"/>
            <a:chOff x="1789396" y="1592579"/>
            <a:chExt cx="6874356" cy="1495925"/>
          </a:xfrm>
          <a:effectLst>
            <a:outerShdw blurRad="50800" dist="38100" dir="2700000" algn="tl" rotWithShape="0">
              <a:prstClr val="black">
                <a:alpha val="40000"/>
              </a:prstClr>
            </a:outerShdw>
          </a:effectLst>
        </p:grpSpPr>
        <p:sp>
          <p:nvSpPr>
            <p:cNvPr id="53" name="CasellaDiTesto 52"/>
            <p:cNvSpPr txBox="1"/>
            <p:nvPr/>
          </p:nvSpPr>
          <p:spPr>
            <a:xfrm rot="20585904">
              <a:off x="1823075" y="2497390"/>
              <a:ext cx="1120820" cy="400110"/>
            </a:xfrm>
            <a:prstGeom prst="rect">
              <a:avLst/>
            </a:prstGeom>
            <a:noFill/>
            <a:ln w="38100">
              <a:noFill/>
            </a:ln>
          </p:spPr>
          <p:txBody>
            <a:bodyPr wrap="none" rtlCol="0">
              <a:spAutoFit/>
            </a:bodyPr>
            <a:lstStyle/>
            <a:p>
              <a:r>
                <a:rPr lang="en-GB" sz="2000" smtClean="0">
                  <a:solidFill>
                    <a:schemeClr val="tx1"/>
                  </a:solidFill>
                  <a:effectLst/>
                  <a:latin typeface="Calibri" pitchFamily="34" charset="0"/>
                </a:rPr>
                <a:t>K</a:t>
              </a:r>
              <a:r>
                <a:rPr lang="en-GB" sz="2000" baseline="-25000" smtClean="0">
                  <a:solidFill>
                    <a:schemeClr val="tx1"/>
                  </a:solidFill>
                  <a:effectLst/>
                  <a:latin typeface="Calibri" pitchFamily="34" charset="0"/>
                </a:rPr>
                <a:t>D</a:t>
              </a:r>
              <a:r>
                <a:rPr lang="en-GB" sz="2000" smtClean="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29" name="Figura a mano libera 128"/>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4" name="Gruppo 114"/>
          <p:cNvGrpSpPr/>
          <p:nvPr/>
        </p:nvGrpSpPr>
        <p:grpSpPr>
          <a:xfrm>
            <a:off x="2412387" y="1511900"/>
            <a:ext cx="4476909" cy="3054251"/>
            <a:chOff x="1606823" y="1457470"/>
            <a:chExt cx="4476909" cy="3054251"/>
          </a:xfrm>
        </p:grpSpPr>
        <p:grpSp>
          <p:nvGrpSpPr>
            <p:cNvPr id="5"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0"/>
            <p:cNvGrpSpPr/>
            <p:nvPr/>
          </p:nvGrpSpPr>
          <p:grpSpPr>
            <a:xfrm>
              <a:off x="5243332" y="1457470"/>
              <a:ext cx="840400" cy="1429680"/>
              <a:chOff x="5243332" y="1457470"/>
              <a:chExt cx="840400" cy="1429680"/>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574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10"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110" name="Parentesi graffa aperta 109"/>
          <p:cNvSpPr/>
          <p:nvPr/>
        </p:nvSpPr>
        <p:spPr bwMode="auto">
          <a:xfrm>
            <a:off x="2143125" y="3181350"/>
            <a:ext cx="304800" cy="150495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1" name="Parentesi graffa aperta 110"/>
          <p:cNvSpPr/>
          <p:nvPr/>
        </p:nvSpPr>
        <p:spPr bwMode="auto">
          <a:xfrm>
            <a:off x="2838450" y="1762125"/>
            <a:ext cx="304800" cy="116205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2" name="Parentesi graffa aperta 111"/>
          <p:cNvSpPr/>
          <p:nvPr/>
        </p:nvSpPr>
        <p:spPr bwMode="auto">
          <a:xfrm>
            <a:off x="3714750" y="2105024"/>
            <a:ext cx="304800" cy="1552575"/>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left)">
                                      <p:cBhvr>
                                        <p:cTn id="36" dur="500"/>
                                        <p:tgtEl>
                                          <p:spTgt spid="1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wipe(left)">
                                      <p:cBhvr>
                                        <p:cTn id="40" dur="500"/>
                                        <p:tgtEl>
                                          <p:spTgt spid="111"/>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16" grpId="0" animBg="1"/>
      <p:bldP spid="117" grpId="0" animBg="1"/>
      <p:bldP spid="110" grpId="0" animBg="1"/>
      <p:bldP spid="111" grpId="0" animBg="1"/>
      <p:bldP spid="1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uppo 127"/>
          <p:cNvGrpSpPr/>
          <p:nvPr/>
        </p:nvGrpSpPr>
        <p:grpSpPr>
          <a:xfrm>
            <a:off x="876095" y="915453"/>
            <a:ext cx="7798982" cy="5677922"/>
            <a:chOff x="672431" y="872635"/>
            <a:chExt cx="7798982" cy="5677922"/>
          </a:xfrm>
        </p:grpSpPr>
        <p:sp>
          <p:nvSpPr>
            <p:cNvPr id="129" name="Rettangolo 128"/>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0" name="CasellaDiTesto 129"/>
            <p:cNvSpPr txBox="1"/>
            <p:nvPr/>
          </p:nvSpPr>
          <p:spPr>
            <a:xfrm rot="16200000">
              <a:off x="-860521" y="2998033"/>
              <a:ext cx="3589124" cy="523220"/>
            </a:xfrm>
            <a:prstGeom prst="rect">
              <a:avLst/>
            </a:prstGeom>
            <a:noFill/>
          </p:spPr>
          <p:txBody>
            <a:bodyPr wrap="none" rtlCol="0">
              <a:spAutoFit/>
            </a:bodyPr>
            <a:lstStyle/>
            <a:p>
              <a:r>
                <a:rPr lang="en-GB" sz="2800" smtClean="0">
                  <a:solidFill>
                    <a:schemeClr val="bg1"/>
                  </a:solidFill>
                  <a:latin typeface="Calibri" pitchFamily="34" charset="0"/>
                </a:rPr>
                <a:t>Mg# in olivine </a:t>
              </a:r>
              <a:r>
                <a:rPr lang="en-GB" sz="2000" smtClean="0">
                  <a:solidFill>
                    <a:schemeClr val="bg1"/>
                  </a:solidFill>
                  <a:latin typeface="Calibri" pitchFamily="34" charset="0"/>
                </a:rPr>
                <a:t>(Fo content)</a:t>
              </a:r>
              <a:endParaRPr lang="en-GB" sz="2000">
                <a:solidFill>
                  <a:schemeClr val="bg1"/>
                </a:solidFill>
                <a:latin typeface="Calibri" pitchFamily="34" charset="0"/>
              </a:endParaRPr>
            </a:p>
          </p:txBody>
        </p:sp>
        <p:sp>
          <p:nvSpPr>
            <p:cNvPr id="131" name="CasellaDiTesto 130"/>
            <p:cNvSpPr txBox="1"/>
            <p:nvPr/>
          </p:nvSpPr>
          <p:spPr>
            <a:xfrm>
              <a:off x="3554042" y="6027337"/>
              <a:ext cx="1941557" cy="523220"/>
            </a:xfrm>
            <a:prstGeom prst="rect">
              <a:avLst/>
            </a:prstGeom>
            <a:noFill/>
          </p:spPr>
          <p:txBody>
            <a:bodyPr wrap="none" rtlCol="0">
              <a:spAutoFit/>
            </a:bodyPr>
            <a:lstStyle/>
            <a:p>
              <a:r>
                <a:rPr lang="en-GB" sz="2800" smtClean="0">
                  <a:solidFill>
                    <a:schemeClr val="bg1"/>
                  </a:solidFill>
                  <a:latin typeface="Calibri" pitchFamily="34" charset="0"/>
                </a:rPr>
                <a:t>Mg# in melt</a:t>
              </a:r>
              <a:endParaRPr lang="en-GB" sz="2000">
                <a:solidFill>
                  <a:schemeClr val="bg1"/>
                </a:solidFill>
                <a:latin typeface="Calibri" pitchFamily="34" charset="0"/>
              </a:endParaRPr>
            </a:p>
          </p:txBody>
        </p:sp>
        <p:sp>
          <p:nvSpPr>
            <p:cNvPr id="132" name="CasellaDiTesto 131"/>
            <p:cNvSpPr txBox="1"/>
            <p:nvPr/>
          </p:nvSpPr>
          <p:spPr>
            <a:xfrm>
              <a:off x="1341194"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0.3</a:t>
              </a:r>
              <a:endParaRPr lang="en-GB" sz="1600">
                <a:solidFill>
                  <a:schemeClr val="bg1"/>
                </a:solidFill>
                <a:latin typeface="Calibri" pitchFamily="34" charset="0"/>
              </a:endParaRPr>
            </a:p>
          </p:txBody>
        </p:sp>
        <p:sp>
          <p:nvSpPr>
            <p:cNvPr id="133" name="CasellaDiTesto 132"/>
            <p:cNvSpPr txBox="1"/>
            <p:nvPr/>
          </p:nvSpPr>
          <p:spPr>
            <a:xfrm>
              <a:off x="2879962"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34" name="CasellaDiTesto 133"/>
            <p:cNvSpPr txBox="1"/>
            <p:nvPr/>
          </p:nvSpPr>
          <p:spPr>
            <a:xfrm>
              <a:off x="4415583"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0.5</a:t>
              </a:r>
              <a:endParaRPr lang="en-GB" sz="1600">
                <a:solidFill>
                  <a:schemeClr val="bg1"/>
                </a:solidFill>
                <a:latin typeface="Calibri" pitchFamily="34" charset="0"/>
              </a:endParaRPr>
            </a:p>
          </p:txBody>
        </p:sp>
        <p:sp>
          <p:nvSpPr>
            <p:cNvPr id="135" name="CasellaDiTesto 134"/>
            <p:cNvSpPr txBox="1"/>
            <p:nvPr/>
          </p:nvSpPr>
          <p:spPr>
            <a:xfrm>
              <a:off x="5951775"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36" name="CasellaDiTesto 135"/>
            <p:cNvSpPr txBox="1"/>
            <p:nvPr/>
          </p:nvSpPr>
          <p:spPr>
            <a:xfrm>
              <a:off x="7487967"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0.7</a:t>
              </a:r>
              <a:endParaRPr lang="en-GB" sz="1600">
                <a:solidFill>
                  <a:schemeClr val="bg1"/>
                </a:solidFill>
                <a:latin typeface="Calibri" pitchFamily="34" charset="0"/>
              </a:endParaRPr>
            </a:p>
          </p:txBody>
        </p:sp>
        <p:cxnSp>
          <p:nvCxnSpPr>
            <p:cNvPr id="137" name="Connettore 1 136"/>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38" name="Connettore 1 137"/>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39" name="Connettore 1 138"/>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0" name="Connettore 1 139"/>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1" name="Connettore 1 140"/>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2" name="Connettore 1 141"/>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3" name="Connettore 1 142"/>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2" name="CasellaDiTesto 151"/>
            <p:cNvSpPr txBox="1"/>
            <p:nvPr/>
          </p:nvSpPr>
          <p:spPr>
            <a:xfrm>
              <a:off x="1089154" y="5616130"/>
              <a:ext cx="314510" cy="400110"/>
            </a:xfrm>
            <a:prstGeom prst="rect">
              <a:avLst/>
            </a:prstGeom>
            <a:noFill/>
          </p:spPr>
          <p:txBody>
            <a:bodyPr wrap="none" rtlCol="0">
              <a:spAutoFit/>
            </a:bodyPr>
            <a:lstStyle/>
            <a:p>
              <a:r>
                <a:rPr lang="en-GB" sz="2000" smtClean="0">
                  <a:solidFill>
                    <a:schemeClr val="bg1"/>
                  </a:solidFill>
                  <a:latin typeface="Calibri" pitchFamily="34" charset="0"/>
                </a:rPr>
                <a:t>0</a:t>
              </a:r>
              <a:endParaRPr lang="en-GB" sz="1600">
                <a:solidFill>
                  <a:schemeClr val="bg1"/>
                </a:solidFill>
                <a:latin typeface="Calibri" pitchFamily="34" charset="0"/>
              </a:endParaRPr>
            </a:p>
          </p:txBody>
        </p:sp>
        <p:sp>
          <p:nvSpPr>
            <p:cNvPr id="153" name="CasellaDiTesto 152"/>
            <p:cNvSpPr txBox="1"/>
            <p:nvPr/>
          </p:nvSpPr>
          <p:spPr>
            <a:xfrm>
              <a:off x="1089154" y="4683397"/>
              <a:ext cx="508473" cy="400110"/>
            </a:xfrm>
            <a:prstGeom prst="rect">
              <a:avLst/>
            </a:prstGeom>
            <a:noFill/>
          </p:spPr>
          <p:txBody>
            <a:bodyPr wrap="none" rtlCol="0">
              <a:spAutoFit/>
            </a:bodyPr>
            <a:lstStyle/>
            <a:p>
              <a:r>
                <a:rPr lang="en-GB" sz="2000" smtClean="0">
                  <a:solidFill>
                    <a:schemeClr val="bg1"/>
                  </a:solidFill>
                  <a:latin typeface="Calibri" pitchFamily="34" charset="0"/>
                </a:rPr>
                <a:t>0.2</a:t>
              </a:r>
              <a:endParaRPr lang="en-GB" sz="1600">
                <a:solidFill>
                  <a:schemeClr val="bg1"/>
                </a:solidFill>
                <a:latin typeface="Calibri" pitchFamily="34" charset="0"/>
              </a:endParaRPr>
            </a:p>
          </p:txBody>
        </p:sp>
        <p:sp>
          <p:nvSpPr>
            <p:cNvPr id="154" name="CasellaDiTesto 153"/>
            <p:cNvSpPr txBox="1"/>
            <p:nvPr/>
          </p:nvSpPr>
          <p:spPr>
            <a:xfrm>
              <a:off x="1089154" y="3732421"/>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55" name="CasellaDiTesto 154"/>
            <p:cNvSpPr txBox="1"/>
            <p:nvPr/>
          </p:nvSpPr>
          <p:spPr>
            <a:xfrm>
              <a:off x="1089154" y="2772301"/>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56" name="CasellaDiTesto 155"/>
            <p:cNvSpPr txBox="1"/>
            <p:nvPr/>
          </p:nvSpPr>
          <p:spPr>
            <a:xfrm>
              <a:off x="1089154" y="1823611"/>
              <a:ext cx="508473" cy="400110"/>
            </a:xfrm>
            <a:prstGeom prst="rect">
              <a:avLst/>
            </a:prstGeom>
            <a:noFill/>
          </p:spPr>
          <p:txBody>
            <a:bodyPr wrap="none" rtlCol="0">
              <a:spAutoFit/>
            </a:bodyPr>
            <a:lstStyle/>
            <a:p>
              <a:r>
                <a:rPr lang="en-GB" sz="2000" smtClean="0">
                  <a:solidFill>
                    <a:schemeClr val="bg1"/>
                  </a:solidFill>
                  <a:latin typeface="Calibri" pitchFamily="34" charset="0"/>
                </a:rPr>
                <a:t>0.8</a:t>
              </a:r>
              <a:endParaRPr lang="en-GB" sz="1600">
                <a:solidFill>
                  <a:schemeClr val="bg1"/>
                </a:solidFill>
                <a:latin typeface="Calibri" pitchFamily="34" charset="0"/>
              </a:endParaRPr>
            </a:p>
          </p:txBody>
        </p:sp>
        <p:sp>
          <p:nvSpPr>
            <p:cNvPr id="157" name="CasellaDiTesto 156"/>
            <p:cNvSpPr txBox="1"/>
            <p:nvPr/>
          </p:nvSpPr>
          <p:spPr>
            <a:xfrm>
              <a:off x="1089154" y="872635"/>
              <a:ext cx="521297" cy="400110"/>
            </a:xfrm>
            <a:prstGeom prst="rect">
              <a:avLst/>
            </a:prstGeom>
            <a:noFill/>
          </p:spPr>
          <p:txBody>
            <a:bodyPr wrap="none" rtlCol="0">
              <a:spAutoFit/>
            </a:bodyPr>
            <a:lstStyle/>
            <a:p>
              <a:r>
                <a:rPr lang="en-GB" sz="2000" smtClean="0">
                  <a:solidFill>
                    <a:schemeClr val="bg1"/>
                  </a:solidFill>
                  <a:latin typeface="Calibri" pitchFamily="34" charset="0"/>
                </a:rPr>
                <a:t>1.0</a:t>
              </a:r>
              <a:endParaRPr lang="en-GB" sz="1600">
                <a:solidFill>
                  <a:schemeClr val="bg1"/>
                </a:solidFill>
                <a:latin typeface="Calibri" pitchFamily="34" charset="0"/>
              </a:endParaRPr>
            </a:p>
          </p:txBody>
        </p:sp>
        <p:cxnSp>
          <p:nvCxnSpPr>
            <p:cNvPr id="158" name="Connettore 1 157"/>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9" name="Connettore 1 158"/>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1" name="Freccia in giù 110"/>
          <p:cNvSpPr/>
          <p:nvPr/>
        </p:nvSpPr>
        <p:spPr bwMode="auto">
          <a:xfrm rot="10800000">
            <a:off x="3284220" y="166878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2" name="Freccia in giù 111"/>
          <p:cNvSpPr/>
          <p:nvPr/>
        </p:nvSpPr>
        <p:spPr bwMode="auto">
          <a:xfrm rot="10800000">
            <a:off x="2019300" y="2110740"/>
            <a:ext cx="457200" cy="82296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4" name="Freccia in giù 113"/>
          <p:cNvSpPr/>
          <p:nvPr/>
        </p:nvSpPr>
        <p:spPr bwMode="auto">
          <a:xfrm rot="10800000">
            <a:off x="4502150" y="135636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5" name="Freccia in giù 114"/>
          <p:cNvSpPr/>
          <p:nvPr/>
        </p:nvSpPr>
        <p:spPr bwMode="auto">
          <a:xfrm rot="10800000">
            <a:off x="5622290" y="1249680"/>
            <a:ext cx="457200" cy="75438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5" name="Freccia in giù 124"/>
          <p:cNvSpPr/>
          <p:nvPr/>
        </p:nvSpPr>
        <p:spPr bwMode="auto">
          <a:xfrm rot="10800000">
            <a:off x="6772910" y="1150620"/>
            <a:ext cx="457200" cy="6553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5" name="CasellaDiTesto 54"/>
          <p:cNvSpPr txBox="1"/>
          <p:nvPr/>
        </p:nvSpPr>
        <p:spPr>
          <a:xfrm>
            <a:off x="2485571" y="4813937"/>
            <a:ext cx="6150429" cy="954107"/>
          </a:xfrm>
          <a:prstGeom prst="rect">
            <a:avLst/>
          </a:prstGeom>
          <a:noFill/>
        </p:spPr>
        <p:txBody>
          <a:bodyPr wrap="square" rtlCol="0">
            <a:spAutoFit/>
          </a:bodyPr>
          <a:lstStyle/>
          <a:p>
            <a:pPr algn="ctr"/>
            <a:r>
              <a:rPr lang="en-GB" sz="2800" i="1" dirty="0" smtClean="0">
                <a:solidFill>
                  <a:schemeClr val="tx1"/>
                </a:solidFill>
                <a:effectLst/>
                <a:latin typeface="Calibri" pitchFamily="34" charset="0"/>
              </a:rPr>
              <a:t>Nearly all the analyzed olivines are not in equilibrium with the melt.</a:t>
            </a:r>
            <a:endParaRPr lang="en-GB" sz="2800" i="1" dirty="0">
              <a:solidFill>
                <a:schemeClr val="tx1"/>
              </a:solidFill>
              <a:effectLst/>
              <a:latin typeface="Calibri" pitchFamily="34" charset="0"/>
            </a:endParaRPr>
          </a:p>
        </p:txBody>
      </p:sp>
      <p:sp>
        <p:nvSpPr>
          <p:cNvPr id="116" name="CasellaDiTesto 115"/>
          <p:cNvSpPr txBox="1"/>
          <p:nvPr/>
        </p:nvSpPr>
        <p:spPr>
          <a:xfrm>
            <a:off x="2646730" y="3644036"/>
            <a:ext cx="6019750" cy="830997"/>
          </a:xfrm>
          <a:prstGeom prst="rect">
            <a:avLst/>
          </a:prstGeom>
          <a:solidFill>
            <a:schemeClr val="bg1"/>
          </a:solidFill>
        </p:spPr>
        <p:txBody>
          <a:bodyPr wrap="square" rtlCol="0">
            <a:spAutoFit/>
          </a:bodyPr>
          <a:lstStyle/>
          <a:p>
            <a:pPr algn="ctr"/>
            <a:r>
              <a:rPr lang="en-GB" sz="2400" b="1" smtClean="0">
                <a:solidFill>
                  <a:schemeClr val="tx1"/>
                </a:solidFill>
                <a:effectLst/>
                <a:latin typeface="Calibri" pitchFamily="34" charset="0"/>
              </a:rPr>
              <a:t>Olivines above the red line have too much Mg to have been crystallized from that melt.</a:t>
            </a:r>
            <a:endParaRPr lang="en-GB" b="1">
              <a:solidFill>
                <a:schemeClr val="tx1"/>
              </a:solidFill>
              <a:effectLst/>
              <a:latin typeface="Calibri" pitchFamily="34" charset="0"/>
            </a:endParaRP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smtClean="0">
                <a:solidFill>
                  <a:schemeClr val="tx1"/>
                </a:solidFill>
                <a:effectLst/>
                <a:latin typeface="Calibri" pitchFamily="34" charset="0"/>
              </a:rPr>
              <a:t>K</a:t>
            </a:r>
            <a:r>
              <a:rPr lang="en-GB" sz="2000" baseline="-25000" smtClean="0">
                <a:solidFill>
                  <a:schemeClr val="tx1"/>
                </a:solidFill>
                <a:effectLst/>
                <a:latin typeface="Calibri" pitchFamily="34" charset="0"/>
              </a:rPr>
              <a:t>D</a:t>
            </a:r>
            <a:r>
              <a:rPr lang="en-GB" sz="2000" smtClean="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0" name="Figura a mano libera 159"/>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114"/>
          <p:cNvGrpSpPr/>
          <p:nvPr/>
        </p:nvGrpSpPr>
        <p:grpSpPr>
          <a:xfrm>
            <a:off x="2412387" y="1503772"/>
            <a:ext cx="4476909" cy="3062379"/>
            <a:chOff x="1606823" y="1449342"/>
            <a:chExt cx="4476909" cy="3062379"/>
          </a:xfrm>
        </p:grpSpPr>
        <p:grpSp>
          <p:nvGrpSpPr>
            <p:cNvPr id="5"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10"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wipe(down)">
                                      <p:cBhvr>
                                        <p:cTn id="23" dur="500"/>
                                        <p:tgtEl>
                                          <p:spTgt spid="1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wipe(down)">
                                      <p:cBhvr>
                                        <p:cTn id="2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4" grpId="0" animBg="1"/>
      <p:bldP spid="115" grpId="0" animBg="1"/>
      <p:bldP spid="125" grpId="0" animBg="1"/>
      <p:bldP spid="55" grpId="0"/>
      <p:bldP spid="11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uppo 130"/>
          <p:cNvGrpSpPr/>
          <p:nvPr/>
        </p:nvGrpSpPr>
        <p:grpSpPr>
          <a:xfrm>
            <a:off x="876095" y="915453"/>
            <a:ext cx="7798982" cy="5677922"/>
            <a:chOff x="672431" y="872635"/>
            <a:chExt cx="7798982" cy="5677922"/>
          </a:xfrm>
        </p:grpSpPr>
        <p:sp>
          <p:nvSpPr>
            <p:cNvPr id="132" name="Rettangolo 131"/>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3" name="CasellaDiTesto 132"/>
            <p:cNvSpPr txBox="1"/>
            <p:nvPr/>
          </p:nvSpPr>
          <p:spPr>
            <a:xfrm rot="16200000">
              <a:off x="-860521" y="2998033"/>
              <a:ext cx="3589124" cy="523220"/>
            </a:xfrm>
            <a:prstGeom prst="rect">
              <a:avLst/>
            </a:prstGeom>
            <a:noFill/>
          </p:spPr>
          <p:txBody>
            <a:bodyPr wrap="none" rtlCol="0">
              <a:spAutoFit/>
            </a:bodyPr>
            <a:lstStyle/>
            <a:p>
              <a:r>
                <a:rPr lang="en-GB" sz="2800" smtClean="0">
                  <a:solidFill>
                    <a:schemeClr val="bg1"/>
                  </a:solidFill>
                  <a:latin typeface="Calibri" pitchFamily="34" charset="0"/>
                </a:rPr>
                <a:t>Mg# in olivine </a:t>
              </a:r>
              <a:r>
                <a:rPr lang="en-GB" sz="2000" smtClean="0">
                  <a:solidFill>
                    <a:schemeClr val="bg1"/>
                  </a:solidFill>
                  <a:latin typeface="Calibri" pitchFamily="34" charset="0"/>
                </a:rPr>
                <a:t>(Fo content)</a:t>
              </a:r>
              <a:endParaRPr lang="en-GB" sz="2000">
                <a:solidFill>
                  <a:schemeClr val="bg1"/>
                </a:solidFill>
                <a:latin typeface="Calibri" pitchFamily="34" charset="0"/>
              </a:endParaRPr>
            </a:p>
          </p:txBody>
        </p:sp>
        <p:sp>
          <p:nvSpPr>
            <p:cNvPr id="134" name="CasellaDiTesto 133"/>
            <p:cNvSpPr txBox="1"/>
            <p:nvPr/>
          </p:nvSpPr>
          <p:spPr>
            <a:xfrm>
              <a:off x="3554042" y="6027337"/>
              <a:ext cx="1941557" cy="523220"/>
            </a:xfrm>
            <a:prstGeom prst="rect">
              <a:avLst/>
            </a:prstGeom>
            <a:noFill/>
          </p:spPr>
          <p:txBody>
            <a:bodyPr wrap="none" rtlCol="0">
              <a:spAutoFit/>
            </a:bodyPr>
            <a:lstStyle/>
            <a:p>
              <a:r>
                <a:rPr lang="en-GB" sz="2800" smtClean="0">
                  <a:solidFill>
                    <a:schemeClr val="bg1"/>
                  </a:solidFill>
                  <a:latin typeface="Calibri" pitchFamily="34" charset="0"/>
                </a:rPr>
                <a:t>Mg# in melt</a:t>
              </a:r>
              <a:endParaRPr lang="en-GB" sz="2000">
                <a:solidFill>
                  <a:schemeClr val="bg1"/>
                </a:solidFill>
                <a:latin typeface="Calibri" pitchFamily="34" charset="0"/>
              </a:endParaRPr>
            </a:p>
          </p:txBody>
        </p:sp>
        <p:sp>
          <p:nvSpPr>
            <p:cNvPr id="135" name="CasellaDiTesto 134"/>
            <p:cNvSpPr txBox="1"/>
            <p:nvPr/>
          </p:nvSpPr>
          <p:spPr>
            <a:xfrm>
              <a:off x="1341194"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0.3</a:t>
              </a:r>
              <a:endParaRPr lang="en-GB" sz="1600">
                <a:solidFill>
                  <a:schemeClr val="bg1"/>
                </a:solidFill>
                <a:latin typeface="Calibri" pitchFamily="34" charset="0"/>
              </a:endParaRPr>
            </a:p>
          </p:txBody>
        </p:sp>
        <p:sp>
          <p:nvSpPr>
            <p:cNvPr id="136" name="CasellaDiTesto 135"/>
            <p:cNvSpPr txBox="1"/>
            <p:nvPr/>
          </p:nvSpPr>
          <p:spPr>
            <a:xfrm>
              <a:off x="2879962"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37" name="CasellaDiTesto 136"/>
            <p:cNvSpPr txBox="1"/>
            <p:nvPr/>
          </p:nvSpPr>
          <p:spPr>
            <a:xfrm>
              <a:off x="4415583"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0.5</a:t>
              </a:r>
              <a:endParaRPr lang="en-GB" sz="1600">
                <a:solidFill>
                  <a:schemeClr val="bg1"/>
                </a:solidFill>
                <a:latin typeface="Calibri" pitchFamily="34" charset="0"/>
              </a:endParaRPr>
            </a:p>
          </p:txBody>
        </p:sp>
        <p:sp>
          <p:nvSpPr>
            <p:cNvPr id="138" name="CasellaDiTesto 137"/>
            <p:cNvSpPr txBox="1"/>
            <p:nvPr/>
          </p:nvSpPr>
          <p:spPr>
            <a:xfrm>
              <a:off x="5951775"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39" name="CasellaDiTesto 138"/>
            <p:cNvSpPr txBox="1"/>
            <p:nvPr/>
          </p:nvSpPr>
          <p:spPr>
            <a:xfrm>
              <a:off x="7487967"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0.7</a:t>
              </a:r>
              <a:endParaRPr lang="en-GB" sz="1600">
                <a:solidFill>
                  <a:schemeClr val="bg1"/>
                </a:solidFill>
                <a:latin typeface="Calibri" pitchFamily="34" charset="0"/>
              </a:endParaRPr>
            </a:p>
          </p:txBody>
        </p:sp>
        <p:cxnSp>
          <p:nvCxnSpPr>
            <p:cNvPr id="140" name="Connettore 1 139"/>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1" name="Connettore 1 140"/>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2" name="Connettore 1 141"/>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3" name="Connettore 1 142"/>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5" name="CasellaDiTesto 154"/>
            <p:cNvSpPr txBox="1"/>
            <p:nvPr/>
          </p:nvSpPr>
          <p:spPr>
            <a:xfrm>
              <a:off x="1089154" y="5616130"/>
              <a:ext cx="314510" cy="400110"/>
            </a:xfrm>
            <a:prstGeom prst="rect">
              <a:avLst/>
            </a:prstGeom>
            <a:noFill/>
          </p:spPr>
          <p:txBody>
            <a:bodyPr wrap="none" rtlCol="0">
              <a:spAutoFit/>
            </a:bodyPr>
            <a:lstStyle/>
            <a:p>
              <a:r>
                <a:rPr lang="en-GB" sz="2000" smtClean="0">
                  <a:solidFill>
                    <a:schemeClr val="bg1"/>
                  </a:solidFill>
                  <a:latin typeface="Calibri" pitchFamily="34" charset="0"/>
                </a:rPr>
                <a:t>0</a:t>
              </a:r>
              <a:endParaRPr lang="en-GB" sz="1600">
                <a:solidFill>
                  <a:schemeClr val="bg1"/>
                </a:solidFill>
                <a:latin typeface="Calibri" pitchFamily="34" charset="0"/>
              </a:endParaRPr>
            </a:p>
          </p:txBody>
        </p:sp>
        <p:sp>
          <p:nvSpPr>
            <p:cNvPr id="156" name="CasellaDiTesto 155"/>
            <p:cNvSpPr txBox="1"/>
            <p:nvPr/>
          </p:nvSpPr>
          <p:spPr>
            <a:xfrm>
              <a:off x="1089154" y="4683397"/>
              <a:ext cx="508473" cy="400110"/>
            </a:xfrm>
            <a:prstGeom prst="rect">
              <a:avLst/>
            </a:prstGeom>
            <a:noFill/>
          </p:spPr>
          <p:txBody>
            <a:bodyPr wrap="none" rtlCol="0">
              <a:spAutoFit/>
            </a:bodyPr>
            <a:lstStyle/>
            <a:p>
              <a:r>
                <a:rPr lang="en-GB" sz="2000" smtClean="0">
                  <a:solidFill>
                    <a:schemeClr val="bg1"/>
                  </a:solidFill>
                  <a:latin typeface="Calibri" pitchFamily="34" charset="0"/>
                </a:rPr>
                <a:t>0.2</a:t>
              </a:r>
              <a:endParaRPr lang="en-GB" sz="1600">
                <a:solidFill>
                  <a:schemeClr val="bg1"/>
                </a:solidFill>
                <a:latin typeface="Calibri" pitchFamily="34" charset="0"/>
              </a:endParaRPr>
            </a:p>
          </p:txBody>
        </p:sp>
        <p:sp>
          <p:nvSpPr>
            <p:cNvPr id="157" name="CasellaDiTesto 156"/>
            <p:cNvSpPr txBox="1"/>
            <p:nvPr/>
          </p:nvSpPr>
          <p:spPr>
            <a:xfrm>
              <a:off x="1089154" y="3732421"/>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58" name="CasellaDiTesto 157"/>
            <p:cNvSpPr txBox="1"/>
            <p:nvPr/>
          </p:nvSpPr>
          <p:spPr>
            <a:xfrm>
              <a:off x="1089154" y="2772301"/>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59" name="CasellaDiTesto 158"/>
            <p:cNvSpPr txBox="1"/>
            <p:nvPr/>
          </p:nvSpPr>
          <p:spPr>
            <a:xfrm>
              <a:off x="1089154" y="1823611"/>
              <a:ext cx="508473" cy="400110"/>
            </a:xfrm>
            <a:prstGeom prst="rect">
              <a:avLst/>
            </a:prstGeom>
            <a:noFill/>
          </p:spPr>
          <p:txBody>
            <a:bodyPr wrap="none" rtlCol="0">
              <a:spAutoFit/>
            </a:bodyPr>
            <a:lstStyle/>
            <a:p>
              <a:r>
                <a:rPr lang="en-GB" sz="2000" smtClean="0">
                  <a:solidFill>
                    <a:schemeClr val="bg1"/>
                  </a:solidFill>
                  <a:latin typeface="Calibri" pitchFamily="34" charset="0"/>
                </a:rPr>
                <a:t>0.8</a:t>
              </a:r>
              <a:endParaRPr lang="en-GB" sz="1600">
                <a:solidFill>
                  <a:schemeClr val="bg1"/>
                </a:solidFill>
                <a:latin typeface="Calibri" pitchFamily="34" charset="0"/>
              </a:endParaRPr>
            </a:p>
          </p:txBody>
        </p:sp>
        <p:sp>
          <p:nvSpPr>
            <p:cNvPr id="160" name="CasellaDiTesto 159"/>
            <p:cNvSpPr txBox="1"/>
            <p:nvPr/>
          </p:nvSpPr>
          <p:spPr>
            <a:xfrm>
              <a:off x="1089154" y="872635"/>
              <a:ext cx="521297" cy="400110"/>
            </a:xfrm>
            <a:prstGeom prst="rect">
              <a:avLst/>
            </a:prstGeom>
            <a:noFill/>
          </p:spPr>
          <p:txBody>
            <a:bodyPr wrap="none" rtlCol="0">
              <a:spAutoFit/>
            </a:bodyPr>
            <a:lstStyle/>
            <a:p>
              <a:r>
                <a:rPr lang="en-GB" sz="2000" smtClean="0">
                  <a:solidFill>
                    <a:schemeClr val="bg1"/>
                  </a:solidFill>
                  <a:latin typeface="Calibri" pitchFamily="34" charset="0"/>
                </a:rPr>
                <a:t>1.0</a:t>
              </a:r>
              <a:endParaRPr lang="en-GB" sz="1600">
                <a:solidFill>
                  <a:schemeClr val="bg1"/>
                </a:solidFill>
                <a:latin typeface="Calibri" pitchFamily="34" charset="0"/>
              </a:endParaRPr>
            </a:p>
          </p:txBody>
        </p:sp>
        <p:cxnSp>
          <p:nvCxnSpPr>
            <p:cNvPr id="161" name="Connettore 1 160"/>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2" name="Connettore 1 161"/>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1" name="Freccia in giù 110"/>
          <p:cNvSpPr/>
          <p:nvPr/>
        </p:nvSpPr>
        <p:spPr bwMode="auto">
          <a:xfrm rot="10800000">
            <a:off x="3284220" y="166878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2" name="Freccia in giù 111"/>
          <p:cNvSpPr/>
          <p:nvPr/>
        </p:nvSpPr>
        <p:spPr bwMode="auto">
          <a:xfrm rot="10800000">
            <a:off x="2019300" y="2110740"/>
            <a:ext cx="457200" cy="82296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4" name="Freccia in giù 113"/>
          <p:cNvSpPr/>
          <p:nvPr/>
        </p:nvSpPr>
        <p:spPr bwMode="auto">
          <a:xfrm rot="10800000">
            <a:off x="4502150" y="135636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5" name="Freccia in giù 114"/>
          <p:cNvSpPr/>
          <p:nvPr/>
        </p:nvSpPr>
        <p:spPr bwMode="auto">
          <a:xfrm rot="10800000">
            <a:off x="5622290" y="1249680"/>
            <a:ext cx="457200" cy="75438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5" name="Freccia in giù 124"/>
          <p:cNvSpPr/>
          <p:nvPr/>
        </p:nvSpPr>
        <p:spPr bwMode="auto">
          <a:xfrm rot="10800000">
            <a:off x="6772910" y="1150620"/>
            <a:ext cx="457200" cy="6553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7" name="Freccia in giù 116"/>
          <p:cNvSpPr/>
          <p:nvPr/>
        </p:nvSpPr>
        <p:spPr bwMode="auto">
          <a:xfrm>
            <a:off x="3284220" y="2545080"/>
            <a:ext cx="457200" cy="806270"/>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7" name="Freccia in giù 126"/>
          <p:cNvSpPr/>
          <p:nvPr/>
        </p:nvSpPr>
        <p:spPr bwMode="auto">
          <a:xfrm>
            <a:off x="2019300" y="2928619"/>
            <a:ext cx="457200" cy="803731"/>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8" name="Freccia in giù 127"/>
          <p:cNvSpPr/>
          <p:nvPr/>
        </p:nvSpPr>
        <p:spPr bwMode="auto">
          <a:xfrm>
            <a:off x="4502150" y="2242820"/>
            <a:ext cx="457200" cy="796110"/>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9" name="Freccia in giù 128"/>
          <p:cNvSpPr/>
          <p:nvPr/>
        </p:nvSpPr>
        <p:spPr bwMode="auto">
          <a:xfrm>
            <a:off x="5622290" y="2011679"/>
            <a:ext cx="457200" cy="760551"/>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0" name="Freccia in giù 129"/>
          <p:cNvSpPr/>
          <p:nvPr/>
        </p:nvSpPr>
        <p:spPr bwMode="auto">
          <a:xfrm>
            <a:off x="6772910" y="1821181"/>
            <a:ext cx="457200" cy="669110"/>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6" name="CasellaDiTesto 115"/>
          <p:cNvSpPr txBox="1"/>
          <p:nvPr/>
        </p:nvSpPr>
        <p:spPr>
          <a:xfrm>
            <a:off x="2646730" y="3644036"/>
            <a:ext cx="6019750" cy="830997"/>
          </a:xfrm>
          <a:prstGeom prst="rect">
            <a:avLst/>
          </a:prstGeom>
          <a:solidFill>
            <a:schemeClr val="bg1"/>
          </a:solidFill>
        </p:spPr>
        <p:txBody>
          <a:bodyPr wrap="square" rtlCol="0">
            <a:spAutoFit/>
          </a:bodyPr>
          <a:lstStyle/>
          <a:p>
            <a:pPr algn="ctr"/>
            <a:r>
              <a:rPr lang="en-GB" sz="2400" b="1" smtClean="0">
                <a:solidFill>
                  <a:schemeClr val="tx1"/>
                </a:solidFill>
                <a:effectLst/>
                <a:latin typeface="Calibri" pitchFamily="34" charset="0"/>
              </a:rPr>
              <a:t>Olivines below the red line have too low Mg to have been crystallized from that melt.</a:t>
            </a:r>
            <a:endParaRPr lang="en-GB" b="1">
              <a:solidFill>
                <a:schemeClr val="tx1"/>
              </a:solidFill>
              <a:effectLst/>
              <a:latin typeface="Calibri" pitchFamily="34" charset="0"/>
            </a:endParaRP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smtClean="0">
                <a:solidFill>
                  <a:schemeClr val="tx1"/>
                </a:solidFill>
                <a:effectLst/>
                <a:latin typeface="Calibri" pitchFamily="34" charset="0"/>
              </a:rPr>
              <a:t>K</a:t>
            </a:r>
            <a:r>
              <a:rPr lang="en-GB" sz="2000" baseline="-25000" smtClean="0">
                <a:solidFill>
                  <a:schemeClr val="tx1"/>
                </a:solidFill>
                <a:effectLst/>
                <a:latin typeface="Calibri" pitchFamily="34" charset="0"/>
              </a:rPr>
              <a:t>D</a:t>
            </a:r>
            <a:r>
              <a:rPr lang="en-GB" sz="2000" smtClean="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5" name="Figura a mano libera 164"/>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114"/>
          <p:cNvGrpSpPr/>
          <p:nvPr/>
        </p:nvGrpSpPr>
        <p:grpSpPr>
          <a:xfrm>
            <a:off x="2412387" y="1503772"/>
            <a:ext cx="4476909" cy="3062379"/>
            <a:chOff x="1606823" y="1449342"/>
            <a:chExt cx="4476909" cy="3062379"/>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110" name="CasellaDiTesto 109"/>
          <p:cNvSpPr txBox="1"/>
          <p:nvPr/>
        </p:nvSpPr>
        <p:spPr>
          <a:xfrm>
            <a:off x="2485571" y="4813937"/>
            <a:ext cx="6150429" cy="954107"/>
          </a:xfrm>
          <a:prstGeom prst="rect">
            <a:avLst/>
          </a:prstGeom>
          <a:noFill/>
        </p:spPr>
        <p:txBody>
          <a:bodyPr wrap="square" rtlCol="0">
            <a:spAutoFit/>
          </a:bodyPr>
          <a:lstStyle/>
          <a:p>
            <a:pPr algn="ctr"/>
            <a:r>
              <a:rPr lang="en-GB" sz="2800" i="1" dirty="0" smtClean="0">
                <a:solidFill>
                  <a:schemeClr val="tx1"/>
                </a:solidFill>
                <a:effectLst/>
                <a:latin typeface="Calibri" pitchFamily="34" charset="0"/>
              </a:rPr>
              <a:t>Nearly all the analyzed olivines are not in equilibrium with the melt.</a:t>
            </a:r>
            <a:endParaRPr lang="en-GB" sz="2800" i="1"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par>
                                <p:cTn id="13" presetID="22" presetClass="exit" presetSubtype="1" fill="hold" grpId="0" nodeType="withEffect">
                                  <p:stCondLst>
                                    <p:cond delay="0"/>
                                  </p:stCondLst>
                                  <p:childTnLst>
                                    <p:animEffect transition="out" filter="wipe(up)">
                                      <p:cBhvr>
                                        <p:cTn id="14" dur="500"/>
                                        <p:tgtEl>
                                          <p:spTgt spid="111"/>
                                        </p:tgtEl>
                                      </p:cBhvr>
                                    </p:animEffect>
                                    <p:set>
                                      <p:cBhvr>
                                        <p:cTn id="15" dur="1" fill="hold">
                                          <p:stCondLst>
                                            <p:cond delay="499"/>
                                          </p:stCondLst>
                                        </p:cTn>
                                        <p:tgtEl>
                                          <p:spTgt spid="111"/>
                                        </p:tgtEl>
                                        <p:attrNameLst>
                                          <p:attrName>style.visibility</p:attrName>
                                        </p:attrNameLst>
                                      </p:cBhvr>
                                      <p:to>
                                        <p:strVal val="hidden"/>
                                      </p:to>
                                    </p:set>
                                  </p:childTnLst>
                                </p:cTn>
                              </p:par>
                              <p:par>
                                <p:cTn id="16" presetID="22" presetClass="exit" presetSubtype="1" fill="hold" grpId="0" nodeType="withEffect">
                                  <p:stCondLst>
                                    <p:cond delay="0"/>
                                  </p:stCondLst>
                                  <p:childTnLst>
                                    <p:animEffect transition="out" filter="wipe(up)">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par>
                                <p:cTn id="19" presetID="22" presetClass="exit" presetSubtype="1" fill="hold" grpId="0" nodeType="withEffect">
                                  <p:stCondLst>
                                    <p:cond delay="0"/>
                                  </p:stCondLst>
                                  <p:childTnLst>
                                    <p:animEffect transition="out" filter="wipe(up)">
                                      <p:cBhvr>
                                        <p:cTn id="20" dur="500"/>
                                        <p:tgtEl>
                                          <p:spTgt spid="115"/>
                                        </p:tgtEl>
                                      </p:cBhvr>
                                    </p:animEffect>
                                    <p:set>
                                      <p:cBhvr>
                                        <p:cTn id="21" dur="1" fill="hold">
                                          <p:stCondLst>
                                            <p:cond delay="499"/>
                                          </p:stCondLst>
                                        </p:cTn>
                                        <p:tgtEl>
                                          <p:spTgt spid="115"/>
                                        </p:tgtEl>
                                        <p:attrNameLst>
                                          <p:attrName>style.visibility</p:attrName>
                                        </p:attrNameLst>
                                      </p:cBhvr>
                                      <p:to>
                                        <p:strVal val="hidden"/>
                                      </p:to>
                                    </p:set>
                                  </p:childTnLst>
                                </p:cTn>
                              </p:par>
                              <p:par>
                                <p:cTn id="22" presetID="22" presetClass="exit" presetSubtype="1" fill="hold" grpId="0" nodeType="withEffect">
                                  <p:stCondLst>
                                    <p:cond delay="0"/>
                                  </p:stCondLst>
                                  <p:childTnLst>
                                    <p:animEffect transition="out" filter="wipe(up)">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up)">
                                      <p:cBhvr>
                                        <p:cTn id="28" dur="500"/>
                                        <p:tgtEl>
                                          <p:spTgt spid="12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up)">
                                      <p:cBhvr>
                                        <p:cTn id="31" dur="500"/>
                                        <p:tgtEl>
                                          <p:spTgt spid="11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wipe(up)">
                                      <p:cBhvr>
                                        <p:cTn id="34" dur="500"/>
                                        <p:tgtEl>
                                          <p:spTgt spid="12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up)">
                                      <p:cBhvr>
                                        <p:cTn id="37" dur="500"/>
                                        <p:tgtEl>
                                          <p:spTgt spid="12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wipe(up)">
                                      <p:cBhvr>
                                        <p:cTn id="4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4" grpId="0" animBg="1"/>
      <p:bldP spid="115" grpId="0" animBg="1"/>
      <p:bldP spid="125" grpId="0" animBg="1"/>
      <p:bldP spid="117" grpId="0" animBg="1"/>
      <p:bldP spid="127" grpId="0" animBg="1"/>
      <p:bldP spid="128" grpId="0" animBg="1"/>
      <p:bldP spid="129" grpId="0" animBg="1"/>
      <p:bldP spid="130" grpId="0" animBg="1"/>
      <p:bldP spid="1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uppo 133"/>
          <p:cNvGrpSpPr/>
          <p:nvPr/>
        </p:nvGrpSpPr>
        <p:grpSpPr>
          <a:xfrm>
            <a:off x="876095" y="915453"/>
            <a:ext cx="7798982" cy="5677922"/>
            <a:chOff x="672431" y="872635"/>
            <a:chExt cx="7798982" cy="5677922"/>
          </a:xfrm>
        </p:grpSpPr>
        <p:sp>
          <p:nvSpPr>
            <p:cNvPr id="135" name="Rettangolo 13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6" name="CasellaDiTesto 135"/>
            <p:cNvSpPr txBox="1"/>
            <p:nvPr/>
          </p:nvSpPr>
          <p:spPr>
            <a:xfrm rot="16200000">
              <a:off x="-860521" y="2998033"/>
              <a:ext cx="3589124" cy="523220"/>
            </a:xfrm>
            <a:prstGeom prst="rect">
              <a:avLst/>
            </a:prstGeom>
            <a:noFill/>
          </p:spPr>
          <p:txBody>
            <a:bodyPr wrap="none" rtlCol="0">
              <a:spAutoFit/>
            </a:bodyPr>
            <a:lstStyle/>
            <a:p>
              <a:r>
                <a:rPr lang="en-GB" sz="2800" smtClean="0">
                  <a:solidFill>
                    <a:schemeClr val="bg1"/>
                  </a:solidFill>
                  <a:latin typeface="Calibri" pitchFamily="34" charset="0"/>
                </a:rPr>
                <a:t>Mg# in olivine </a:t>
              </a:r>
              <a:r>
                <a:rPr lang="en-GB" sz="2000" smtClean="0">
                  <a:solidFill>
                    <a:schemeClr val="bg1"/>
                  </a:solidFill>
                  <a:latin typeface="Calibri" pitchFamily="34" charset="0"/>
                </a:rPr>
                <a:t>(Fo content)</a:t>
              </a:r>
              <a:endParaRPr lang="en-GB" sz="2000">
                <a:solidFill>
                  <a:schemeClr val="bg1"/>
                </a:solidFill>
                <a:latin typeface="Calibri" pitchFamily="34" charset="0"/>
              </a:endParaRPr>
            </a:p>
          </p:txBody>
        </p:sp>
        <p:sp>
          <p:nvSpPr>
            <p:cNvPr id="137" name="CasellaDiTesto 136"/>
            <p:cNvSpPr txBox="1"/>
            <p:nvPr/>
          </p:nvSpPr>
          <p:spPr>
            <a:xfrm>
              <a:off x="3554042" y="6027337"/>
              <a:ext cx="1941557" cy="523220"/>
            </a:xfrm>
            <a:prstGeom prst="rect">
              <a:avLst/>
            </a:prstGeom>
            <a:noFill/>
          </p:spPr>
          <p:txBody>
            <a:bodyPr wrap="none" rtlCol="0">
              <a:spAutoFit/>
            </a:bodyPr>
            <a:lstStyle/>
            <a:p>
              <a:r>
                <a:rPr lang="en-GB" sz="2800" smtClean="0">
                  <a:solidFill>
                    <a:schemeClr val="bg1"/>
                  </a:solidFill>
                  <a:latin typeface="Calibri" pitchFamily="34" charset="0"/>
                </a:rPr>
                <a:t>Mg# in melt</a:t>
              </a:r>
              <a:endParaRPr lang="en-GB" sz="2000">
                <a:solidFill>
                  <a:schemeClr val="bg1"/>
                </a:solidFill>
                <a:latin typeface="Calibri" pitchFamily="34" charset="0"/>
              </a:endParaRPr>
            </a:p>
          </p:txBody>
        </p:sp>
        <p:sp>
          <p:nvSpPr>
            <p:cNvPr id="138" name="CasellaDiTesto 137"/>
            <p:cNvSpPr txBox="1"/>
            <p:nvPr/>
          </p:nvSpPr>
          <p:spPr>
            <a:xfrm>
              <a:off x="1341194"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0.3</a:t>
              </a:r>
              <a:endParaRPr lang="en-GB" sz="1600">
                <a:solidFill>
                  <a:schemeClr val="bg1"/>
                </a:solidFill>
                <a:latin typeface="Calibri" pitchFamily="34" charset="0"/>
              </a:endParaRPr>
            </a:p>
          </p:txBody>
        </p:sp>
        <p:sp>
          <p:nvSpPr>
            <p:cNvPr id="139" name="CasellaDiTesto 138"/>
            <p:cNvSpPr txBox="1"/>
            <p:nvPr/>
          </p:nvSpPr>
          <p:spPr>
            <a:xfrm>
              <a:off x="2879962"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40" name="CasellaDiTesto 139"/>
            <p:cNvSpPr txBox="1"/>
            <p:nvPr/>
          </p:nvSpPr>
          <p:spPr>
            <a:xfrm>
              <a:off x="4415583"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0.5</a:t>
              </a:r>
              <a:endParaRPr lang="en-GB" sz="1600">
                <a:solidFill>
                  <a:schemeClr val="bg1"/>
                </a:solidFill>
                <a:latin typeface="Calibri" pitchFamily="34" charset="0"/>
              </a:endParaRPr>
            </a:p>
          </p:txBody>
        </p:sp>
        <p:sp>
          <p:nvSpPr>
            <p:cNvPr id="141" name="CasellaDiTesto 140"/>
            <p:cNvSpPr txBox="1"/>
            <p:nvPr/>
          </p:nvSpPr>
          <p:spPr>
            <a:xfrm>
              <a:off x="5951775"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42" name="CasellaDiTesto 141"/>
            <p:cNvSpPr txBox="1"/>
            <p:nvPr/>
          </p:nvSpPr>
          <p:spPr>
            <a:xfrm>
              <a:off x="7487967"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0.7</a:t>
              </a:r>
              <a:endParaRPr lang="en-GB" sz="1600">
                <a:solidFill>
                  <a:schemeClr val="bg1"/>
                </a:solidFill>
                <a:latin typeface="Calibri" pitchFamily="34" charset="0"/>
              </a:endParaRPr>
            </a:p>
          </p:txBody>
        </p:sp>
        <p:cxnSp>
          <p:nvCxnSpPr>
            <p:cNvPr id="143" name="Connettore 1 142"/>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5" name="Connettore 1 154"/>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6" name="Connettore 1 155"/>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7" name="Connettore 1 156"/>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8" name="CasellaDiTesto 157"/>
            <p:cNvSpPr txBox="1"/>
            <p:nvPr/>
          </p:nvSpPr>
          <p:spPr>
            <a:xfrm>
              <a:off x="1089154" y="5616130"/>
              <a:ext cx="314510" cy="400110"/>
            </a:xfrm>
            <a:prstGeom prst="rect">
              <a:avLst/>
            </a:prstGeom>
            <a:noFill/>
          </p:spPr>
          <p:txBody>
            <a:bodyPr wrap="none" rtlCol="0">
              <a:spAutoFit/>
            </a:bodyPr>
            <a:lstStyle/>
            <a:p>
              <a:r>
                <a:rPr lang="en-GB" sz="2000" smtClean="0">
                  <a:solidFill>
                    <a:schemeClr val="bg1"/>
                  </a:solidFill>
                  <a:latin typeface="Calibri" pitchFamily="34" charset="0"/>
                </a:rPr>
                <a:t>0</a:t>
              </a:r>
              <a:endParaRPr lang="en-GB" sz="1600">
                <a:solidFill>
                  <a:schemeClr val="bg1"/>
                </a:solidFill>
                <a:latin typeface="Calibri" pitchFamily="34" charset="0"/>
              </a:endParaRPr>
            </a:p>
          </p:txBody>
        </p:sp>
        <p:sp>
          <p:nvSpPr>
            <p:cNvPr id="159" name="CasellaDiTesto 158"/>
            <p:cNvSpPr txBox="1"/>
            <p:nvPr/>
          </p:nvSpPr>
          <p:spPr>
            <a:xfrm>
              <a:off x="1089154" y="4683397"/>
              <a:ext cx="508473" cy="400110"/>
            </a:xfrm>
            <a:prstGeom prst="rect">
              <a:avLst/>
            </a:prstGeom>
            <a:noFill/>
          </p:spPr>
          <p:txBody>
            <a:bodyPr wrap="none" rtlCol="0">
              <a:spAutoFit/>
            </a:bodyPr>
            <a:lstStyle/>
            <a:p>
              <a:r>
                <a:rPr lang="en-GB" sz="2000" smtClean="0">
                  <a:solidFill>
                    <a:schemeClr val="bg1"/>
                  </a:solidFill>
                  <a:latin typeface="Calibri" pitchFamily="34" charset="0"/>
                </a:rPr>
                <a:t>0.2</a:t>
              </a:r>
              <a:endParaRPr lang="en-GB" sz="1600">
                <a:solidFill>
                  <a:schemeClr val="bg1"/>
                </a:solidFill>
                <a:latin typeface="Calibri" pitchFamily="34" charset="0"/>
              </a:endParaRPr>
            </a:p>
          </p:txBody>
        </p:sp>
        <p:sp>
          <p:nvSpPr>
            <p:cNvPr id="160" name="CasellaDiTesto 159"/>
            <p:cNvSpPr txBox="1"/>
            <p:nvPr/>
          </p:nvSpPr>
          <p:spPr>
            <a:xfrm>
              <a:off x="1089154" y="3732421"/>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61" name="CasellaDiTesto 160"/>
            <p:cNvSpPr txBox="1"/>
            <p:nvPr/>
          </p:nvSpPr>
          <p:spPr>
            <a:xfrm>
              <a:off x="1089154" y="2772301"/>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62" name="CasellaDiTesto 161"/>
            <p:cNvSpPr txBox="1"/>
            <p:nvPr/>
          </p:nvSpPr>
          <p:spPr>
            <a:xfrm>
              <a:off x="1089154" y="1823611"/>
              <a:ext cx="508473" cy="400110"/>
            </a:xfrm>
            <a:prstGeom prst="rect">
              <a:avLst/>
            </a:prstGeom>
            <a:noFill/>
          </p:spPr>
          <p:txBody>
            <a:bodyPr wrap="none" rtlCol="0">
              <a:spAutoFit/>
            </a:bodyPr>
            <a:lstStyle/>
            <a:p>
              <a:r>
                <a:rPr lang="en-GB" sz="2000" smtClean="0">
                  <a:solidFill>
                    <a:schemeClr val="bg1"/>
                  </a:solidFill>
                  <a:latin typeface="Calibri" pitchFamily="34" charset="0"/>
                </a:rPr>
                <a:t>0.8</a:t>
              </a:r>
              <a:endParaRPr lang="en-GB" sz="1600">
                <a:solidFill>
                  <a:schemeClr val="bg1"/>
                </a:solidFill>
                <a:latin typeface="Calibri" pitchFamily="34" charset="0"/>
              </a:endParaRPr>
            </a:p>
          </p:txBody>
        </p:sp>
        <p:sp>
          <p:nvSpPr>
            <p:cNvPr id="163" name="CasellaDiTesto 162"/>
            <p:cNvSpPr txBox="1"/>
            <p:nvPr/>
          </p:nvSpPr>
          <p:spPr>
            <a:xfrm>
              <a:off x="1089154" y="872635"/>
              <a:ext cx="521297" cy="400110"/>
            </a:xfrm>
            <a:prstGeom prst="rect">
              <a:avLst/>
            </a:prstGeom>
            <a:noFill/>
          </p:spPr>
          <p:txBody>
            <a:bodyPr wrap="none" rtlCol="0">
              <a:spAutoFit/>
            </a:bodyPr>
            <a:lstStyle/>
            <a:p>
              <a:r>
                <a:rPr lang="en-GB" sz="2000" smtClean="0">
                  <a:solidFill>
                    <a:schemeClr val="bg1"/>
                  </a:solidFill>
                  <a:latin typeface="Calibri" pitchFamily="34" charset="0"/>
                </a:rPr>
                <a:t>1.0</a:t>
              </a:r>
              <a:endParaRPr lang="en-GB" sz="1600">
                <a:solidFill>
                  <a:schemeClr val="bg1"/>
                </a:solidFill>
                <a:latin typeface="Calibri" pitchFamily="34" charset="0"/>
              </a:endParaRPr>
            </a:p>
          </p:txBody>
        </p:sp>
        <p:cxnSp>
          <p:nvCxnSpPr>
            <p:cNvPr id="164" name="Connettore 1 163"/>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5" name="Connettore 1 164"/>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6" name="CasellaDiTesto 115"/>
          <p:cNvSpPr txBox="1"/>
          <p:nvPr/>
        </p:nvSpPr>
        <p:spPr>
          <a:xfrm>
            <a:off x="2611560" y="3468191"/>
            <a:ext cx="5699063" cy="830997"/>
          </a:xfrm>
          <a:prstGeom prst="rect">
            <a:avLst/>
          </a:prstGeom>
          <a:solidFill>
            <a:schemeClr val="bg1"/>
          </a:solidFill>
        </p:spPr>
        <p:txBody>
          <a:bodyPr wrap="square" rtlCol="0">
            <a:spAutoFit/>
          </a:bodyPr>
          <a:lstStyle/>
          <a:p>
            <a:r>
              <a:rPr lang="en-GB" sz="2400" dirty="0" smtClean="0">
                <a:solidFill>
                  <a:schemeClr val="tx1"/>
                </a:solidFill>
                <a:effectLst/>
                <a:latin typeface="Calibri" pitchFamily="34" charset="0"/>
              </a:rPr>
              <a:t>How is it possible to have olivine Fo-richer (Mg-richer) than equilibrium olivine?</a:t>
            </a:r>
            <a:endParaRPr lang="en-GB" dirty="0">
              <a:solidFill>
                <a:schemeClr val="tx1"/>
              </a:solidFill>
              <a:effectLst/>
              <a:latin typeface="Calibri" pitchFamily="34" charset="0"/>
            </a:endParaRP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smtClean="0">
                <a:solidFill>
                  <a:schemeClr val="tx1"/>
                </a:solidFill>
                <a:effectLst/>
                <a:latin typeface="Calibri" pitchFamily="34" charset="0"/>
              </a:rPr>
              <a:t>K</a:t>
            </a:r>
            <a:r>
              <a:rPr lang="en-GB" sz="2000" baseline="-25000" smtClean="0">
                <a:solidFill>
                  <a:schemeClr val="tx1"/>
                </a:solidFill>
                <a:effectLst/>
                <a:latin typeface="Calibri" pitchFamily="34" charset="0"/>
              </a:rPr>
              <a:t>D</a:t>
            </a:r>
            <a:r>
              <a:rPr lang="en-GB" sz="2000" smtClean="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31" name="CasellaDiTesto 130"/>
          <p:cNvSpPr txBox="1"/>
          <p:nvPr/>
        </p:nvSpPr>
        <p:spPr>
          <a:xfrm>
            <a:off x="5257800" y="4183298"/>
            <a:ext cx="3390900" cy="461665"/>
          </a:xfrm>
          <a:prstGeom prst="rect">
            <a:avLst/>
          </a:prstGeom>
          <a:noFill/>
        </p:spPr>
        <p:txBody>
          <a:bodyPr wrap="square" rtlCol="0">
            <a:spAutoFit/>
          </a:bodyPr>
          <a:lstStyle/>
          <a:p>
            <a:r>
              <a:rPr lang="en-GB" sz="2400" b="1" dirty="0" smtClean="0">
                <a:solidFill>
                  <a:srgbClr val="FF0000"/>
                </a:solidFill>
                <a:effectLst/>
                <a:latin typeface="Calibri" pitchFamily="34" charset="0"/>
              </a:rPr>
              <a:t>Xenocrysts or </a:t>
            </a:r>
            <a:r>
              <a:rPr lang="en-GB" sz="2400" b="1" dirty="0" err="1" smtClean="0">
                <a:solidFill>
                  <a:srgbClr val="FF0000"/>
                </a:solidFill>
                <a:effectLst/>
                <a:latin typeface="Calibri" pitchFamily="34" charset="0"/>
              </a:rPr>
              <a:t>Antecrysts</a:t>
            </a:r>
            <a:endParaRPr lang="en-GB" b="1" dirty="0">
              <a:solidFill>
                <a:srgbClr val="FF0000"/>
              </a:solidFill>
              <a:effectLst/>
              <a:latin typeface="Calibri" pitchFamily="34" charset="0"/>
            </a:endParaRPr>
          </a:p>
        </p:txBody>
      </p:sp>
      <p:sp>
        <p:nvSpPr>
          <p:cNvPr id="132" name="CasellaDiTesto 131"/>
          <p:cNvSpPr txBox="1"/>
          <p:nvPr/>
        </p:nvSpPr>
        <p:spPr>
          <a:xfrm>
            <a:off x="2613024" y="4601334"/>
            <a:ext cx="5738496" cy="733534"/>
          </a:xfrm>
          <a:prstGeom prst="rect">
            <a:avLst/>
          </a:prstGeom>
          <a:noFill/>
        </p:spPr>
        <p:txBody>
          <a:bodyPr wrap="square" rtlCol="0">
            <a:spAutoFit/>
          </a:bodyPr>
          <a:lstStyle/>
          <a:p>
            <a:pPr>
              <a:lnSpc>
                <a:spcPts val="2500"/>
              </a:lnSpc>
            </a:pPr>
            <a:r>
              <a:rPr lang="en-GB" sz="2400" dirty="0" smtClean="0">
                <a:solidFill>
                  <a:schemeClr val="tx1"/>
                </a:solidFill>
                <a:effectLst/>
                <a:latin typeface="Calibri" pitchFamily="34" charset="0"/>
              </a:rPr>
              <a:t>How is it possible to have olivine Fo-poorer   (Fe-richer) than equilibrium olivine?</a:t>
            </a:r>
            <a:endParaRPr lang="en-GB" dirty="0">
              <a:solidFill>
                <a:schemeClr val="tx1"/>
              </a:solidFill>
              <a:effectLst/>
              <a:latin typeface="Calibri" pitchFamily="34" charset="0"/>
            </a:endParaRPr>
          </a:p>
        </p:txBody>
      </p:sp>
      <p:sp>
        <p:nvSpPr>
          <p:cNvPr id="133" name="CasellaDiTesto 132"/>
          <p:cNvSpPr txBox="1"/>
          <p:nvPr/>
        </p:nvSpPr>
        <p:spPr>
          <a:xfrm>
            <a:off x="4411980" y="5191242"/>
            <a:ext cx="4267200" cy="712183"/>
          </a:xfrm>
          <a:prstGeom prst="rect">
            <a:avLst/>
          </a:prstGeom>
          <a:noFill/>
        </p:spPr>
        <p:txBody>
          <a:bodyPr wrap="square" rtlCol="0">
            <a:spAutoFit/>
          </a:bodyPr>
          <a:lstStyle/>
          <a:p>
            <a:pPr algn="ctr">
              <a:lnSpc>
                <a:spcPts val="2400"/>
              </a:lnSpc>
            </a:pPr>
            <a:r>
              <a:rPr lang="en-GB" sz="2400" b="1" dirty="0" smtClean="0">
                <a:solidFill>
                  <a:srgbClr val="FF0000"/>
                </a:solidFill>
                <a:effectLst/>
                <a:latin typeface="Calibri" pitchFamily="34" charset="0"/>
              </a:rPr>
              <a:t>Recycling of phases crystallized in more evolved melts</a:t>
            </a:r>
            <a:endParaRPr lang="en-GB" b="1" dirty="0">
              <a:solidFill>
                <a:srgbClr val="FF0000"/>
              </a:solidFill>
              <a:effectLst/>
              <a:latin typeface="Calibri" pitchFamily="34" charset="0"/>
            </a:endParaRPr>
          </a:p>
        </p:txBody>
      </p:sp>
      <p:sp>
        <p:nvSpPr>
          <p:cNvPr id="168" name="Figura a mano libera 167"/>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114"/>
          <p:cNvGrpSpPr/>
          <p:nvPr/>
        </p:nvGrpSpPr>
        <p:grpSpPr>
          <a:xfrm>
            <a:off x="2412387" y="1503772"/>
            <a:ext cx="4476909" cy="3062379"/>
            <a:chOff x="1606823" y="1449342"/>
            <a:chExt cx="4476909" cy="3062379"/>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31" grpId="0"/>
      <p:bldP spid="132" grpId="0"/>
      <p:bldP spid="13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33"/>
          <p:cNvGrpSpPr/>
          <p:nvPr/>
        </p:nvGrpSpPr>
        <p:grpSpPr>
          <a:xfrm>
            <a:off x="876095" y="915453"/>
            <a:ext cx="7798982" cy="5677922"/>
            <a:chOff x="672431" y="872635"/>
            <a:chExt cx="7798982" cy="5677922"/>
          </a:xfrm>
        </p:grpSpPr>
        <p:sp>
          <p:nvSpPr>
            <p:cNvPr id="135" name="Rettangolo 13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6" name="CasellaDiTesto 135"/>
            <p:cNvSpPr txBox="1"/>
            <p:nvPr/>
          </p:nvSpPr>
          <p:spPr>
            <a:xfrm rot="16200000">
              <a:off x="-860521" y="2998033"/>
              <a:ext cx="3589124" cy="523220"/>
            </a:xfrm>
            <a:prstGeom prst="rect">
              <a:avLst/>
            </a:prstGeom>
            <a:noFill/>
          </p:spPr>
          <p:txBody>
            <a:bodyPr wrap="none" rtlCol="0">
              <a:spAutoFit/>
            </a:bodyPr>
            <a:lstStyle/>
            <a:p>
              <a:r>
                <a:rPr lang="en-GB" sz="2800" smtClean="0">
                  <a:solidFill>
                    <a:schemeClr val="bg1"/>
                  </a:solidFill>
                  <a:latin typeface="Calibri" pitchFamily="34" charset="0"/>
                </a:rPr>
                <a:t>Mg# in olivine </a:t>
              </a:r>
              <a:r>
                <a:rPr lang="en-GB" sz="2000" smtClean="0">
                  <a:solidFill>
                    <a:schemeClr val="bg1"/>
                  </a:solidFill>
                  <a:latin typeface="Calibri" pitchFamily="34" charset="0"/>
                </a:rPr>
                <a:t>(Fo content)</a:t>
              </a:r>
              <a:endParaRPr lang="en-GB" sz="2000">
                <a:solidFill>
                  <a:schemeClr val="bg1"/>
                </a:solidFill>
                <a:latin typeface="Calibri" pitchFamily="34" charset="0"/>
              </a:endParaRPr>
            </a:p>
          </p:txBody>
        </p:sp>
        <p:sp>
          <p:nvSpPr>
            <p:cNvPr id="137" name="CasellaDiTesto 136"/>
            <p:cNvSpPr txBox="1"/>
            <p:nvPr/>
          </p:nvSpPr>
          <p:spPr>
            <a:xfrm>
              <a:off x="3554042" y="6027337"/>
              <a:ext cx="1941557" cy="523220"/>
            </a:xfrm>
            <a:prstGeom prst="rect">
              <a:avLst/>
            </a:prstGeom>
            <a:noFill/>
          </p:spPr>
          <p:txBody>
            <a:bodyPr wrap="none" rtlCol="0">
              <a:spAutoFit/>
            </a:bodyPr>
            <a:lstStyle/>
            <a:p>
              <a:r>
                <a:rPr lang="en-GB" sz="2800" smtClean="0">
                  <a:solidFill>
                    <a:schemeClr val="bg1"/>
                  </a:solidFill>
                  <a:latin typeface="Calibri" pitchFamily="34" charset="0"/>
                </a:rPr>
                <a:t>Mg# in melt</a:t>
              </a:r>
              <a:endParaRPr lang="en-GB" sz="2000">
                <a:solidFill>
                  <a:schemeClr val="bg1"/>
                </a:solidFill>
                <a:latin typeface="Calibri" pitchFamily="34" charset="0"/>
              </a:endParaRPr>
            </a:p>
          </p:txBody>
        </p:sp>
        <p:sp>
          <p:nvSpPr>
            <p:cNvPr id="138" name="CasellaDiTesto 137"/>
            <p:cNvSpPr txBox="1"/>
            <p:nvPr/>
          </p:nvSpPr>
          <p:spPr>
            <a:xfrm>
              <a:off x="1341194"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0.3</a:t>
              </a:r>
              <a:endParaRPr lang="en-GB" sz="1600">
                <a:solidFill>
                  <a:schemeClr val="bg1"/>
                </a:solidFill>
                <a:latin typeface="Calibri" pitchFamily="34" charset="0"/>
              </a:endParaRPr>
            </a:p>
          </p:txBody>
        </p:sp>
        <p:sp>
          <p:nvSpPr>
            <p:cNvPr id="139" name="CasellaDiTesto 138"/>
            <p:cNvSpPr txBox="1"/>
            <p:nvPr/>
          </p:nvSpPr>
          <p:spPr>
            <a:xfrm>
              <a:off x="2879962"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40" name="CasellaDiTesto 139"/>
            <p:cNvSpPr txBox="1"/>
            <p:nvPr/>
          </p:nvSpPr>
          <p:spPr>
            <a:xfrm>
              <a:off x="4415583"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0.5</a:t>
              </a:r>
              <a:endParaRPr lang="en-GB" sz="1600">
                <a:solidFill>
                  <a:schemeClr val="bg1"/>
                </a:solidFill>
                <a:latin typeface="Calibri" pitchFamily="34" charset="0"/>
              </a:endParaRPr>
            </a:p>
          </p:txBody>
        </p:sp>
        <p:sp>
          <p:nvSpPr>
            <p:cNvPr id="141" name="CasellaDiTesto 140"/>
            <p:cNvSpPr txBox="1"/>
            <p:nvPr/>
          </p:nvSpPr>
          <p:spPr>
            <a:xfrm>
              <a:off x="5951775"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42" name="CasellaDiTesto 141"/>
            <p:cNvSpPr txBox="1"/>
            <p:nvPr/>
          </p:nvSpPr>
          <p:spPr>
            <a:xfrm>
              <a:off x="7487967" y="5786437"/>
              <a:ext cx="508473" cy="400110"/>
            </a:xfrm>
            <a:prstGeom prst="rect">
              <a:avLst/>
            </a:prstGeom>
            <a:noFill/>
          </p:spPr>
          <p:txBody>
            <a:bodyPr wrap="none" rtlCol="0">
              <a:spAutoFit/>
            </a:bodyPr>
            <a:lstStyle/>
            <a:p>
              <a:r>
                <a:rPr lang="en-GB" sz="2000" smtClean="0">
                  <a:solidFill>
                    <a:schemeClr val="bg1"/>
                  </a:solidFill>
                  <a:latin typeface="Calibri" pitchFamily="34" charset="0"/>
                </a:rPr>
                <a:t>0.7</a:t>
              </a:r>
              <a:endParaRPr lang="en-GB" sz="1600">
                <a:solidFill>
                  <a:schemeClr val="bg1"/>
                </a:solidFill>
                <a:latin typeface="Calibri" pitchFamily="34" charset="0"/>
              </a:endParaRPr>
            </a:p>
          </p:txBody>
        </p:sp>
        <p:cxnSp>
          <p:nvCxnSpPr>
            <p:cNvPr id="143" name="Connettore 1 142"/>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5" name="Connettore 1 154"/>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6" name="Connettore 1 155"/>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7" name="Connettore 1 156"/>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8" name="CasellaDiTesto 157"/>
            <p:cNvSpPr txBox="1"/>
            <p:nvPr/>
          </p:nvSpPr>
          <p:spPr>
            <a:xfrm>
              <a:off x="1089154" y="5616130"/>
              <a:ext cx="314510" cy="400110"/>
            </a:xfrm>
            <a:prstGeom prst="rect">
              <a:avLst/>
            </a:prstGeom>
            <a:noFill/>
          </p:spPr>
          <p:txBody>
            <a:bodyPr wrap="none" rtlCol="0">
              <a:spAutoFit/>
            </a:bodyPr>
            <a:lstStyle/>
            <a:p>
              <a:r>
                <a:rPr lang="en-GB" sz="2000" smtClean="0">
                  <a:solidFill>
                    <a:schemeClr val="bg1"/>
                  </a:solidFill>
                  <a:latin typeface="Calibri" pitchFamily="34" charset="0"/>
                </a:rPr>
                <a:t>0</a:t>
              </a:r>
              <a:endParaRPr lang="en-GB" sz="1600">
                <a:solidFill>
                  <a:schemeClr val="bg1"/>
                </a:solidFill>
                <a:latin typeface="Calibri" pitchFamily="34" charset="0"/>
              </a:endParaRPr>
            </a:p>
          </p:txBody>
        </p:sp>
        <p:sp>
          <p:nvSpPr>
            <p:cNvPr id="159" name="CasellaDiTesto 158"/>
            <p:cNvSpPr txBox="1"/>
            <p:nvPr/>
          </p:nvSpPr>
          <p:spPr>
            <a:xfrm>
              <a:off x="1089154" y="4683397"/>
              <a:ext cx="508473" cy="400110"/>
            </a:xfrm>
            <a:prstGeom prst="rect">
              <a:avLst/>
            </a:prstGeom>
            <a:noFill/>
          </p:spPr>
          <p:txBody>
            <a:bodyPr wrap="none" rtlCol="0">
              <a:spAutoFit/>
            </a:bodyPr>
            <a:lstStyle/>
            <a:p>
              <a:r>
                <a:rPr lang="en-GB" sz="2000" smtClean="0">
                  <a:solidFill>
                    <a:schemeClr val="bg1"/>
                  </a:solidFill>
                  <a:latin typeface="Calibri" pitchFamily="34" charset="0"/>
                </a:rPr>
                <a:t>0.2</a:t>
              </a:r>
              <a:endParaRPr lang="en-GB" sz="1600">
                <a:solidFill>
                  <a:schemeClr val="bg1"/>
                </a:solidFill>
                <a:latin typeface="Calibri" pitchFamily="34" charset="0"/>
              </a:endParaRPr>
            </a:p>
          </p:txBody>
        </p:sp>
        <p:sp>
          <p:nvSpPr>
            <p:cNvPr id="160" name="CasellaDiTesto 159"/>
            <p:cNvSpPr txBox="1"/>
            <p:nvPr/>
          </p:nvSpPr>
          <p:spPr>
            <a:xfrm>
              <a:off x="1089154" y="3732421"/>
              <a:ext cx="508473" cy="400110"/>
            </a:xfrm>
            <a:prstGeom prst="rect">
              <a:avLst/>
            </a:prstGeom>
            <a:noFill/>
          </p:spPr>
          <p:txBody>
            <a:bodyPr wrap="none" rtlCol="0">
              <a:spAutoFit/>
            </a:bodyPr>
            <a:lstStyle/>
            <a:p>
              <a:r>
                <a:rPr lang="en-GB" sz="2000" smtClean="0">
                  <a:solidFill>
                    <a:schemeClr val="bg1"/>
                  </a:solidFill>
                  <a:latin typeface="Calibri" pitchFamily="34" charset="0"/>
                </a:rPr>
                <a:t>0.4</a:t>
              </a:r>
              <a:endParaRPr lang="en-GB" sz="1600">
                <a:solidFill>
                  <a:schemeClr val="bg1"/>
                </a:solidFill>
                <a:latin typeface="Calibri" pitchFamily="34" charset="0"/>
              </a:endParaRPr>
            </a:p>
          </p:txBody>
        </p:sp>
        <p:sp>
          <p:nvSpPr>
            <p:cNvPr id="161" name="CasellaDiTesto 160"/>
            <p:cNvSpPr txBox="1"/>
            <p:nvPr/>
          </p:nvSpPr>
          <p:spPr>
            <a:xfrm>
              <a:off x="1089154" y="2772301"/>
              <a:ext cx="508473" cy="400110"/>
            </a:xfrm>
            <a:prstGeom prst="rect">
              <a:avLst/>
            </a:prstGeom>
            <a:noFill/>
          </p:spPr>
          <p:txBody>
            <a:bodyPr wrap="none" rtlCol="0">
              <a:spAutoFit/>
            </a:bodyPr>
            <a:lstStyle/>
            <a:p>
              <a:r>
                <a:rPr lang="en-GB" sz="2000" smtClean="0">
                  <a:solidFill>
                    <a:schemeClr val="bg1"/>
                  </a:solidFill>
                  <a:latin typeface="Calibri" pitchFamily="34" charset="0"/>
                </a:rPr>
                <a:t>0.6</a:t>
              </a:r>
              <a:endParaRPr lang="en-GB" sz="1600">
                <a:solidFill>
                  <a:schemeClr val="bg1"/>
                </a:solidFill>
                <a:latin typeface="Calibri" pitchFamily="34" charset="0"/>
              </a:endParaRPr>
            </a:p>
          </p:txBody>
        </p:sp>
        <p:sp>
          <p:nvSpPr>
            <p:cNvPr id="162" name="CasellaDiTesto 161"/>
            <p:cNvSpPr txBox="1"/>
            <p:nvPr/>
          </p:nvSpPr>
          <p:spPr>
            <a:xfrm>
              <a:off x="1089154" y="1823611"/>
              <a:ext cx="508473" cy="400110"/>
            </a:xfrm>
            <a:prstGeom prst="rect">
              <a:avLst/>
            </a:prstGeom>
            <a:noFill/>
          </p:spPr>
          <p:txBody>
            <a:bodyPr wrap="none" rtlCol="0">
              <a:spAutoFit/>
            </a:bodyPr>
            <a:lstStyle/>
            <a:p>
              <a:r>
                <a:rPr lang="en-GB" sz="2000" smtClean="0">
                  <a:solidFill>
                    <a:schemeClr val="bg1"/>
                  </a:solidFill>
                  <a:latin typeface="Calibri" pitchFamily="34" charset="0"/>
                </a:rPr>
                <a:t>0.8</a:t>
              </a:r>
              <a:endParaRPr lang="en-GB" sz="1600">
                <a:solidFill>
                  <a:schemeClr val="bg1"/>
                </a:solidFill>
                <a:latin typeface="Calibri" pitchFamily="34" charset="0"/>
              </a:endParaRPr>
            </a:p>
          </p:txBody>
        </p:sp>
        <p:sp>
          <p:nvSpPr>
            <p:cNvPr id="163" name="CasellaDiTesto 162"/>
            <p:cNvSpPr txBox="1"/>
            <p:nvPr/>
          </p:nvSpPr>
          <p:spPr>
            <a:xfrm>
              <a:off x="1089154" y="872635"/>
              <a:ext cx="521297" cy="400110"/>
            </a:xfrm>
            <a:prstGeom prst="rect">
              <a:avLst/>
            </a:prstGeom>
            <a:noFill/>
          </p:spPr>
          <p:txBody>
            <a:bodyPr wrap="none" rtlCol="0">
              <a:spAutoFit/>
            </a:bodyPr>
            <a:lstStyle/>
            <a:p>
              <a:r>
                <a:rPr lang="en-GB" sz="2000" smtClean="0">
                  <a:solidFill>
                    <a:schemeClr val="bg1"/>
                  </a:solidFill>
                  <a:latin typeface="Calibri" pitchFamily="34" charset="0"/>
                </a:rPr>
                <a:t>1.0</a:t>
              </a:r>
              <a:endParaRPr lang="en-GB" sz="1600">
                <a:solidFill>
                  <a:schemeClr val="bg1"/>
                </a:solidFill>
                <a:latin typeface="Calibri" pitchFamily="34" charset="0"/>
              </a:endParaRPr>
            </a:p>
          </p:txBody>
        </p:sp>
        <p:cxnSp>
          <p:nvCxnSpPr>
            <p:cNvPr id="164" name="Connettore 1 163"/>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5" name="Connettore 1 164"/>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6" name="CasellaDiTesto 115"/>
          <p:cNvSpPr txBox="1"/>
          <p:nvPr/>
        </p:nvSpPr>
        <p:spPr>
          <a:xfrm>
            <a:off x="2778369" y="3953596"/>
            <a:ext cx="5876388" cy="1200329"/>
          </a:xfrm>
          <a:prstGeom prst="rect">
            <a:avLst/>
          </a:prstGeom>
          <a:solidFill>
            <a:schemeClr val="bg1"/>
          </a:solidFill>
        </p:spPr>
        <p:txBody>
          <a:bodyPr wrap="square" rtlCol="0">
            <a:spAutoFit/>
          </a:bodyPr>
          <a:lstStyle/>
          <a:p>
            <a:r>
              <a:rPr lang="en-GB" sz="2400" smtClean="0">
                <a:solidFill>
                  <a:schemeClr val="tx1"/>
                </a:solidFill>
                <a:effectLst/>
                <a:latin typeface="Calibri" pitchFamily="34" charset="0"/>
              </a:rPr>
              <a:t>Is it correct to say that the TRUE Mg# of the melt is that calculated considering the olivine with the highest Fo?</a:t>
            </a:r>
            <a:endParaRPr lang="en-GB" sz="2400">
              <a:solidFill>
                <a:schemeClr val="tx1"/>
              </a:solidFill>
              <a:effectLst/>
              <a:latin typeface="Calibri" pitchFamily="34" charset="0"/>
            </a:endParaRP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smtClean="0">
                <a:solidFill>
                  <a:schemeClr val="tx1"/>
                </a:solidFill>
                <a:effectLst/>
                <a:latin typeface="Calibri" pitchFamily="34" charset="0"/>
              </a:rPr>
              <a:t>K</a:t>
            </a:r>
            <a:r>
              <a:rPr lang="en-GB" sz="2000" baseline="-25000" smtClean="0">
                <a:solidFill>
                  <a:schemeClr val="tx1"/>
                </a:solidFill>
                <a:effectLst/>
                <a:latin typeface="Calibri" pitchFamily="34" charset="0"/>
              </a:rPr>
              <a:t>D</a:t>
            </a:r>
            <a:r>
              <a:rPr lang="en-GB" sz="2000" smtClean="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8" name="Figura a mano libera 167"/>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112" name="Connettore 2 111"/>
          <p:cNvCxnSpPr/>
          <p:nvPr/>
        </p:nvCxnSpPr>
        <p:spPr bwMode="auto">
          <a:xfrm flipV="1">
            <a:off x="3155307" y="1938528"/>
            <a:ext cx="2952000" cy="0"/>
          </a:xfrm>
          <a:prstGeom prst="straightConnector1">
            <a:avLst/>
          </a:prstGeom>
          <a:noFill/>
          <a:ln w="57150" cap="flat" cmpd="sng" algn="ctr">
            <a:solidFill>
              <a:srgbClr val="00FFFF"/>
            </a:solidFill>
            <a:prstDash val="solid"/>
            <a:round/>
            <a:headEnd type="none" w="med" len="med"/>
            <a:tailEnd type="arrow"/>
          </a:ln>
          <a:effectLst/>
          <a:scene3d>
            <a:camera prst="orthographicFront"/>
            <a:lightRig rig="threePt" dir="t"/>
          </a:scene3d>
          <a:sp3d>
            <a:bevelT/>
          </a:sp3d>
        </p:spPr>
      </p:cxnSp>
      <p:cxnSp>
        <p:nvCxnSpPr>
          <p:cNvPr id="114" name="Connettore 2 113"/>
          <p:cNvCxnSpPr/>
          <p:nvPr/>
        </p:nvCxnSpPr>
        <p:spPr bwMode="auto">
          <a:xfrm flipH="1">
            <a:off x="6055360" y="1938528"/>
            <a:ext cx="0" cy="3913632"/>
          </a:xfrm>
          <a:prstGeom prst="straightConnector1">
            <a:avLst/>
          </a:prstGeom>
          <a:noFill/>
          <a:ln w="28575" cap="flat" cmpd="sng" algn="ctr">
            <a:solidFill>
              <a:srgbClr val="00FFFF"/>
            </a:solidFill>
            <a:prstDash val="dash"/>
            <a:round/>
            <a:headEnd type="none" w="med" len="med"/>
            <a:tailEnd type="arrow"/>
          </a:ln>
          <a:effectLst/>
        </p:spPr>
      </p:cxnSp>
      <p:cxnSp>
        <p:nvCxnSpPr>
          <p:cNvPr id="117" name="Connettore 2 116"/>
          <p:cNvCxnSpPr/>
          <p:nvPr/>
        </p:nvCxnSpPr>
        <p:spPr bwMode="auto">
          <a:xfrm flipV="1">
            <a:off x="6192000" y="1765808"/>
            <a:ext cx="1116000" cy="0"/>
          </a:xfrm>
          <a:prstGeom prst="straightConnector1">
            <a:avLst/>
          </a:prstGeom>
          <a:noFill/>
          <a:ln w="57150" cap="flat" cmpd="sng" algn="ctr">
            <a:solidFill>
              <a:schemeClr val="bg2">
                <a:lumMod val="60000"/>
                <a:lumOff val="40000"/>
              </a:schemeClr>
            </a:solidFill>
            <a:prstDash val="solid"/>
            <a:round/>
            <a:headEnd type="none" w="med" len="med"/>
            <a:tailEnd type="arrow"/>
          </a:ln>
          <a:effectLst/>
          <a:scene3d>
            <a:camera prst="orthographicFront"/>
            <a:lightRig rig="threePt" dir="t"/>
          </a:scene3d>
          <a:sp3d>
            <a:bevelT/>
          </a:sp3d>
        </p:spPr>
      </p:cxnSp>
      <p:cxnSp>
        <p:nvCxnSpPr>
          <p:cNvPr id="125" name="Connettore 2 124"/>
          <p:cNvCxnSpPr/>
          <p:nvPr/>
        </p:nvCxnSpPr>
        <p:spPr bwMode="auto">
          <a:xfrm flipH="1">
            <a:off x="7253093" y="1786128"/>
            <a:ext cx="0" cy="4068000"/>
          </a:xfrm>
          <a:prstGeom prst="straightConnector1">
            <a:avLst/>
          </a:prstGeom>
          <a:noFill/>
          <a:ln w="28575" cap="flat" cmpd="sng" algn="ctr">
            <a:solidFill>
              <a:schemeClr val="bg2">
                <a:lumMod val="60000"/>
                <a:lumOff val="40000"/>
              </a:schemeClr>
            </a:solidFill>
            <a:prstDash val="dash"/>
            <a:round/>
            <a:headEnd type="none" w="med" len="med"/>
            <a:tailEnd type="arrow"/>
          </a:ln>
          <a:effectLst/>
        </p:spPr>
      </p:cxnSp>
      <p:cxnSp>
        <p:nvCxnSpPr>
          <p:cNvPr id="126" name="Connettore 2 125"/>
          <p:cNvCxnSpPr/>
          <p:nvPr/>
        </p:nvCxnSpPr>
        <p:spPr bwMode="auto">
          <a:xfrm flipV="1">
            <a:off x="6816738" y="1603883"/>
            <a:ext cx="1656000" cy="0"/>
          </a:xfrm>
          <a:prstGeom prst="straightConnector1">
            <a:avLst/>
          </a:prstGeom>
          <a:noFill/>
          <a:ln w="57150" cap="flat" cmpd="sng" algn="ctr">
            <a:solidFill>
              <a:srgbClr val="CC0099"/>
            </a:solidFill>
            <a:prstDash val="solid"/>
            <a:round/>
            <a:headEnd type="none" w="med" len="med"/>
            <a:tailEnd type="arrow"/>
          </a:ln>
          <a:effectLst/>
          <a:scene3d>
            <a:camera prst="orthographicFront"/>
            <a:lightRig rig="threePt" dir="t"/>
          </a:scene3d>
          <a:sp3d>
            <a:bevelT/>
          </a:sp3d>
        </p:spPr>
      </p:cxnSp>
      <p:cxnSp>
        <p:nvCxnSpPr>
          <p:cNvPr id="127" name="Connettore 2 126"/>
          <p:cNvCxnSpPr/>
          <p:nvPr/>
        </p:nvCxnSpPr>
        <p:spPr bwMode="auto">
          <a:xfrm flipH="1">
            <a:off x="8429646" y="1618488"/>
            <a:ext cx="0" cy="4212000"/>
          </a:xfrm>
          <a:prstGeom prst="straightConnector1">
            <a:avLst/>
          </a:prstGeom>
          <a:noFill/>
          <a:ln w="28575" cap="flat" cmpd="sng" algn="ctr">
            <a:solidFill>
              <a:srgbClr val="CC0099"/>
            </a:solidFill>
            <a:prstDash val="dash"/>
            <a:round/>
            <a:headEnd type="none" w="med" len="med"/>
            <a:tailEnd type="arrow"/>
          </a:ln>
          <a:effectLst/>
        </p:spPr>
      </p:cxnSp>
      <p:grpSp>
        <p:nvGrpSpPr>
          <p:cNvPr id="3" name="Gruppo 114"/>
          <p:cNvGrpSpPr/>
          <p:nvPr/>
        </p:nvGrpSpPr>
        <p:grpSpPr>
          <a:xfrm>
            <a:off x="2412387" y="1503772"/>
            <a:ext cx="4476909" cy="3062379"/>
            <a:chOff x="1606823" y="1449342"/>
            <a:chExt cx="4476909" cy="3062379"/>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left)">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up)">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wipe(left)">
                                      <p:cBhvr>
                                        <p:cTn id="22" dur="500"/>
                                        <p:tgtEl>
                                          <p:spTgt spid="117"/>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wipe(up)">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wipe(left)">
                                      <p:cBhvr>
                                        <p:cTn id="31" dur="500"/>
                                        <p:tgtEl>
                                          <p:spTgt spid="126"/>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wipe(up)">
                                      <p:cBhvr>
                                        <p:cTn id="3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317500" y="865188"/>
            <a:ext cx="8534400" cy="5493812"/>
          </a:xfrm>
          <a:prstGeom prst="rect">
            <a:avLst/>
          </a:prstGeom>
          <a:noFill/>
          <a:ln w="9525">
            <a:noFill/>
            <a:miter lim="800000"/>
            <a:headEnd/>
            <a:tailEnd/>
          </a:ln>
          <a:effectLst/>
        </p:spPr>
        <p:txBody>
          <a:bodyPr wrap="square">
            <a:spAutoFit/>
          </a:bodyPr>
          <a:lstStyle/>
          <a:p>
            <a:pPr algn="ctr">
              <a:defRPr/>
            </a:pPr>
            <a:r>
              <a:rPr lang="en-GB" sz="4000" dirty="0" smtClean="0">
                <a:solidFill>
                  <a:schemeClr val="bg1"/>
                </a:solidFill>
                <a:effectLst>
                  <a:outerShdw blurRad="38100" dist="38100" dir="2700000" algn="tl">
                    <a:srgbClr val="000000"/>
                  </a:outerShdw>
                </a:effectLst>
                <a:latin typeface="Calibri" pitchFamily="34" charset="0"/>
                <a:sym typeface="Wingdings" pitchFamily="2" charset="2"/>
              </a:rPr>
              <a:t>A homogeneous static self-compressed originally isothermal solid </a:t>
            </a:r>
            <a:r>
              <a:rPr lang="en-GB" sz="4000" u="sng" dirty="0" smtClean="0">
                <a:solidFill>
                  <a:schemeClr val="bg1"/>
                </a:solidFill>
                <a:effectLst>
                  <a:outerShdw blurRad="38100" dist="38100" dir="2700000" algn="tl">
                    <a:srgbClr val="000000"/>
                  </a:outerShdw>
                </a:effectLst>
                <a:latin typeface="Calibri" pitchFamily="34" charset="0"/>
                <a:sym typeface="Wingdings" pitchFamily="2" charset="2"/>
              </a:rPr>
              <a:t>will have</a:t>
            </a:r>
            <a:r>
              <a:rPr lang="en-GB" sz="4000" dirty="0" smtClean="0">
                <a:solidFill>
                  <a:schemeClr val="bg1"/>
                </a:solidFill>
                <a:effectLst>
                  <a:outerShdw blurRad="38100" dist="38100" dir="2700000" algn="tl">
                    <a:srgbClr val="000000"/>
                  </a:outerShdw>
                </a:effectLst>
                <a:latin typeface="Calibri" pitchFamily="34" charset="0"/>
                <a:sym typeface="Wingdings" pitchFamily="2" charset="2"/>
              </a:rPr>
              <a:t> an adiabatic gradient.</a:t>
            </a:r>
          </a:p>
          <a:p>
            <a:pPr algn="ctr">
              <a:defRPr/>
            </a:pPr>
            <a:endParaRPr lang="en-GB" sz="1100" dirty="0" smtClean="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r>
              <a:rPr lang="en-GB" sz="4000" dirty="0" smtClean="0">
                <a:solidFill>
                  <a:schemeClr val="bg1"/>
                </a:solidFill>
                <a:effectLst>
                  <a:outerShdw blurRad="38100" dist="38100" dir="2700000" algn="tl">
                    <a:srgbClr val="000000"/>
                  </a:outerShdw>
                </a:effectLst>
                <a:latin typeface="Calibri" pitchFamily="34" charset="0"/>
                <a:sym typeface="Wingdings" pitchFamily="2" charset="2"/>
              </a:rPr>
              <a:t>A cooling or internally heated convecting sphere </a:t>
            </a:r>
            <a:r>
              <a:rPr lang="en-GB" sz="4000" u="sng" dirty="0" smtClean="0">
                <a:solidFill>
                  <a:schemeClr val="bg1"/>
                </a:solidFill>
                <a:effectLst>
                  <a:outerShdw blurRad="38100" dist="38100" dir="2700000" algn="tl">
                    <a:srgbClr val="000000"/>
                  </a:outerShdw>
                </a:effectLst>
                <a:latin typeface="Calibri" pitchFamily="34" charset="0"/>
                <a:sym typeface="Wingdings" pitchFamily="2" charset="2"/>
              </a:rPr>
              <a:t>cannot have</a:t>
            </a:r>
            <a:r>
              <a:rPr lang="en-GB" sz="4000" dirty="0" smtClean="0">
                <a:solidFill>
                  <a:schemeClr val="bg1"/>
                </a:solidFill>
                <a:effectLst>
                  <a:outerShdw blurRad="38100" dist="38100" dir="2700000" algn="tl">
                    <a:srgbClr val="000000"/>
                  </a:outerShdw>
                </a:effectLst>
                <a:latin typeface="Calibri" pitchFamily="34" charset="0"/>
                <a:sym typeface="Wingdings" pitchFamily="2" charset="2"/>
              </a:rPr>
              <a:t> an adiabatic gradient.</a:t>
            </a:r>
            <a:endParaRPr lang="en-GB" sz="1400" dirty="0" smtClean="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endParaRPr lang="en-GB" sz="1200" dirty="0" smtClean="0">
              <a:solidFill>
                <a:schemeClr val="bg1"/>
              </a:solidFill>
              <a:effectLst>
                <a:outerShdw blurRad="38100" dist="38100" dir="2700000" algn="tl">
                  <a:srgbClr val="000000"/>
                </a:outerShdw>
              </a:effectLst>
              <a:latin typeface="Calibri" pitchFamily="34" charset="0"/>
              <a:sym typeface="Wingdings" pitchFamily="2" charset="2"/>
            </a:endParaRPr>
          </a:p>
          <a:p>
            <a:pPr algn="ctr">
              <a:spcBef>
                <a:spcPts val="0"/>
              </a:spcBef>
              <a:defRPr/>
            </a:pPr>
            <a:r>
              <a:rPr lang="en-GB" sz="4400" dirty="0" smtClean="0">
                <a:solidFill>
                  <a:srgbClr val="FFFF00"/>
                </a:solidFill>
                <a:effectLst>
                  <a:outerShdw blurRad="38100" dist="38100" dir="2700000" algn="tl">
                    <a:srgbClr val="000000"/>
                  </a:outerShdw>
                </a:effectLst>
                <a:latin typeface="Calibri" pitchFamily="34" charset="0"/>
                <a:sym typeface="Wingdings" pitchFamily="2" charset="2"/>
              </a:rPr>
              <a:t>Is the Earth’s interior truly adiabatic or not?</a:t>
            </a:r>
            <a:endParaRPr lang="en-GB" sz="44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8181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Mantle Adiabat</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816145" name="Text Box 17"/>
          <p:cNvSpPr txBox="1">
            <a:spLocks noChangeArrowheads="1"/>
          </p:cNvSpPr>
          <p:nvPr/>
        </p:nvSpPr>
        <p:spPr bwMode="auto">
          <a:xfrm>
            <a:off x="4197350" y="6197600"/>
            <a:ext cx="4946650" cy="366713"/>
          </a:xfrm>
          <a:prstGeom prst="rect">
            <a:avLst/>
          </a:prstGeom>
          <a:noFill/>
          <a:ln w="9525" algn="ctr">
            <a:noFill/>
            <a:miter lim="800000"/>
            <a:headEnd/>
            <a:tailEnd/>
          </a:ln>
          <a:effectLst/>
        </p:spPr>
        <p:txBody>
          <a:bodyPr>
            <a:spAutoFit/>
          </a:bodyPr>
          <a:lstStyle/>
          <a:p>
            <a:pPr algn="ctr">
              <a:defRPr/>
            </a:pPr>
            <a:r>
              <a:rPr lang="en-GB" dirty="0" smtClean="0">
                <a:solidFill>
                  <a:schemeClr val="bg1"/>
                </a:solidFill>
                <a:effectLst>
                  <a:outerShdw blurRad="38100" dist="38100" dir="2700000" algn="tl">
                    <a:srgbClr val="000000"/>
                  </a:outerShdw>
                </a:effectLst>
                <a:latin typeface="Calibri" pitchFamily="34" charset="0"/>
              </a:rPr>
              <a:t>D.L. Anderson, written </a:t>
            </a:r>
            <a:r>
              <a:rPr lang="en-GB" dirty="0" err="1" smtClean="0">
                <a:solidFill>
                  <a:schemeClr val="bg1"/>
                </a:solidFill>
                <a:effectLst>
                  <a:outerShdw blurRad="38100" dist="38100" dir="2700000" algn="tl">
                    <a:srgbClr val="000000"/>
                  </a:outerShdw>
                </a:effectLst>
                <a:latin typeface="Calibri" pitchFamily="34" charset="0"/>
              </a:rPr>
              <a:t>cummunication</a:t>
            </a:r>
            <a:r>
              <a:rPr lang="en-GB" dirty="0" smtClean="0">
                <a:solidFill>
                  <a:schemeClr val="bg1"/>
                </a:solidFill>
                <a:effectLst>
                  <a:outerShdw blurRad="38100" dist="38100" dir="2700000" algn="tl">
                    <a:srgbClr val="000000"/>
                  </a:outerShdw>
                </a:effectLst>
                <a:latin typeface="Calibri" pitchFamily="34" charset="0"/>
              </a:rPr>
              <a:t>, 2012</a:t>
            </a:r>
            <a:endParaRPr lang="en-GB"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fade">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79">
                                            <p:txEl>
                                              <p:pRg st="2" end="2"/>
                                            </p:txEl>
                                          </p:spTgt>
                                        </p:tgtEl>
                                        <p:attrNameLst>
                                          <p:attrName>style.visibility</p:attrName>
                                        </p:attrNameLst>
                                      </p:cBhvr>
                                      <p:to>
                                        <p:strVal val="visible"/>
                                      </p:to>
                                    </p:set>
                                    <p:animEffect transition="in" filter="fade">
                                      <p:cBhvr>
                                        <p:cTn id="12" dur="500"/>
                                        <p:tgtEl>
                                          <p:spTgt spid="818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8179">
                                            <p:txEl>
                                              <p:pRg st="4" end="4"/>
                                            </p:txEl>
                                          </p:spTgt>
                                        </p:tgtEl>
                                        <p:attrNameLst>
                                          <p:attrName>style.visibility</p:attrName>
                                        </p:attrNameLst>
                                      </p:cBhvr>
                                      <p:to>
                                        <p:strVal val="visible"/>
                                      </p:to>
                                    </p:set>
                                    <p:animEffect transition="in" filter="fade">
                                      <p:cBhvr>
                                        <p:cTn id="17" dur="500"/>
                                        <p:tgtEl>
                                          <p:spTgt spid="818179">
                                            <p:txEl>
                                              <p:pRg st="4" end="4"/>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16145"/>
                                        </p:tgtEl>
                                        <p:attrNameLst>
                                          <p:attrName>style.visibility</p:attrName>
                                        </p:attrNameLst>
                                      </p:cBhvr>
                                      <p:to>
                                        <p:strVal val="visible"/>
                                      </p:to>
                                    </p:set>
                                    <p:animEffect transition="in" filter="fade">
                                      <p:cBhvr>
                                        <p:cTn id="21" dur="500"/>
                                        <p:tgtEl>
                                          <p:spTgt spid="81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P spid="81614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pic>
        <p:nvPicPr>
          <p:cNvPr id="3" name="Immagine 2"/>
          <p:cNvPicPr>
            <a:picLocks noChangeAspect="1"/>
          </p:cNvPicPr>
          <p:nvPr/>
        </p:nvPicPr>
        <p:blipFill>
          <a:blip r:embed="rId3" cstate="print"/>
          <a:stretch>
            <a:fillRect/>
          </a:stretch>
        </p:blipFill>
        <p:spPr>
          <a:xfrm>
            <a:off x="1148575" y="787161"/>
            <a:ext cx="7074143" cy="6070839"/>
          </a:xfrm>
          <a:prstGeom prst="rect">
            <a:avLst/>
          </a:prstGeom>
        </p:spPr>
      </p:pic>
      <p:sp>
        <p:nvSpPr>
          <p:cNvPr id="4" name="CasellaDiTesto 3"/>
          <p:cNvSpPr txBox="1"/>
          <p:nvPr/>
        </p:nvSpPr>
        <p:spPr>
          <a:xfrm>
            <a:off x="5319134" y="3769111"/>
            <a:ext cx="2698593" cy="1569660"/>
          </a:xfrm>
          <a:prstGeom prst="rect">
            <a:avLst/>
          </a:prstGeom>
          <a:noFill/>
        </p:spPr>
        <p:txBody>
          <a:bodyPr wrap="square" rtlCol="0">
            <a:spAutoFit/>
          </a:bodyPr>
          <a:lstStyle/>
          <a:p>
            <a:pPr algn="ctr"/>
            <a:r>
              <a:rPr lang="en-GB" sz="2400" b="1" dirty="0" smtClean="0">
                <a:solidFill>
                  <a:schemeClr val="tx1"/>
                </a:solidFill>
                <a:effectLst/>
                <a:latin typeface="Calibri" panose="020F0502020204030204" pitchFamily="34" charset="0"/>
                <a:cs typeface="Calibri" panose="020F0502020204030204" pitchFamily="34" charset="0"/>
              </a:rPr>
              <a:t>Partial melting experiments on carbonaceous and ordinary chondrites</a:t>
            </a:r>
            <a:endParaRPr lang="en-GB" sz="2400" b="1" dirty="0">
              <a:solidFill>
                <a:schemeClr val="tx1"/>
              </a:solidFill>
              <a:effectLst/>
              <a:latin typeface="Calibri" panose="020F0502020204030204" pitchFamily="34" charset="0"/>
              <a:cs typeface="Calibri" panose="020F0502020204030204" pitchFamily="34" charset="0"/>
            </a:endParaRPr>
          </a:p>
        </p:txBody>
      </p:sp>
      <p:sp>
        <p:nvSpPr>
          <p:cNvPr id="29" name="CasellaDiTesto 28"/>
          <p:cNvSpPr txBox="1"/>
          <p:nvPr/>
        </p:nvSpPr>
        <p:spPr>
          <a:xfrm>
            <a:off x="1159731" y="6278133"/>
            <a:ext cx="2196788" cy="646331"/>
          </a:xfrm>
          <a:prstGeom prst="rect">
            <a:avLst/>
          </a:prstGeom>
          <a:noFill/>
        </p:spPr>
        <p:txBody>
          <a:bodyPr wrap="square" rtlCol="0">
            <a:spAutoFit/>
          </a:bodyPr>
          <a:lstStyle/>
          <a:p>
            <a:pPr algn="ctr"/>
            <a:r>
              <a:rPr lang="en-GB" sz="1200" i="1" dirty="0" err="1" smtClean="0">
                <a:solidFill>
                  <a:schemeClr val="tx1"/>
                </a:solidFill>
                <a:effectLst/>
                <a:latin typeface="Calibri" panose="020F0502020204030204" pitchFamily="34" charset="0"/>
                <a:cs typeface="Calibri" panose="020F0502020204030204" pitchFamily="34" charset="0"/>
              </a:rPr>
              <a:t>Collinet</a:t>
            </a:r>
            <a:r>
              <a:rPr lang="en-GB" sz="1200" i="1" dirty="0" smtClean="0">
                <a:solidFill>
                  <a:schemeClr val="tx1"/>
                </a:solidFill>
                <a:effectLst/>
                <a:latin typeface="Calibri" panose="020F0502020204030204" pitchFamily="34" charset="0"/>
                <a:cs typeface="Calibri" panose="020F0502020204030204" pitchFamily="34" charset="0"/>
              </a:rPr>
              <a:t> and Grove, 2020 (</a:t>
            </a:r>
            <a:r>
              <a:rPr lang="en-GB" sz="1200" i="1" dirty="0" err="1" smtClean="0">
                <a:solidFill>
                  <a:schemeClr val="tx1"/>
                </a:solidFill>
                <a:effectLst/>
                <a:latin typeface="Calibri" panose="020F0502020204030204" pitchFamily="34" charset="0"/>
                <a:cs typeface="Calibri" panose="020F0502020204030204" pitchFamily="34" charset="0"/>
              </a:rPr>
              <a:t>Geochim</a:t>
            </a:r>
            <a:r>
              <a:rPr lang="en-GB" sz="1200" i="1" dirty="0" smtClean="0">
                <a:solidFill>
                  <a:schemeClr val="tx1"/>
                </a:solidFill>
                <a:effectLst/>
                <a:latin typeface="Calibri" panose="020F0502020204030204" pitchFamily="34" charset="0"/>
                <a:cs typeface="Calibri" panose="020F0502020204030204" pitchFamily="34" charset="0"/>
              </a:rPr>
              <a:t>. </a:t>
            </a:r>
            <a:r>
              <a:rPr lang="en-GB" sz="1200" i="1" dirty="0" err="1" smtClean="0">
                <a:solidFill>
                  <a:schemeClr val="tx1"/>
                </a:solidFill>
                <a:effectLst/>
                <a:latin typeface="Calibri" panose="020F0502020204030204" pitchFamily="34" charset="0"/>
                <a:cs typeface="Calibri" panose="020F0502020204030204" pitchFamily="34" charset="0"/>
              </a:rPr>
              <a:t>Cosmochim</a:t>
            </a:r>
            <a:r>
              <a:rPr lang="en-GB" sz="1200" i="1" dirty="0" smtClean="0">
                <a:solidFill>
                  <a:schemeClr val="tx1"/>
                </a:solidFill>
                <a:effectLst/>
                <a:latin typeface="Calibri" panose="020F0502020204030204" pitchFamily="34" charset="0"/>
                <a:cs typeface="Calibri" panose="020F0502020204030204" pitchFamily="34" charset="0"/>
              </a:rPr>
              <a:t>. </a:t>
            </a:r>
            <a:r>
              <a:rPr lang="en-GB" sz="1200" i="1" dirty="0" err="1" smtClean="0">
                <a:solidFill>
                  <a:schemeClr val="tx1"/>
                </a:solidFill>
                <a:effectLst/>
                <a:latin typeface="Calibri" panose="020F0502020204030204" pitchFamily="34" charset="0"/>
                <a:cs typeface="Calibri" panose="020F0502020204030204" pitchFamily="34" charset="0"/>
              </a:rPr>
              <a:t>Acta</a:t>
            </a:r>
            <a:r>
              <a:rPr lang="en-GB" sz="1200" i="1" dirty="0" smtClean="0">
                <a:solidFill>
                  <a:schemeClr val="tx1"/>
                </a:solidFill>
                <a:effectLst/>
                <a:latin typeface="Calibri" panose="020F0502020204030204" pitchFamily="34" charset="0"/>
                <a:cs typeface="Calibri" panose="020F0502020204030204" pitchFamily="34" charset="0"/>
              </a:rPr>
              <a:t>, 277, 334-357)</a:t>
            </a:r>
            <a:endParaRPr lang="en-GB" sz="1200" i="1" dirty="0">
              <a:solidFill>
                <a:schemeClr val="tx1"/>
              </a:solidFill>
              <a:effectLst/>
              <a:latin typeface="Calibri" panose="020F0502020204030204" pitchFamily="34" charset="0"/>
              <a:cs typeface="Calibri" panose="020F0502020204030204" pitchFamily="34" charset="0"/>
            </a:endParaRPr>
          </a:p>
        </p:txBody>
      </p:sp>
      <p:sp>
        <p:nvSpPr>
          <p:cNvPr id="7" name="Figura a mano libera 6"/>
          <p:cNvSpPr/>
          <p:nvPr/>
        </p:nvSpPr>
        <p:spPr bwMode="auto">
          <a:xfrm>
            <a:off x="2148840" y="1196340"/>
            <a:ext cx="5958840" cy="4427220"/>
          </a:xfrm>
          <a:custGeom>
            <a:avLst/>
            <a:gdLst>
              <a:gd name="connsiteX0" fmla="*/ 0 w 5958840"/>
              <a:gd name="connsiteY0" fmla="*/ 4427220 h 4427220"/>
              <a:gd name="connsiteX1" fmla="*/ 1607820 w 5958840"/>
              <a:gd name="connsiteY1" fmla="*/ 3764280 h 4427220"/>
              <a:gd name="connsiteX2" fmla="*/ 3040380 w 5958840"/>
              <a:gd name="connsiteY2" fmla="*/ 294132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601470 w 5958840"/>
              <a:gd name="connsiteY1" fmla="*/ 3745230 h 4427220"/>
              <a:gd name="connsiteX2" fmla="*/ 3040380 w 5958840"/>
              <a:gd name="connsiteY2" fmla="*/ 294132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601470 w 5958840"/>
              <a:gd name="connsiteY1" fmla="*/ 3745230 h 4427220"/>
              <a:gd name="connsiteX2" fmla="*/ 3040380 w 5958840"/>
              <a:gd name="connsiteY2" fmla="*/ 294767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601470 w 5958840"/>
              <a:gd name="connsiteY1" fmla="*/ 3745230 h 4427220"/>
              <a:gd name="connsiteX2" fmla="*/ 3040380 w 5958840"/>
              <a:gd name="connsiteY2" fmla="*/ 294767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582420 w 5958840"/>
              <a:gd name="connsiteY1" fmla="*/ 3764280 h 4427220"/>
              <a:gd name="connsiteX2" fmla="*/ 3040380 w 5958840"/>
              <a:gd name="connsiteY2" fmla="*/ 294767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840" h="4427220">
                <a:moveTo>
                  <a:pt x="0" y="4427220"/>
                </a:moveTo>
                <a:cubicBezTo>
                  <a:pt x="550545" y="4219575"/>
                  <a:pt x="1069340" y="4010872"/>
                  <a:pt x="1582420" y="3764280"/>
                </a:cubicBezTo>
                <a:cubicBezTo>
                  <a:pt x="2095500" y="3517688"/>
                  <a:pt x="2604347" y="3228340"/>
                  <a:pt x="3040380" y="2947670"/>
                </a:cubicBezTo>
                <a:cubicBezTo>
                  <a:pt x="3476413" y="2667000"/>
                  <a:pt x="3890010" y="2341668"/>
                  <a:pt x="4198620" y="2080260"/>
                </a:cubicBezTo>
                <a:cubicBezTo>
                  <a:pt x="4507230" y="1818852"/>
                  <a:pt x="4702810" y="1577340"/>
                  <a:pt x="4892040" y="1379220"/>
                </a:cubicBezTo>
                <a:cubicBezTo>
                  <a:pt x="5081270" y="1181100"/>
                  <a:pt x="5190490" y="1065530"/>
                  <a:pt x="5334000" y="891540"/>
                </a:cubicBezTo>
                <a:cubicBezTo>
                  <a:pt x="5477510" y="717550"/>
                  <a:pt x="5648960" y="483870"/>
                  <a:pt x="5753100" y="335280"/>
                </a:cubicBezTo>
                <a:cubicBezTo>
                  <a:pt x="5857240" y="186690"/>
                  <a:pt x="5908040" y="93345"/>
                  <a:pt x="5958840" y="0"/>
                </a:cubicBezTo>
              </a:path>
            </a:pathLst>
          </a:custGeom>
          <a:noFill/>
          <a:ln w="381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0" name="Connettore 1 9"/>
          <p:cNvCxnSpPr/>
          <p:nvPr/>
        </p:nvCxnSpPr>
        <p:spPr bwMode="auto">
          <a:xfrm>
            <a:off x="3088481" y="5245894"/>
            <a:ext cx="938213" cy="71438"/>
          </a:xfrm>
          <a:prstGeom prst="line">
            <a:avLst/>
          </a:prstGeom>
          <a:noFill/>
          <a:ln w="285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Connettore 1 11"/>
          <p:cNvCxnSpPr/>
          <p:nvPr/>
        </p:nvCxnSpPr>
        <p:spPr bwMode="auto">
          <a:xfrm flipH="1" flipV="1">
            <a:off x="3898900" y="3566641"/>
            <a:ext cx="1041400" cy="129059"/>
          </a:xfrm>
          <a:prstGeom prst="line">
            <a:avLst/>
          </a:prstGeom>
          <a:noFill/>
          <a:ln w="28575"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cxnSp>
      <p:sp>
        <p:nvSpPr>
          <p:cNvPr id="8" name="Figura a mano libera 7"/>
          <p:cNvSpPr/>
          <p:nvPr/>
        </p:nvSpPr>
        <p:spPr bwMode="auto">
          <a:xfrm>
            <a:off x="2156460" y="982980"/>
            <a:ext cx="5951220" cy="4145280"/>
          </a:xfrm>
          <a:custGeom>
            <a:avLst/>
            <a:gdLst>
              <a:gd name="connsiteX0" fmla="*/ 0 w 5951220"/>
              <a:gd name="connsiteY0" fmla="*/ 4145280 h 4145280"/>
              <a:gd name="connsiteX1" fmla="*/ 1485900 w 5951220"/>
              <a:gd name="connsiteY1" fmla="*/ 3467100 h 4145280"/>
              <a:gd name="connsiteX2" fmla="*/ 2682240 w 5951220"/>
              <a:gd name="connsiteY2" fmla="*/ 2788920 h 4145280"/>
              <a:gd name="connsiteX3" fmla="*/ 3733800 w 5951220"/>
              <a:gd name="connsiteY3" fmla="*/ 2072640 h 4145280"/>
              <a:gd name="connsiteX4" fmla="*/ 4541520 w 5951220"/>
              <a:gd name="connsiteY4" fmla="*/ 1417320 h 4145280"/>
              <a:gd name="connsiteX5" fmla="*/ 5219700 w 5951220"/>
              <a:gd name="connsiteY5" fmla="*/ 784860 h 4145280"/>
              <a:gd name="connsiteX6" fmla="*/ 5951220 w 5951220"/>
              <a:gd name="connsiteY6" fmla="*/ 0 h 414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1220" h="4145280">
                <a:moveTo>
                  <a:pt x="0" y="4145280"/>
                </a:moveTo>
                <a:cubicBezTo>
                  <a:pt x="519430" y="3919220"/>
                  <a:pt x="1038860" y="3693160"/>
                  <a:pt x="1485900" y="3467100"/>
                </a:cubicBezTo>
                <a:cubicBezTo>
                  <a:pt x="1932940" y="3241040"/>
                  <a:pt x="2307590" y="3021330"/>
                  <a:pt x="2682240" y="2788920"/>
                </a:cubicBezTo>
                <a:cubicBezTo>
                  <a:pt x="3056890" y="2556510"/>
                  <a:pt x="3423920" y="2301240"/>
                  <a:pt x="3733800" y="2072640"/>
                </a:cubicBezTo>
                <a:cubicBezTo>
                  <a:pt x="4043680" y="1844040"/>
                  <a:pt x="4293870" y="1631950"/>
                  <a:pt x="4541520" y="1417320"/>
                </a:cubicBezTo>
                <a:cubicBezTo>
                  <a:pt x="4789170" y="1202690"/>
                  <a:pt x="4984750" y="1021080"/>
                  <a:pt x="5219700" y="784860"/>
                </a:cubicBezTo>
                <a:cubicBezTo>
                  <a:pt x="5454650" y="548640"/>
                  <a:pt x="5702935" y="274320"/>
                  <a:pt x="5951220" y="0"/>
                </a:cubicBezTo>
              </a:path>
            </a:pathLst>
          </a:custGeom>
          <a:noFill/>
          <a:ln w="38100"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Rettangolo arrotondato 23"/>
          <p:cNvSpPr/>
          <p:nvPr/>
        </p:nvSpPr>
        <p:spPr bwMode="auto">
          <a:xfrm>
            <a:off x="4026694" y="5118100"/>
            <a:ext cx="1351756" cy="427681"/>
          </a:xfrm>
          <a:prstGeom prst="roundRect">
            <a:avLst/>
          </a:prstGeom>
          <a:noFill/>
          <a:ln w="381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Rettangolo arrotondato 37"/>
          <p:cNvSpPr/>
          <p:nvPr/>
        </p:nvSpPr>
        <p:spPr bwMode="auto">
          <a:xfrm>
            <a:off x="2547144" y="3359150"/>
            <a:ext cx="1351756" cy="427681"/>
          </a:xfrm>
          <a:prstGeom prst="roundRect">
            <a:avLst/>
          </a:prstGeom>
          <a:noFill/>
          <a:ln w="38100"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58171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500"/>
                                        <p:tgtEl>
                                          <p:spTgt spid="8"/>
                                        </p:tgtEl>
                                      </p:cBhvr>
                                    </p:animEffect>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200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7" grpId="0" animBg="1"/>
      <p:bldP spid="8" grpId="0" animBg="1"/>
      <p:bldP spid="24" grpId="0" animBg="1"/>
      <p:bldP spid="3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CasellaDiTesto 4"/>
          <p:cNvSpPr txBox="1"/>
          <p:nvPr/>
        </p:nvSpPr>
        <p:spPr>
          <a:xfrm>
            <a:off x="184150" y="766763"/>
            <a:ext cx="8959850" cy="4401205"/>
          </a:xfrm>
          <a:prstGeom prst="rect">
            <a:avLst/>
          </a:prstGeom>
          <a:noFill/>
        </p:spPr>
        <p:txBody>
          <a:bodyPr wrap="square">
            <a:spAutoFit/>
          </a:bodyPr>
          <a:lstStyle/>
          <a:p>
            <a:pPr>
              <a:defRPr/>
            </a:pPr>
            <a:r>
              <a:rPr lang="en-GB" sz="2800" dirty="0" smtClean="0">
                <a:solidFill>
                  <a:schemeClr val="bg1"/>
                </a:solidFill>
                <a:latin typeface="Calibri" pitchFamily="34" charset="0"/>
              </a:rPr>
              <a:t>Think about this:</a:t>
            </a:r>
          </a:p>
          <a:p>
            <a:pPr marL="514350" indent="-514350">
              <a:buAutoNum type="arabicPeriod"/>
              <a:defRPr/>
            </a:pPr>
            <a:r>
              <a:rPr lang="en-GB" sz="2800" dirty="0" smtClean="0">
                <a:solidFill>
                  <a:schemeClr val="bg1"/>
                </a:solidFill>
                <a:latin typeface="Calibri" pitchFamily="34" charset="0"/>
              </a:rPr>
              <a:t>Mg tends to remain in the solid residuum during mantle partial melting while Fe preferentially goes into the melt;</a:t>
            </a:r>
          </a:p>
          <a:p>
            <a:pPr marL="444500" indent="-444500">
              <a:buAutoNum type="arabicPeriod"/>
              <a:defRPr/>
            </a:pPr>
            <a:r>
              <a:rPr lang="en-GB" sz="2800" dirty="0" smtClean="0">
                <a:solidFill>
                  <a:schemeClr val="bg1"/>
                </a:solidFill>
                <a:latin typeface="Calibri" pitchFamily="34" charset="0"/>
              </a:rPr>
              <a:t>High-degree melts will have higher Mg/Fe ratios than low-degree melts;</a:t>
            </a:r>
          </a:p>
          <a:p>
            <a:pPr marL="444500" indent="-444500">
              <a:buAutoNum type="arabicPeriod"/>
              <a:defRPr/>
            </a:pPr>
            <a:r>
              <a:rPr lang="en-GB" sz="2800" dirty="0" smtClean="0">
                <a:solidFill>
                  <a:schemeClr val="bg1"/>
                </a:solidFill>
                <a:latin typeface="Calibri" pitchFamily="34" charset="0"/>
              </a:rPr>
              <a:t>Olivine crystallizing from a high Mg/Fe melt will have higher Fo content than those forming from a low Mg/Fe melt;</a:t>
            </a:r>
          </a:p>
          <a:p>
            <a:pPr marL="444500" indent="-444500">
              <a:buAutoNum type="arabicPeriod"/>
              <a:defRPr/>
            </a:pPr>
            <a:r>
              <a:rPr lang="en-GB" sz="2800" dirty="0" smtClean="0">
                <a:solidFill>
                  <a:schemeClr val="bg1"/>
                </a:solidFill>
                <a:latin typeface="Calibri" pitchFamily="34" charset="0"/>
              </a:rPr>
              <a:t>High Fo olivines in basaltic melts are considered a proof for high degrees of melting.</a:t>
            </a:r>
          </a:p>
        </p:txBody>
      </p:sp>
      <p:sp>
        <p:nvSpPr>
          <p:cNvPr id="6" name="CasellaDiTesto 5"/>
          <p:cNvSpPr txBox="1"/>
          <p:nvPr/>
        </p:nvSpPr>
        <p:spPr>
          <a:xfrm>
            <a:off x="0" y="5084763"/>
            <a:ext cx="9144000" cy="1754326"/>
          </a:xfrm>
          <a:prstGeom prst="rect">
            <a:avLst/>
          </a:prstGeom>
          <a:noFill/>
        </p:spPr>
        <p:txBody>
          <a:bodyPr wrap="square">
            <a:spAutoFit/>
          </a:bodyPr>
          <a:lstStyle/>
          <a:p>
            <a:pPr algn="ctr">
              <a:defRPr/>
            </a:pPr>
            <a:r>
              <a:rPr lang="en-GB" sz="3600" dirty="0" smtClean="0">
                <a:solidFill>
                  <a:schemeClr val="bg1"/>
                </a:solidFill>
                <a:latin typeface="Calibri" pitchFamily="34" charset="0"/>
              </a:rPr>
              <a:t>Is the so-calculated high degree of melting indicative of high absolute temperature of the mantle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7" name="Text Box 3"/>
          <p:cNvSpPr txBox="1">
            <a:spLocks noChangeArrowheads="1"/>
          </p:cNvSpPr>
          <p:nvPr/>
        </p:nvSpPr>
        <p:spPr bwMode="auto">
          <a:xfrm>
            <a:off x="114300" y="742950"/>
            <a:ext cx="8915400" cy="6170920"/>
          </a:xfrm>
          <a:prstGeom prst="rect">
            <a:avLst/>
          </a:prstGeom>
          <a:noFill/>
          <a:ln w="9525">
            <a:noFill/>
            <a:miter lim="800000"/>
            <a:headEnd/>
            <a:tailEnd/>
          </a:ln>
          <a:effectLst/>
        </p:spPr>
        <p:txBody>
          <a:bodyPr wrap="square">
            <a:spAutoFit/>
          </a:bodyPr>
          <a:lstStyle/>
          <a:p>
            <a:pPr>
              <a:spcAft>
                <a:spcPts val="600"/>
              </a:spcAft>
              <a:defRPr/>
            </a:pPr>
            <a:r>
              <a:rPr lang="en-GB" sz="2800" dirty="0" smtClean="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High magma production (high degree of melting) </a:t>
            </a:r>
            <a:r>
              <a:rPr lang="en-GB" sz="28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can be related to High Homologous </a:t>
            </a:r>
            <a:r>
              <a:rPr lang="en-GB" sz="2800" dirty="0" smtClean="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Temperature rather than high Absolute Temperature.</a:t>
            </a:r>
            <a:endParaRPr lang="en-GB" sz="28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endParaRPr>
          </a:p>
          <a:p>
            <a:pPr algn="ctr">
              <a:spcAft>
                <a:spcPts val="600"/>
              </a:spcAft>
              <a:defRPr/>
            </a:pPr>
            <a:r>
              <a:rPr lang="en-GB" sz="3600" dirty="0" smtClean="0">
                <a:solidFill>
                  <a:srgbClr val="FFFF00"/>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The </a:t>
            </a:r>
            <a:r>
              <a:rPr lang="en-GB" sz="3600" dirty="0">
                <a:solidFill>
                  <a:srgbClr val="FFFF00"/>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Homologous Temperature</a:t>
            </a:r>
            <a:r>
              <a:rPr lang="en-GB" sz="36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 is the ratio of the temperature of a substance to the melting temperature (</a:t>
            </a:r>
            <a:r>
              <a:rPr lang="en-GB" sz="3600" i="1"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solidus</a:t>
            </a:r>
            <a:r>
              <a:rPr lang="en-GB" sz="36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 for natural systems) of the same substance</a:t>
            </a:r>
            <a:r>
              <a:rPr lang="en-GB" sz="3600" dirty="0" smtClean="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a:t>
            </a:r>
          </a:p>
          <a:p>
            <a:pPr algn="r">
              <a:defRPr/>
            </a:pPr>
            <a:r>
              <a:rPr lang="en-GB"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In a lherzolitic mantle at a given depth, the H.T. may be: 1000°C/1300°C = 0.76.</a:t>
            </a:r>
          </a:p>
          <a:p>
            <a:pPr algn="r">
              <a:defRPr/>
            </a:pPr>
            <a:r>
              <a:rPr lang="en-GB"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At the same depth, in an eclogite-bearing mantle the H.T. may be: 1000°C/1000°C = 1.00.</a:t>
            </a:r>
            <a:endParaRPr lang="en-GB" sz="9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r">
              <a:defRPr/>
            </a:pPr>
            <a:endParaRPr lang="en-GB" sz="9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defRPr/>
            </a:pPr>
            <a:r>
              <a:rPr lang="en-GB" sz="3600"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An eclogite-bearing mantle has higher H.T</a:t>
            </a:r>
            <a:r>
              <a:rPr lang="en-GB" sz="3600"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a:t>
            </a:r>
            <a:endParaRPr lang="it-IT" sz="28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endParaRPr>
          </a:p>
        </p:txBody>
      </p:sp>
    </p:spTree>
    <p:extLst>
      <p:ext uri="{BB962C8B-B14F-4D97-AF65-F5344CB8AC3E}">
        <p14:creationId xmlns:p14="http://schemas.microsoft.com/office/powerpoint/2010/main" val="31975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pic>
        <p:nvPicPr>
          <p:cNvPr id="2" name="Immagine 1"/>
          <p:cNvPicPr>
            <a:picLocks noChangeAspect="1"/>
          </p:cNvPicPr>
          <p:nvPr/>
        </p:nvPicPr>
        <p:blipFill>
          <a:blip r:embed="rId3" cstate="print"/>
          <a:stretch>
            <a:fillRect/>
          </a:stretch>
        </p:blipFill>
        <p:spPr>
          <a:xfrm>
            <a:off x="0" y="2621494"/>
            <a:ext cx="9144000" cy="1970611"/>
          </a:xfrm>
          <a:prstGeom prst="rect">
            <a:avLst/>
          </a:prstGeom>
        </p:spPr>
      </p:pic>
      <p:sp>
        <p:nvSpPr>
          <p:cNvPr id="4" name="Figura a mano libera 3"/>
          <p:cNvSpPr/>
          <p:nvPr/>
        </p:nvSpPr>
        <p:spPr bwMode="auto">
          <a:xfrm>
            <a:off x="53340" y="3708400"/>
            <a:ext cx="8641080" cy="571500"/>
          </a:xfrm>
          <a:custGeom>
            <a:avLst/>
            <a:gdLst>
              <a:gd name="connsiteX0" fmla="*/ 0 w 8641080"/>
              <a:gd name="connsiteY0" fmla="*/ 0 h 571500"/>
              <a:gd name="connsiteX1" fmla="*/ 0 w 8641080"/>
              <a:gd name="connsiteY1" fmla="*/ 571500 h 571500"/>
              <a:gd name="connsiteX2" fmla="*/ 2667000 w 8641080"/>
              <a:gd name="connsiteY2" fmla="*/ 571500 h 571500"/>
              <a:gd name="connsiteX3" fmla="*/ 2667000 w 8641080"/>
              <a:gd name="connsiteY3" fmla="*/ 297180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67000 w 8641080"/>
              <a:gd name="connsiteY2" fmla="*/ 571500 h 571500"/>
              <a:gd name="connsiteX3" fmla="*/ 2640806 w 8641080"/>
              <a:gd name="connsiteY3" fmla="*/ 299561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45569 w 8641080"/>
              <a:gd name="connsiteY2" fmla="*/ 569119 h 571500"/>
              <a:gd name="connsiteX3" fmla="*/ 2640806 w 8641080"/>
              <a:gd name="connsiteY3" fmla="*/ 299561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55094 w 8641080"/>
              <a:gd name="connsiteY2" fmla="*/ 569119 h 571500"/>
              <a:gd name="connsiteX3" fmla="*/ 2640806 w 8641080"/>
              <a:gd name="connsiteY3" fmla="*/ 299561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55094 w 8641080"/>
              <a:gd name="connsiteY2" fmla="*/ 569119 h 571500"/>
              <a:gd name="connsiteX3" fmla="*/ 2657474 w 8641080"/>
              <a:gd name="connsiteY3" fmla="*/ 297180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55094 w 8641080"/>
              <a:gd name="connsiteY2" fmla="*/ 569119 h 571500"/>
              <a:gd name="connsiteX3" fmla="*/ 2652711 w 8641080"/>
              <a:gd name="connsiteY3" fmla="*/ 297180 h 571500"/>
              <a:gd name="connsiteX4" fmla="*/ 8641080 w 8641080"/>
              <a:gd name="connsiteY4" fmla="*/ 304800 h 571500"/>
              <a:gd name="connsiteX5" fmla="*/ 8633460 w 8641080"/>
              <a:gd name="connsiteY5" fmla="*/ 0 h 571500"/>
              <a:gd name="connsiteX6" fmla="*/ 0 w 8641080"/>
              <a:gd name="connsiteY6"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1080" h="571500">
                <a:moveTo>
                  <a:pt x="0" y="0"/>
                </a:moveTo>
                <a:lnTo>
                  <a:pt x="0" y="571500"/>
                </a:lnTo>
                <a:lnTo>
                  <a:pt x="2655094" y="569119"/>
                </a:lnTo>
                <a:cubicBezTo>
                  <a:pt x="2653506" y="479266"/>
                  <a:pt x="2654299" y="387033"/>
                  <a:pt x="2652711" y="297180"/>
                </a:cubicBezTo>
                <a:lnTo>
                  <a:pt x="8641080" y="304800"/>
                </a:lnTo>
                <a:lnTo>
                  <a:pt x="8633460" y="0"/>
                </a:lnTo>
                <a:lnTo>
                  <a:pt x="0" y="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 name="Connettore 1 5"/>
          <p:cNvCxnSpPr/>
          <p:nvPr/>
        </p:nvCxnSpPr>
        <p:spPr bwMode="auto">
          <a:xfrm>
            <a:off x="5730240" y="3449320"/>
            <a:ext cx="2438400" cy="0"/>
          </a:xfrm>
          <a:prstGeom prst="line">
            <a:avLst/>
          </a:prstGeom>
          <a:noFill/>
          <a:ln w="19050" cap="flat" cmpd="sng" algn="ctr">
            <a:solidFill>
              <a:srgbClr val="FF0000"/>
            </a:solidFill>
            <a:prstDash val="solid"/>
            <a:round/>
            <a:headEnd type="none" w="med" len="med"/>
            <a:tailEnd type="none" w="med" len="med"/>
          </a:ln>
          <a:effectLst/>
        </p:spPr>
      </p:cxnSp>
      <p:pic>
        <p:nvPicPr>
          <p:cNvPr id="8" name="Immagine 7"/>
          <p:cNvPicPr>
            <a:picLocks noChangeAspect="1"/>
          </p:cNvPicPr>
          <p:nvPr/>
        </p:nvPicPr>
        <p:blipFill>
          <a:blip r:embed="rId4" cstate="print"/>
          <a:stretch>
            <a:fillRect/>
          </a:stretch>
        </p:blipFill>
        <p:spPr>
          <a:xfrm>
            <a:off x="0" y="4647735"/>
            <a:ext cx="9144000" cy="1241435"/>
          </a:xfrm>
          <a:prstGeom prst="rect">
            <a:avLst/>
          </a:prstGeom>
        </p:spPr>
      </p:pic>
      <p:pic>
        <p:nvPicPr>
          <p:cNvPr id="9" name="Immagine 8"/>
          <p:cNvPicPr>
            <a:picLocks noChangeAspect="1"/>
          </p:cNvPicPr>
          <p:nvPr/>
        </p:nvPicPr>
        <p:blipFill rotWithShape="1">
          <a:blip r:embed="rId5" cstate="print"/>
          <a:srcRect t="1563" b="22969"/>
          <a:stretch/>
        </p:blipFill>
        <p:spPr>
          <a:xfrm>
            <a:off x="0" y="812800"/>
            <a:ext cx="9144000" cy="1752600"/>
          </a:xfrm>
          <a:prstGeom prst="rect">
            <a:avLst/>
          </a:prstGeom>
        </p:spPr>
      </p:pic>
      <p:sp>
        <p:nvSpPr>
          <p:cNvPr id="10" name="Figura a mano libera 9"/>
          <p:cNvSpPr/>
          <p:nvPr/>
        </p:nvSpPr>
        <p:spPr bwMode="auto">
          <a:xfrm>
            <a:off x="5036820" y="4008120"/>
            <a:ext cx="403860" cy="411480"/>
          </a:xfrm>
          <a:custGeom>
            <a:avLst/>
            <a:gdLst>
              <a:gd name="connsiteX0" fmla="*/ 0 w 403860"/>
              <a:gd name="connsiteY0" fmla="*/ 0 h 373380"/>
              <a:gd name="connsiteX1" fmla="*/ 38100 w 403860"/>
              <a:gd name="connsiteY1" fmla="*/ 205740 h 373380"/>
              <a:gd name="connsiteX2" fmla="*/ 160020 w 403860"/>
              <a:gd name="connsiteY2" fmla="*/ 297180 h 373380"/>
              <a:gd name="connsiteX3" fmla="*/ 403860 w 403860"/>
              <a:gd name="connsiteY3" fmla="*/ 373380 h 373380"/>
            </a:gdLst>
            <a:ahLst/>
            <a:cxnLst>
              <a:cxn ang="0">
                <a:pos x="connsiteX0" y="connsiteY0"/>
              </a:cxn>
              <a:cxn ang="0">
                <a:pos x="connsiteX1" y="connsiteY1"/>
              </a:cxn>
              <a:cxn ang="0">
                <a:pos x="connsiteX2" y="connsiteY2"/>
              </a:cxn>
              <a:cxn ang="0">
                <a:pos x="connsiteX3" y="connsiteY3"/>
              </a:cxn>
            </a:cxnLst>
            <a:rect l="l" t="t" r="r" b="b"/>
            <a:pathLst>
              <a:path w="403860" h="373380">
                <a:moveTo>
                  <a:pt x="0" y="0"/>
                </a:moveTo>
                <a:cubicBezTo>
                  <a:pt x="5715" y="78105"/>
                  <a:pt x="11430" y="156210"/>
                  <a:pt x="38100" y="205740"/>
                </a:cubicBezTo>
                <a:cubicBezTo>
                  <a:pt x="64770" y="255270"/>
                  <a:pt x="99060" y="269240"/>
                  <a:pt x="160020" y="297180"/>
                </a:cubicBezTo>
                <a:cubicBezTo>
                  <a:pt x="220980" y="325120"/>
                  <a:pt x="312420" y="349250"/>
                  <a:pt x="403860" y="37338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CasellaDiTesto 10"/>
          <p:cNvSpPr txBox="1"/>
          <p:nvPr/>
        </p:nvSpPr>
        <p:spPr>
          <a:xfrm>
            <a:off x="5394960" y="4089400"/>
            <a:ext cx="3314700" cy="584775"/>
          </a:xfrm>
          <a:prstGeom prst="rect">
            <a:avLst/>
          </a:prstGeom>
          <a:noFill/>
        </p:spPr>
        <p:txBody>
          <a:bodyPr wrap="square" rtlCol="0">
            <a:spAutoFit/>
          </a:bodyPr>
          <a:lstStyle/>
          <a:p>
            <a:r>
              <a:rPr lang="en-GB" sz="3200" dirty="0" smtClean="0">
                <a:solidFill>
                  <a:srgbClr val="FF0000"/>
                </a:solidFill>
                <a:latin typeface="Calibri" panose="020F0502020204030204" pitchFamily="34" charset="0"/>
                <a:cs typeface="Calibri" panose="020F0502020204030204" pitchFamily="34" charset="0"/>
              </a:rPr>
              <a:t>? Not clear to me.</a:t>
            </a:r>
            <a:endParaRPr lang="en-GB" sz="3200" dirty="0">
              <a:solidFill>
                <a:srgbClr val="FF0000"/>
              </a:solidFill>
              <a:latin typeface="Calibri" panose="020F0502020204030204" pitchFamily="34" charset="0"/>
              <a:cs typeface="Calibri" panose="020F0502020204030204" pitchFamily="34" charset="0"/>
            </a:endParaRPr>
          </a:p>
        </p:txBody>
      </p:sp>
      <p:cxnSp>
        <p:nvCxnSpPr>
          <p:cNvPr id="13" name="Connettore 1 12"/>
          <p:cNvCxnSpPr/>
          <p:nvPr/>
        </p:nvCxnSpPr>
        <p:spPr bwMode="auto">
          <a:xfrm>
            <a:off x="108405" y="5746206"/>
            <a:ext cx="5976000" cy="0"/>
          </a:xfrm>
          <a:prstGeom prst="line">
            <a:avLst/>
          </a:prstGeom>
          <a:noFill/>
          <a:ln w="19050" cap="flat" cmpd="sng" algn="ctr">
            <a:solidFill>
              <a:srgbClr val="FF0000"/>
            </a:solidFill>
            <a:prstDash val="solid"/>
            <a:round/>
            <a:headEnd type="none" w="med" len="med"/>
            <a:tailEnd type="none" w="med" len="med"/>
          </a:ln>
          <a:effectLst/>
        </p:spPr>
      </p:cxnSp>
      <p:sp>
        <p:nvSpPr>
          <p:cNvPr id="14" name="CasellaDiTesto 13"/>
          <p:cNvSpPr txBox="1"/>
          <p:nvPr/>
        </p:nvSpPr>
        <p:spPr>
          <a:xfrm>
            <a:off x="0" y="5805461"/>
            <a:ext cx="9144000" cy="1077218"/>
          </a:xfrm>
          <a:prstGeom prst="rect">
            <a:avLst/>
          </a:prstGeom>
          <a:noFill/>
        </p:spPr>
        <p:txBody>
          <a:bodyPr wrap="square" rtlCol="0">
            <a:spAutoFit/>
          </a:bodyPr>
          <a:lstStyle/>
          <a:p>
            <a:pPr algn="ctr"/>
            <a:r>
              <a:rPr lang="en-GB" sz="3200" dirty="0" smtClean="0">
                <a:solidFill>
                  <a:schemeClr val="bg1"/>
                </a:solidFill>
                <a:latin typeface="Calibri" panose="020F0502020204030204" pitchFamily="34" charset="0"/>
                <a:cs typeface="Calibri" panose="020F0502020204030204" pitchFamily="34" charset="0"/>
              </a:rPr>
              <a:t>But a fertile mantle has higher Fe and consequentially lower Mg/Fe (and Mg#, of course).</a:t>
            </a:r>
            <a:endParaRPr lang="en-GB"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9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1000"/>
                                        <p:tgtEl>
                                          <p:spTgt spid="1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pic>
        <p:nvPicPr>
          <p:cNvPr id="9" name="Immagine 8"/>
          <p:cNvPicPr>
            <a:picLocks noChangeAspect="1"/>
          </p:cNvPicPr>
          <p:nvPr/>
        </p:nvPicPr>
        <p:blipFill rotWithShape="1">
          <a:blip r:embed="rId3" cstate="print"/>
          <a:srcRect t="1563" b="22969"/>
          <a:stretch/>
        </p:blipFill>
        <p:spPr>
          <a:xfrm>
            <a:off x="0" y="812800"/>
            <a:ext cx="9144000" cy="1752600"/>
          </a:xfrm>
          <a:prstGeom prst="rect">
            <a:avLst/>
          </a:prstGeom>
        </p:spPr>
      </p:pic>
      <p:grpSp>
        <p:nvGrpSpPr>
          <p:cNvPr id="15" name="Gruppo 14"/>
          <p:cNvGrpSpPr/>
          <p:nvPr/>
        </p:nvGrpSpPr>
        <p:grpSpPr>
          <a:xfrm>
            <a:off x="0" y="2616579"/>
            <a:ext cx="9144000" cy="1148905"/>
            <a:chOff x="0" y="2641979"/>
            <a:chExt cx="9144000" cy="1148905"/>
          </a:xfrm>
        </p:grpSpPr>
        <p:sp>
          <p:nvSpPr>
            <p:cNvPr id="7" name="Rettangolo 6"/>
            <p:cNvSpPr/>
            <p:nvPr/>
          </p:nvSpPr>
          <p:spPr bwMode="auto">
            <a:xfrm>
              <a:off x="0" y="2996821"/>
              <a:ext cx="9144000" cy="4575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3" name="Immagine 2"/>
            <p:cNvPicPr>
              <a:picLocks noChangeAspect="1"/>
            </p:cNvPicPr>
            <p:nvPr/>
          </p:nvPicPr>
          <p:blipFill>
            <a:blip r:embed="rId4" cstate="print"/>
            <a:stretch>
              <a:fillRect/>
            </a:stretch>
          </p:blipFill>
          <p:spPr>
            <a:xfrm>
              <a:off x="0" y="2641979"/>
              <a:ext cx="9144000" cy="354842"/>
            </a:xfrm>
            <a:prstGeom prst="rect">
              <a:avLst/>
            </a:prstGeom>
          </p:spPr>
        </p:pic>
        <p:pic>
          <p:nvPicPr>
            <p:cNvPr id="5" name="Immagine 4"/>
            <p:cNvPicPr>
              <a:picLocks noChangeAspect="1"/>
            </p:cNvPicPr>
            <p:nvPr/>
          </p:nvPicPr>
          <p:blipFill>
            <a:blip r:embed="rId5" cstate="print"/>
            <a:stretch>
              <a:fillRect/>
            </a:stretch>
          </p:blipFill>
          <p:spPr>
            <a:xfrm>
              <a:off x="0" y="3168715"/>
              <a:ext cx="9144000" cy="622169"/>
            </a:xfrm>
            <a:prstGeom prst="rect">
              <a:avLst/>
            </a:prstGeom>
          </p:spPr>
        </p:pic>
        <p:sp>
          <p:nvSpPr>
            <p:cNvPr id="12" name="CasellaDiTesto 11"/>
            <p:cNvSpPr txBox="1"/>
            <p:nvPr/>
          </p:nvSpPr>
          <p:spPr>
            <a:xfrm>
              <a:off x="15875" y="2862883"/>
              <a:ext cx="609600" cy="369332"/>
            </a:xfrm>
            <a:prstGeom prst="rect">
              <a:avLst/>
            </a:prstGeom>
            <a:noFill/>
          </p:spPr>
          <p:txBody>
            <a:bodyPr wrap="square" rtlCol="0">
              <a:spAutoFit/>
            </a:bodyPr>
            <a:lstStyle/>
            <a:p>
              <a:r>
                <a:rPr lang="it-IT" dirty="0" smtClean="0">
                  <a:solidFill>
                    <a:schemeClr val="tx1"/>
                  </a:solidFill>
                  <a:effectLst/>
                  <a:latin typeface="Calibri" panose="020F0502020204030204" pitchFamily="34" charset="0"/>
                  <a:cs typeface="Calibri" panose="020F0502020204030204" pitchFamily="34" charset="0"/>
                </a:rPr>
                <a:t>[…]</a:t>
              </a:r>
              <a:endParaRPr lang="it-IT" dirty="0">
                <a:solidFill>
                  <a:schemeClr val="tx1"/>
                </a:solidFill>
                <a:effectLst/>
                <a:latin typeface="Calibri" panose="020F0502020204030204" pitchFamily="34" charset="0"/>
                <a:cs typeface="Calibri" panose="020F0502020204030204" pitchFamily="34" charset="0"/>
              </a:endParaRPr>
            </a:p>
          </p:txBody>
        </p:sp>
      </p:grpSp>
      <p:sp>
        <p:nvSpPr>
          <p:cNvPr id="17" name="CasellaDiTesto 16"/>
          <p:cNvSpPr txBox="1"/>
          <p:nvPr/>
        </p:nvSpPr>
        <p:spPr>
          <a:xfrm>
            <a:off x="0" y="3684561"/>
            <a:ext cx="7747000" cy="523220"/>
          </a:xfrm>
          <a:prstGeom prst="rect">
            <a:avLst/>
          </a:prstGeom>
          <a:noFill/>
        </p:spPr>
        <p:txBody>
          <a:bodyPr wrap="square" rtlCol="0">
            <a:spAutoFit/>
          </a:bodyPr>
          <a:lstStyle/>
          <a:p>
            <a:r>
              <a:rPr lang="en-GB" sz="2800" dirty="0" smtClean="0">
                <a:solidFill>
                  <a:schemeClr val="bg1"/>
                </a:solidFill>
                <a:latin typeface="Calibri" panose="020F0502020204030204" pitchFamily="34" charset="0"/>
                <a:cs typeface="Calibri" panose="020F0502020204030204" pitchFamily="34" charset="0"/>
              </a:rPr>
              <a:t>C-bearing mantle sources can provide wrong results.</a:t>
            </a:r>
            <a:endParaRPr lang="en-GB" sz="2800" dirty="0">
              <a:solidFill>
                <a:schemeClr val="bg1"/>
              </a:solidFill>
              <a:latin typeface="Calibri" panose="020F0502020204030204" pitchFamily="34" charset="0"/>
              <a:cs typeface="Calibri" panose="020F0502020204030204" pitchFamily="34" charset="0"/>
            </a:endParaRPr>
          </a:p>
        </p:txBody>
      </p:sp>
      <p:grpSp>
        <p:nvGrpSpPr>
          <p:cNvPr id="16" name="Gruppo 15"/>
          <p:cNvGrpSpPr/>
          <p:nvPr/>
        </p:nvGrpSpPr>
        <p:grpSpPr>
          <a:xfrm>
            <a:off x="419100" y="4267200"/>
            <a:ext cx="8427357" cy="2501900"/>
            <a:chOff x="419100" y="4775200"/>
            <a:chExt cx="8427357" cy="2501900"/>
          </a:xfrm>
        </p:grpSpPr>
        <p:pic>
          <p:nvPicPr>
            <p:cNvPr id="18" name="Immagine 17"/>
            <p:cNvPicPr>
              <a:picLocks noChangeAspect="1"/>
            </p:cNvPicPr>
            <p:nvPr/>
          </p:nvPicPr>
          <p:blipFill rotWithShape="1">
            <a:blip r:embed="rId6" cstate="print"/>
            <a:srcRect l="1421" t="6190" b="66851"/>
            <a:stretch/>
          </p:blipFill>
          <p:spPr>
            <a:xfrm>
              <a:off x="419100" y="4775200"/>
              <a:ext cx="8427357" cy="1262906"/>
            </a:xfrm>
            <a:prstGeom prst="rect">
              <a:avLst/>
            </a:prstGeom>
          </p:spPr>
        </p:pic>
        <p:pic>
          <p:nvPicPr>
            <p:cNvPr id="19" name="Immagine 18"/>
            <p:cNvPicPr>
              <a:picLocks noChangeAspect="1"/>
            </p:cNvPicPr>
            <p:nvPr/>
          </p:nvPicPr>
          <p:blipFill rotWithShape="1">
            <a:blip r:embed="rId6" cstate="print"/>
            <a:srcRect l="1421" t="43869" b="27664"/>
            <a:stretch/>
          </p:blipFill>
          <p:spPr>
            <a:xfrm>
              <a:off x="419100" y="5943599"/>
              <a:ext cx="8427356" cy="1333501"/>
            </a:xfrm>
            <a:prstGeom prst="rect">
              <a:avLst/>
            </a:prstGeom>
          </p:spPr>
        </p:pic>
      </p:grpSp>
      <p:sp>
        <p:nvSpPr>
          <p:cNvPr id="21" name="CasellaDiTesto 20"/>
          <p:cNvSpPr txBox="1"/>
          <p:nvPr/>
        </p:nvSpPr>
        <p:spPr>
          <a:xfrm>
            <a:off x="7772400" y="3646461"/>
            <a:ext cx="1016000" cy="707886"/>
          </a:xfrm>
          <a:prstGeom prst="rect">
            <a:avLst/>
          </a:prstGeom>
          <a:noFill/>
        </p:spPr>
        <p:txBody>
          <a:bodyPr wrap="square" rtlCol="0">
            <a:spAutoFit/>
          </a:bodyPr>
          <a:lstStyle/>
          <a:p>
            <a:r>
              <a:rPr lang="en-GB" sz="4000" b="1" dirty="0" smtClean="0">
                <a:solidFill>
                  <a:srgbClr val="FFFF00"/>
                </a:solidFill>
                <a:latin typeface="Calibri" panose="020F0502020204030204" pitchFamily="34" charset="0"/>
                <a:cs typeface="Calibri" panose="020F0502020204030204" pitchFamily="34" charset="0"/>
                <a:sym typeface="Wingdings" panose="05000000000000000000" pitchFamily="2" charset="2"/>
              </a:rPr>
              <a:t></a:t>
            </a:r>
            <a:endParaRPr lang="en-GB"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7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Let’s make another Exercise</a:t>
            </a:r>
            <a:endParaRPr lang="en-GB" sz="4800">
              <a:solidFill>
                <a:srgbClr val="FFFF00"/>
              </a:solidFill>
              <a:effectLst>
                <a:outerShdw blurRad="38100" dist="38100" dir="2700000" algn="tl">
                  <a:srgbClr val="000000"/>
                </a:outerShdw>
              </a:effectLst>
              <a:latin typeface="Calibri" pitchFamily="34" charset="0"/>
            </a:endParaRPr>
          </a:p>
        </p:txBody>
      </p:sp>
      <p:sp>
        <p:nvSpPr>
          <p:cNvPr id="110" name="Text Box 82"/>
          <p:cNvSpPr txBox="1">
            <a:spLocks noChangeArrowheads="1"/>
          </p:cNvSpPr>
          <p:nvPr/>
        </p:nvSpPr>
        <p:spPr bwMode="auto">
          <a:xfrm>
            <a:off x="363415" y="889000"/>
            <a:ext cx="841717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Let’s calculate the composition of a melt in equilibrium with a given olivine with variable Forsterite content.</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111" name="Text Box 82"/>
          <p:cNvSpPr txBox="1">
            <a:spLocks noChangeArrowheads="1"/>
          </p:cNvSpPr>
          <p:nvPr/>
        </p:nvSpPr>
        <p:spPr bwMode="auto">
          <a:xfrm>
            <a:off x="363415" y="2811584"/>
            <a:ext cx="841717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Let’s calculate also the composition of an hypothetical olivine in equilibrium with a melt with a given Mg#.</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115" name="Text Box 82"/>
          <p:cNvSpPr txBox="1">
            <a:spLocks noChangeArrowheads="1"/>
          </p:cNvSpPr>
          <p:nvPr/>
        </p:nvSpPr>
        <p:spPr bwMode="auto">
          <a:xfrm>
            <a:off x="2505075" y="4652107"/>
            <a:ext cx="4133850" cy="1200329"/>
          </a:xfrm>
          <a:prstGeom prst="rect">
            <a:avLst/>
          </a:prstGeom>
          <a:noFill/>
          <a:ln w="9525">
            <a:noFill/>
            <a:miter lim="800000"/>
            <a:headEnd/>
            <a:tailEnd/>
          </a:ln>
          <a:effectLst/>
        </p:spPr>
        <p:txBody>
          <a:bodyPr wrap="square">
            <a:spAutoFit/>
          </a:bodyPr>
          <a:lstStyle/>
          <a:p>
            <a:pPr algn="ctr">
              <a:defRPr/>
            </a:pPr>
            <a:r>
              <a:rPr lang="en-GB" sz="6000" dirty="0" smtClean="0">
                <a:solidFill>
                  <a:schemeClr val="bg1"/>
                </a:solidFill>
                <a:latin typeface="Calibri" pitchFamily="34" charset="0"/>
              </a:rPr>
              <a:t>Exercise </a:t>
            </a:r>
            <a:r>
              <a:rPr lang="en-GB" sz="7200" dirty="0" smtClean="0">
                <a:solidFill>
                  <a:srgbClr val="FFFF00"/>
                </a:solidFill>
                <a:latin typeface="Calibri" pitchFamily="34" charset="0"/>
              </a:rPr>
              <a:t>#3</a:t>
            </a:r>
            <a:endParaRPr lang="en-GB" sz="72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0"/>
                                        </p:tgtEl>
                                        <p:attrNameLst>
                                          <p:attrName>style.visibility</p:attrName>
                                        </p:attrNameLst>
                                      </p:cBhvr>
                                      <p:to>
                                        <p:strVal val="visible"/>
                                      </p:to>
                                    </p:set>
                                    <p:animEffect transition="in" filter="fade">
                                      <p:cBhvr>
                                        <p:cTn id="7" dur="500"/>
                                        <p:tgtEl>
                                          <p:spTgt spid="11868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
                                            <p:txEl>
                                              <p:pRg st="0" end="0"/>
                                            </p:txEl>
                                          </p:spTgt>
                                        </p:tgtEl>
                                        <p:attrNameLst>
                                          <p:attrName>style.visibility</p:attrName>
                                        </p:attrNameLst>
                                      </p:cBhvr>
                                      <p:to>
                                        <p:strVal val="visible"/>
                                      </p:to>
                                    </p:set>
                                    <p:animEffect transition="in" filter="fade">
                                      <p:cBhvr>
                                        <p:cTn id="12" dur="500"/>
                                        <p:tgtEl>
                                          <p:spTgt spid="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0" end="0"/>
                                            </p:txEl>
                                          </p:spTgt>
                                        </p:tgtEl>
                                        <p:attrNameLst>
                                          <p:attrName>style.visibility</p:attrName>
                                        </p:attrNameLst>
                                      </p:cBhvr>
                                      <p:to>
                                        <p:strVal val="visible"/>
                                      </p:to>
                                    </p:set>
                                    <p:animEffect transition="in" filter="fade">
                                      <p:cBhvr>
                                        <p:cTn id="17" dur="500"/>
                                        <p:tgtEl>
                                          <p:spTgt spid="1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
                                            <p:txEl>
                                              <p:pRg st="0" end="0"/>
                                            </p:txEl>
                                          </p:spTgt>
                                        </p:tgtEl>
                                        <p:attrNameLst>
                                          <p:attrName>style.visibility</p:attrName>
                                        </p:attrNameLst>
                                      </p:cBhvr>
                                      <p:to>
                                        <p:strVal val="visible"/>
                                      </p:to>
                                    </p:set>
                                    <p:animEffect transition="in" filter="fade">
                                      <p:cBhvr>
                                        <p:cTn id="22"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0" grpId="0"/>
      <p:bldP spid="110" grpId="0" build="p"/>
      <p:bldP spid="111" grpId="0" build="p"/>
      <p:bldP spid="115"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2693045"/>
          </a:xfrm>
          <a:prstGeom prst="rect">
            <a:avLst/>
          </a:prstGeom>
          <a:noFill/>
          <a:ln w="9525">
            <a:noFill/>
            <a:miter lim="800000"/>
            <a:headEnd/>
            <a:tailEnd/>
          </a:ln>
          <a:effectLst/>
        </p:spPr>
        <p:txBody>
          <a:bodyPr wrap="square">
            <a:spAutoFit/>
          </a:bodyPr>
          <a:lstStyle/>
          <a:p>
            <a:pPr>
              <a:defRPr/>
            </a:pP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1)</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There </a:t>
            </a:r>
            <a:r>
              <a:rPr lang="en-GB" sz="3200" i="1">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are no olivine-controlled trends for MORB glasses.</a:t>
            </a:r>
            <a:endParaRPr lang="en-GB" sz="1000" i="1">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Except for the Puna Ridge trend, all of the olivine-controlled trends are </a:t>
            </a:r>
            <a:r>
              <a:rPr lang="en-GB" sz="320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artificially produced by adding olivine back into observed glass compositions</a:t>
            </a: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30" name="Gruppo 29"/>
          <p:cNvGrpSpPr/>
          <p:nvPr/>
        </p:nvGrpSpPr>
        <p:grpSpPr>
          <a:xfrm>
            <a:off x="0" y="4161858"/>
            <a:ext cx="9144000" cy="2217283"/>
            <a:chOff x="0" y="2320358"/>
            <a:chExt cx="9144000" cy="2217283"/>
          </a:xfrm>
        </p:grpSpPr>
        <p:pic>
          <p:nvPicPr>
            <p:cNvPr id="22" name="Immagine 21"/>
            <p:cNvPicPr>
              <a:picLocks noChangeAspect="1"/>
            </p:cNvPicPr>
            <p:nvPr/>
          </p:nvPicPr>
          <p:blipFill>
            <a:blip r:embed="rId3" cstate="print"/>
            <a:stretch>
              <a:fillRect/>
            </a:stretch>
          </p:blipFill>
          <p:spPr>
            <a:xfrm>
              <a:off x="0" y="2320358"/>
              <a:ext cx="9144000" cy="2217283"/>
            </a:xfrm>
            <a:prstGeom prst="rect">
              <a:avLst/>
            </a:prstGeom>
          </p:spPr>
        </p:pic>
        <p:sp>
          <p:nvSpPr>
            <p:cNvPr id="29" name="Rettangolo 28"/>
            <p:cNvSpPr/>
            <p:nvPr/>
          </p:nvSpPr>
          <p:spPr bwMode="auto">
            <a:xfrm>
              <a:off x="7632700" y="4241800"/>
              <a:ext cx="1511300" cy="241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pic>
        <p:nvPicPr>
          <p:cNvPr id="31" name="Immagine 30"/>
          <p:cNvPicPr>
            <a:picLocks noChangeAspect="1"/>
          </p:cNvPicPr>
          <p:nvPr/>
        </p:nvPicPr>
        <p:blipFill rotWithShape="1">
          <a:blip r:embed="rId4" cstate="print"/>
          <a:srcRect t="2449"/>
          <a:stretch/>
        </p:blipFill>
        <p:spPr>
          <a:xfrm>
            <a:off x="0" y="850900"/>
            <a:ext cx="9144000" cy="3284228"/>
          </a:xfrm>
          <a:prstGeom prst="rect">
            <a:avLst/>
          </a:prstGeom>
        </p:spPr>
      </p:pic>
      <p:cxnSp>
        <p:nvCxnSpPr>
          <p:cNvPr id="1186817" name="Connettore 1 1186816"/>
          <p:cNvCxnSpPr/>
          <p:nvPr/>
        </p:nvCxnSpPr>
        <p:spPr bwMode="auto">
          <a:xfrm flipV="1">
            <a:off x="114300" y="4724400"/>
            <a:ext cx="8712200" cy="0"/>
          </a:xfrm>
          <a:prstGeom prst="line">
            <a:avLst/>
          </a:prstGeom>
          <a:noFill/>
          <a:ln w="19050" cap="flat" cmpd="sng" algn="ctr">
            <a:solidFill>
              <a:srgbClr val="FF0000"/>
            </a:solidFill>
            <a:prstDash val="solid"/>
            <a:round/>
            <a:headEnd type="none" w="med" len="med"/>
            <a:tailEnd type="none" w="med" len="med"/>
          </a:ln>
          <a:effectLst/>
        </p:spPr>
      </p:cxnSp>
      <p:cxnSp>
        <p:nvCxnSpPr>
          <p:cNvPr id="35" name="Connettore 1 34"/>
          <p:cNvCxnSpPr/>
          <p:nvPr/>
        </p:nvCxnSpPr>
        <p:spPr bwMode="auto">
          <a:xfrm flipV="1">
            <a:off x="114300" y="5003800"/>
            <a:ext cx="6660000" cy="0"/>
          </a:xfrm>
          <a:prstGeom prst="line">
            <a:avLst/>
          </a:prstGeom>
          <a:noFill/>
          <a:ln w="19050" cap="flat" cmpd="sng" algn="ctr">
            <a:solidFill>
              <a:srgbClr val="FF0000"/>
            </a:solidFill>
            <a:prstDash val="solid"/>
            <a:round/>
            <a:headEnd type="none" w="med" len="med"/>
            <a:tailEnd type="none" w="med" len="med"/>
          </a:ln>
          <a:effectLst/>
        </p:spPr>
      </p:cxnSp>
      <p:grpSp>
        <p:nvGrpSpPr>
          <p:cNvPr id="1186822" name="Gruppo 1186821"/>
          <p:cNvGrpSpPr/>
          <p:nvPr/>
        </p:nvGrpSpPr>
        <p:grpSpPr>
          <a:xfrm>
            <a:off x="0" y="6276131"/>
            <a:ext cx="9144000" cy="581869"/>
            <a:chOff x="0" y="6276131"/>
            <a:chExt cx="9144000" cy="581869"/>
          </a:xfrm>
        </p:grpSpPr>
        <p:pic>
          <p:nvPicPr>
            <p:cNvPr id="1186818" name="Immagine 1186817"/>
            <p:cNvPicPr>
              <a:picLocks noChangeAspect="1"/>
            </p:cNvPicPr>
            <p:nvPr/>
          </p:nvPicPr>
          <p:blipFill rotWithShape="1">
            <a:blip r:embed="rId5" cstate="print"/>
            <a:srcRect t="1" b="8778"/>
            <a:stretch/>
          </p:blipFill>
          <p:spPr>
            <a:xfrm>
              <a:off x="0" y="6317125"/>
              <a:ext cx="9144000" cy="540875"/>
            </a:xfrm>
            <a:prstGeom prst="rect">
              <a:avLst/>
            </a:prstGeom>
          </p:spPr>
        </p:pic>
        <p:sp>
          <p:nvSpPr>
            <p:cNvPr id="1186819" name="Rettangolo 1186818"/>
            <p:cNvSpPr/>
            <p:nvPr/>
          </p:nvSpPr>
          <p:spPr bwMode="auto">
            <a:xfrm>
              <a:off x="0" y="6369616"/>
              <a:ext cx="1314450" cy="2084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86821" name="CasellaDiTesto 1186820"/>
            <p:cNvSpPr txBox="1"/>
            <p:nvPr/>
          </p:nvSpPr>
          <p:spPr>
            <a:xfrm>
              <a:off x="800100" y="6276131"/>
              <a:ext cx="742950" cy="369332"/>
            </a:xfrm>
            <a:prstGeom prst="rect">
              <a:avLst/>
            </a:prstGeom>
            <a:noFill/>
          </p:spPr>
          <p:txBody>
            <a:bodyPr wrap="square" rtlCol="0">
              <a:spAutoFit/>
            </a:bodyPr>
            <a:lstStyle/>
            <a:p>
              <a:r>
                <a:rPr lang="it-IT" dirty="0" smtClean="0">
                  <a:solidFill>
                    <a:schemeClr val="tx1">
                      <a:lumMod val="85000"/>
                      <a:lumOff val="15000"/>
                    </a:schemeClr>
                  </a:solidFill>
                  <a:effectLst/>
                  <a:latin typeface="Calibri" panose="020F0502020204030204" pitchFamily="34" charset="0"/>
                  <a:cs typeface="Calibri" panose="020F0502020204030204" pitchFamily="34" charset="0"/>
                </a:rPr>
                <a:t>[…]</a:t>
              </a:r>
              <a:endParaRPr lang="it-IT" dirty="0">
                <a:solidFill>
                  <a:schemeClr val="tx1">
                    <a:lumMod val="85000"/>
                    <a:lumOff val="15000"/>
                  </a:schemeClr>
                </a:solidFill>
                <a:effectLst/>
                <a:latin typeface="Calibri" panose="020F0502020204030204" pitchFamily="34" charset="0"/>
                <a:cs typeface="Calibri" panose="020F0502020204030204" pitchFamily="34" charset="0"/>
              </a:endParaRPr>
            </a:p>
          </p:txBody>
        </p:sp>
      </p:grpSp>
      <p:cxnSp>
        <p:nvCxnSpPr>
          <p:cNvPr id="40" name="Connettore 1 39"/>
          <p:cNvCxnSpPr/>
          <p:nvPr/>
        </p:nvCxnSpPr>
        <p:spPr bwMode="auto">
          <a:xfrm flipV="1">
            <a:off x="2171700" y="6550025"/>
            <a:ext cx="6876000" cy="0"/>
          </a:xfrm>
          <a:prstGeom prst="line">
            <a:avLst/>
          </a:prstGeom>
          <a:noFill/>
          <a:ln w="19050" cap="flat" cmpd="sng" algn="ctr">
            <a:solidFill>
              <a:srgbClr val="FF0000"/>
            </a:solidFill>
            <a:prstDash val="solid"/>
            <a:round/>
            <a:headEnd type="none" w="med" len="med"/>
            <a:tailEnd type="none" w="med" len="med"/>
          </a:ln>
          <a:effectLst/>
        </p:spPr>
      </p:cxnSp>
      <p:cxnSp>
        <p:nvCxnSpPr>
          <p:cNvPr id="41" name="Connettore 1 40"/>
          <p:cNvCxnSpPr/>
          <p:nvPr/>
        </p:nvCxnSpPr>
        <p:spPr bwMode="auto">
          <a:xfrm flipV="1">
            <a:off x="95250" y="6829425"/>
            <a:ext cx="5148000" cy="0"/>
          </a:xfrm>
          <a:prstGeom prst="line">
            <a:avLst/>
          </a:prstGeom>
          <a:no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6420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86817"/>
                                        </p:tgtEl>
                                        <p:attrNameLst>
                                          <p:attrName>style.visibility</p:attrName>
                                        </p:attrNameLst>
                                      </p:cBhvr>
                                      <p:to>
                                        <p:strVal val="visible"/>
                                      </p:to>
                                    </p:set>
                                    <p:animEffect transition="in" filter="wipe(left)">
                                      <p:cBhvr>
                                        <p:cTn id="16" dur="3500"/>
                                        <p:tgtEl>
                                          <p:spTgt spid="1186817"/>
                                        </p:tgtEl>
                                      </p:cBhvr>
                                    </p:animEffect>
                                  </p:childTnLst>
                                </p:cTn>
                              </p:par>
                            </p:childTnLst>
                          </p:cTn>
                        </p:par>
                        <p:par>
                          <p:cTn id="17" fill="hold">
                            <p:stCondLst>
                              <p:cond delay="3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3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6822"/>
                                        </p:tgtEl>
                                        <p:attrNameLst>
                                          <p:attrName>style.visibility</p:attrName>
                                        </p:attrNameLst>
                                      </p:cBhvr>
                                      <p:to>
                                        <p:strVal val="visible"/>
                                      </p:to>
                                    </p:set>
                                    <p:animEffect transition="in" filter="fade">
                                      <p:cBhvr>
                                        <p:cTn id="25" dur="500"/>
                                        <p:tgtEl>
                                          <p:spTgt spid="11868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3500"/>
                                        <p:tgtEl>
                                          <p:spTgt spid="40"/>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3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32"/>
          <p:cNvGrpSpPr>
            <a:grpSpLocks/>
          </p:cNvGrpSpPr>
          <p:nvPr/>
        </p:nvGrpSpPr>
        <p:grpSpPr bwMode="auto">
          <a:xfrm>
            <a:off x="750277" y="3036276"/>
            <a:ext cx="8393723" cy="3821723"/>
            <a:chOff x="2571736" y="4000504"/>
            <a:chExt cx="6572264" cy="2857496"/>
          </a:xfrm>
        </p:grpSpPr>
        <p:pic>
          <p:nvPicPr>
            <p:cNvPr id="4" name="Picture 2"/>
            <p:cNvPicPr>
              <a:picLocks noChangeAspect="1" noChangeArrowheads="1"/>
            </p:cNvPicPr>
            <p:nvPr/>
          </p:nvPicPr>
          <p:blipFill>
            <a:blip r:embed="rId3" cstate="print"/>
            <a:srcRect t="52954"/>
            <a:stretch>
              <a:fillRect/>
            </a:stretch>
          </p:blipFill>
          <p:spPr bwMode="auto">
            <a:xfrm>
              <a:off x="2571736" y="4071942"/>
              <a:ext cx="6572264" cy="2786058"/>
            </a:xfrm>
            <a:prstGeom prst="rect">
              <a:avLst/>
            </a:prstGeom>
            <a:noFill/>
            <a:ln w="9525">
              <a:noFill/>
              <a:miter lim="800000"/>
              <a:headEnd/>
              <a:tailEnd/>
            </a:ln>
          </p:spPr>
        </p:pic>
        <p:cxnSp>
          <p:nvCxnSpPr>
            <p:cNvPr id="5" name="Connettore 1 4"/>
            <p:cNvCxnSpPr/>
            <p:nvPr/>
          </p:nvCxnSpPr>
          <p:spPr>
            <a:xfrm flipV="1">
              <a:off x="4283065" y="4143379"/>
              <a:ext cx="324168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ttangolo 5"/>
            <p:cNvSpPr/>
            <p:nvPr/>
          </p:nvSpPr>
          <p:spPr>
            <a:xfrm>
              <a:off x="2571736" y="4000504"/>
              <a:ext cx="6572264" cy="133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grpSp>
        <p:nvGrpSpPr>
          <p:cNvPr id="3" name="Gruppo 36"/>
          <p:cNvGrpSpPr>
            <a:grpSpLocks/>
          </p:cNvGrpSpPr>
          <p:nvPr/>
        </p:nvGrpSpPr>
        <p:grpSpPr bwMode="auto">
          <a:xfrm>
            <a:off x="365612" y="2224332"/>
            <a:ext cx="3854694" cy="369332"/>
            <a:chOff x="142844" y="3181649"/>
            <a:chExt cx="3854721" cy="369095"/>
          </a:xfrm>
        </p:grpSpPr>
        <p:sp>
          <p:nvSpPr>
            <p:cNvPr id="8" name="CasellaDiTesto 7"/>
            <p:cNvSpPr txBox="1"/>
            <p:nvPr/>
          </p:nvSpPr>
          <p:spPr>
            <a:xfrm>
              <a:off x="357159" y="3181649"/>
              <a:ext cx="3640406" cy="369095"/>
            </a:xfrm>
            <a:prstGeom prst="rect">
              <a:avLst/>
            </a:prstGeom>
            <a:noFill/>
          </p:spPr>
          <p:txBody>
            <a:bodyPr wrap="square">
              <a:spAutoFit/>
            </a:bodyPr>
            <a:lstStyle/>
            <a:p>
              <a:pPr>
                <a:defRPr/>
              </a:pPr>
              <a:r>
                <a:rPr lang="en-GB">
                  <a:solidFill>
                    <a:schemeClr val="bg1"/>
                  </a:solidFill>
                  <a:effectLst>
                    <a:outerShdw blurRad="38100" dist="38100" dir="2700000" algn="tl">
                      <a:srgbClr val="000000"/>
                    </a:outerShdw>
                  </a:effectLst>
                  <a:latin typeface="Calibri" pitchFamily="34" charset="0"/>
                  <a:ea typeface="ＭＳ Ｐゴシック" pitchFamily="34" charset="-128"/>
                </a:rPr>
                <a:t>Puna Ridge glasses from Kilauea </a:t>
              </a:r>
            </a:p>
          </p:txBody>
        </p:sp>
        <p:sp>
          <p:nvSpPr>
            <p:cNvPr id="9" name="Ovale 8"/>
            <p:cNvSpPr>
              <a:spLocks noChangeArrowheads="1"/>
            </p:cNvSpPr>
            <p:nvPr/>
          </p:nvSpPr>
          <p:spPr bwMode="auto">
            <a:xfrm>
              <a:off x="142844" y="3265732"/>
              <a:ext cx="214315" cy="214175"/>
            </a:xfrm>
            <a:prstGeom prst="ellipse">
              <a:avLst/>
            </a:prstGeom>
            <a:solidFill>
              <a:srgbClr val="00B050"/>
            </a:solidFill>
            <a:ln w="9525">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grpSp>
      <p:grpSp>
        <p:nvGrpSpPr>
          <p:cNvPr id="7" name="Gruppo 39"/>
          <p:cNvGrpSpPr>
            <a:grpSpLocks/>
          </p:cNvGrpSpPr>
          <p:nvPr/>
        </p:nvGrpSpPr>
        <p:grpSpPr bwMode="auto">
          <a:xfrm>
            <a:off x="389425" y="1070222"/>
            <a:ext cx="2476500" cy="369332"/>
            <a:chOff x="167228" y="2027317"/>
            <a:chExt cx="2475946" cy="369094"/>
          </a:xfrm>
        </p:grpSpPr>
        <p:sp>
          <p:nvSpPr>
            <p:cNvPr id="11" name="Ovale 10"/>
            <p:cNvSpPr>
              <a:spLocks noChangeArrowheads="1"/>
            </p:cNvSpPr>
            <p:nvPr/>
          </p:nvSpPr>
          <p:spPr bwMode="auto">
            <a:xfrm>
              <a:off x="167228" y="2170100"/>
              <a:ext cx="142843" cy="142783"/>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12" name="CasellaDiTesto 11"/>
            <p:cNvSpPr txBox="1"/>
            <p:nvPr/>
          </p:nvSpPr>
          <p:spPr>
            <a:xfrm>
              <a:off x="357685" y="2027317"/>
              <a:ext cx="2285489"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MORB </a:t>
              </a:r>
              <a:r>
                <a:rPr lang="en-GB"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glasses</a:t>
              </a:r>
              <a:endPar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p:txBody>
        </p:sp>
      </p:grpSp>
      <p:grpSp>
        <p:nvGrpSpPr>
          <p:cNvPr id="10" name="Gruppo 42"/>
          <p:cNvGrpSpPr>
            <a:grpSpLocks/>
          </p:cNvGrpSpPr>
          <p:nvPr/>
        </p:nvGrpSpPr>
        <p:grpSpPr bwMode="auto">
          <a:xfrm>
            <a:off x="365612" y="1473446"/>
            <a:ext cx="4143375" cy="369332"/>
            <a:chOff x="142844" y="2430556"/>
            <a:chExt cx="4143404" cy="369094"/>
          </a:xfrm>
        </p:grpSpPr>
        <p:sp>
          <p:nvSpPr>
            <p:cNvPr id="14" name="Triangolo isoscele 13"/>
            <p:cNvSpPr>
              <a:spLocks noChangeArrowheads="1"/>
            </p:cNvSpPr>
            <p:nvPr/>
          </p:nvSpPr>
          <p:spPr bwMode="auto">
            <a:xfrm>
              <a:off x="142844" y="2501948"/>
              <a:ext cx="214315" cy="214174"/>
            </a:xfrm>
            <a:prstGeom prst="triangle">
              <a:avLst>
                <a:gd name="adj" fmla="val 50000"/>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15" name="CasellaDiTesto 14"/>
            <p:cNvSpPr txBox="1"/>
            <p:nvPr/>
          </p:nvSpPr>
          <p:spPr>
            <a:xfrm>
              <a:off x="357159" y="2430556"/>
              <a:ext cx="3929089"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MORB glasses (Mg#&gt;68</a:t>
              </a:r>
              <a:r>
                <a:rPr lang="en-GB"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endPar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p:txBody>
        </p:sp>
      </p:grpSp>
      <p:grpSp>
        <p:nvGrpSpPr>
          <p:cNvPr id="13" name="Gruppo 45"/>
          <p:cNvGrpSpPr>
            <a:grpSpLocks/>
          </p:cNvGrpSpPr>
          <p:nvPr/>
        </p:nvGrpSpPr>
        <p:grpSpPr bwMode="auto">
          <a:xfrm>
            <a:off x="294175" y="1841747"/>
            <a:ext cx="3071812" cy="400110"/>
            <a:chOff x="71406" y="2799321"/>
            <a:chExt cx="3071834" cy="399852"/>
          </a:xfrm>
        </p:grpSpPr>
        <p:sp>
          <p:nvSpPr>
            <p:cNvPr id="17" name="CasellaDiTesto 46"/>
            <p:cNvSpPr txBox="1">
              <a:spLocks noChangeArrowheads="1"/>
            </p:cNvSpPr>
            <p:nvPr/>
          </p:nvSpPr>
          <p:spPr bwMode="auto">
            <a:xfrm>
              <a:off x="71406" y="2799321"/>
              <a:ext cx="317718" cy="399852"/>
            </a:xfrm>
            <a:prstGeom prst="rect">
              <a:avLst/>
            </a:prstGeom>
            <a:noFill/>
            <a:ln w="9525">
              <a:noFill/>
              <a:miter lim="800000"/>
              <a:headEnd/>
              <a:tailEnd/>
            </a:ln>
          </p:spPr>
          <p:txBody>
            <a:bodyPr wrap="none">
              <a:spAutoFit/>
            </a:bodyPr>
            <a:lstStyle/>
            <a:p>
              <a:r>
                <a:rPr lang="en-GB" sz="2000" smtClean="0">
                  <a:solidFill>
                    <a:srgbClr val="FF0000"/>
                  </a:solidFill>
                  <a:latin typeface="Calibri" pitchFamily="34" charset="0"/>
                </a:rPr>
                <a:t>X</a:t>
              </a:r>
              <a:endParaRPr lang="en-GB" sz="2000">
                <a:solidFill>
                  <a:srgbClr val="FF0000"/>
                </a:solidFill>
                <a:latin typeface="Calibri" pitchFamily="34" charset="0"/>
              </a:endParaRPr>
            </a:p>
          </p:txBody>
        </p:sp>
        <p:sp>
          <p:nvSpPr>
            <p:cNvPr id="18" name="CasellaDiTesto 17"/>
            <p:cNvSpPr txBox="1"/>
            <p:nvPr/>
          </p:nvSpPr>
          <p:spPr>
            <a:xfrm>
              <a:off x="357158" y="2799321"/>
              <a:ext cx="2786082"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Iceland </a:t>
              </a:r>
              <a:r>
                <a:rPr lang="en-GB"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glasses</a:t>
              </a:r>
              <a:endPar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p:txBody>
        </p:sp>
      </p:grpSp>
      <p:grpSp>
        <p:nvGrpSpPr>
          <p:cNvPr id="16" name="Gruppo 48"/>
          <p:cNvGrpSpPr>
            <a:grpSpLocks/>
          </p:cNvGrpSpPr>
          <p:nvPr/>
        </p:nvGrpSpPr>
        <p:grpSpPr bwMode="auto">
          <a:xfrm>
            <a:off x="367200" y="2616446"/>
            <a:ext cx="4284662" cy="369332"/>
            <a:chOff x="144780" y="3573564"/>
            <a:chExt cx="4284312" cy="369094"/>
          </a:xfrm>
        </p:grpSpPr>
        <p:sp>
          <p:nvSpPr>
            <p:cNvPr id="20" name="Rettangolo 19"/>
            <p:cNvSpPr>
              <a:spLocks noChangeArrowheads="1"/>
            </p:cNvSpPr>
            <p:nvPr/>
          </p:nvSpPr>
          <p:spPr bwMode="auto">
            <a:xfrm>
              <a:off x="144780" y="3716347"/>
              <a:ext cx="182547" cy="184031"/>
            </a:xfrm>
            <a:prstGeom prst="rect">
              <a:avLst/>
            </a:prstGeom>
            <a:solidFill>
              <a:srgbClr val="CCCCCC"/>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21" name="CasellaDiTesto 20"/>
            <p:cNvSpPr txBox="1"/>
            <p:nvPr/>
          </p:nvSpPr>
          <p:spPr>
            <a:xfrm>
              <a:off x="357488" y="3573564"/>
              <a:ext cx="4071604"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Experimental </a:t>
              </a:r>
              <a:r>
                <a:rPr lang="en-GB"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glasses</a:t>
              </a:r>
              <a:endPar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p:txBody>
        </p:sp>
      </p:grpSp>
      <p:grpSp>
        <p:nvGrpSpPr>
          <p:cNvPr id="19" name="Gruppo 51"/>
          <p:cNvGrpSpPr>
            <a:grpSpLocks/>
          </p:cNvGrpSpPr>
          <p:nvPr/>
        </p:nvGrpSpPr>
        <p:grpSpPr bwMode="auto">
          <a:xfrm>
            <a:off x="5802923" y="890588"/>
            <a:ext cx="3341077" cy="3193365"/>
            <a:chOff x="6323871" y="2094828"/>
            <a:chExt cx="2760131" cy="2673848"/>
          </a:xfrm>
        </p:grpSpPr>
        <p:pic>
          <p:nvPicPr>
            <p:cNvPr id="23" name="Picture 2"/>
            <p:cNvPicPr>
              <a:picLocks noChangeAspect="1" noChangeArrowheads="1"/>
            </p:cNvPicPr>
            <p:nvPr/>
          </p:nvPicPr>
          <p:blipFill>
            <a:blip r:embed="rId3" cstate="print"/>
            <a:srcRect l="5112" t="5344" r="2625" b="4671"/>
            <a:stretch>
              <a:fillRect/>
            </a:stretch>
          </p:blipFill>
          <p:spPr bwMode="auto">
            <a:xfrm>
              <a:off x="6500826" y="2428868"/>
              <a:ext cx="2372810" cy="2085259"/>
            </a:xfrm>
            <a:prstGeom prst="rect">
              <a:avLst/>
            </a:prstGeom>
            <a:noFill/>
            <a:ln w="9525">
              <a:noFill/>
              <a:miter lim="800000"/>
              <a:headEnd/>
              <a:tailEnd/>
            </a:ln>
          </p:spPr>
        </p:pic>
        <p:sp>
          <p:nvSpPr>
            <p:cNvPr id="24" name="Figura a mano libera 23"/>
            <p:cNvSpPr/>
            <p:nvPr/>
          </p:nvSpPr>
          <p:spPr>
            <a:xfrm>
              <a:off x="6520796" y="3576237"/>
              <a:ext cx="2313873" cy="889163"/>
            </a:xfrm>
            <a:custGeom>
              <a:avLst/>
              <a:gdLst>
                <a:gd name="connsiteX0" fmla="*/ 0 w 2313940"/>
                <a:gd name="connsiteY0" fmla="*/ 886460 h 889000"/>
                <a:gd name="connsiteX1" fmla="*/ 520700 w 2313940"/>
                <a:gd name="connsiteY1" fmla="*/ 0 h 889000"/>
                <a:gd name="connsiteX2" fmla="*/ 1793240 w 2313940"/>
                <a:gd name="connsiteY2" fmla="*/ 5080 h 889000"/>
                <a:gd name="connsiteX3" fmla="*/ 2313940 w 2313940"/>
                <a:gd name="connsiteY3" fmla="*/ 889000 h 889000"/>
                <a:gd name="connsiteX4" fmla="*/ 0 w 2313940"/>
                <a:gd name="connsiteY4" fmla="*/ 88646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940" h="889000">
                  <a:moveTo>
                    <a:pt x="0" y="886460"/>
                  </a:moveTo>
                  <a:lnTo>
                    <a:pt x="520700" y="0"/>
                  </a:lnTo>
                  <a:lnTo>
                    <a:pt x="1793240" y="5080"/>
                  </a:lnTo>
                  <a:lnTo>
                    <a:pt x="2313940" y="889000"/>
                  </a:lnTo>
                  <a:lnTo>
                    <a:pt x="0" y="886460"/>
                  </a:lnTo>
                  <a:close/>
                </a:path>
              </a:pathLst>
            </a:cu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sp>
          <p:nvSpPr>
            <p:cNvPr id="25" name="CasellaDiTesto 24"/>
            <p:cNvSpPr txBox="1"/>
            <p:nvPr/>
          </p:nvSpPr>
          <p:spPr>
            <a:xfrm>
              <a:off x="7438723" y="2094828"/>
              <a:ext cx="571719" cy="335018"/>
            </a:xfrm>
            <a:prstGeom prst="rect">
              <a:avLst/>
            </a:prstGeom>
            <a:noFill/>
          </p:spPr>
          <p:txBody>
            <a:bodyPr>
              <a:spAutoFit/>
            </a:bodyPr>
            <a:lstStyle/>
            <a:p>
              <a:pPr>
                <a:defRPr/>
              </a:pPr>
              <a:r>
                <a:rPr lang="en-GB" sz="20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Di</a:t>
              </a:r>
              <a:endParaRPr lang="en-GB" sz="2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p:txBody>
        </p:sp>
        <p:sp>
          <p:nvSpPr>
            <p:cNvPr id="26" name="CasellaDiTesto 55"/>
            <p:cNvSpPr txBox="1">
              <a:spLocks noChangeArrowheads="1"/>
            </p:cNvSpPr>
            <p:nvPr/>
          </p:nvSpPr>
          <p:spPr bwMode="auto">
            <a:xfrm>
              <a:off x="8512498" y="4433658"/>
              <a:ext cx="571504" cy="335018"/>
            </a:xfrm>
            <a:prstGeom prst="rect">
              <a:avLst/>
            </a:prstGeom>
            <a:noFill/>
            <a:ln w="9525">
              <a:noFill/>
              <a:miter lim="800000"/>
              <a:headEnd/>
              <a:tailEnd/>
            </a:ln>
          </p:spPr>
          <p:txBody>
            <a:bodyPr>
              <a:spAutoFit/>
            </a:bodyPr>
            <a:lstStyle/>
            <a:p>
              <a:pPr algn="r"/>
              <a:r>
                <a:rPr lang="en-GB" sz="2000" smtClean="0">
                  <a:solidFill>
                    <a:schemeClr val="tx1"/>
                  </a:solidFill>
                  <a:latin typeface="Calibri" pitchFamily="34" charset="0"/>
                </a:rPr>
                <a:t>Ol</a:t>
              </a:r>
              <a:endParaRPr lang="en-GB" sz="2000">
                <a:solidFill>
                  <a:schemeClr val="tx1"/>
                </a:solidFill>
                <a:latin typeface="Calibri" pitchFamily="34" charset="0"/>
              </a:endParaRPr>
            </a:p>
          </p:txBody>
        </p:sp>
        <p:sp>
          <p:nvSpPr>
            <p:cNvPr id="27" name="CasellaDiTesto 56"/>
            <p:cNvSpPr txBox="1">
              <a:spLocks noChangeArrowheads="1"/>
            </p:cNvSpPr>
            <p:nvPr/>
          </p:nvSpPr>
          <p:spPr bwMode="auto">
            <a:xfrm>
              <a:off x="6323871" y="4433658"/>
              <a:ext cx="571504" cy="335018"/>
            </a:xfrm>
            <a:prstGeom prst="rect">
              <a:avLst/>
            </a:prstGeom>
            <a:noFill/>
            <a:ln w="9525">
              <a:noFill/>
              <a:miter lim="800000"/>
              <a:headEnd/>
              <a:tailEnd/>
            </a:ln>
          </p:spPr>
          <p:txBody>
            <a:bodyPr>
              <a:spAutoFit/>
            </a:bodyPr>
            <a:lstStyle/>
            <a:p>
              <a:r>
                <a:rPr lang="en-GB" sz="2000" smtClean="0">
                  <a:solidFill>
                    <a:schemeClr val="tx1"/>
                  </a:solidFill>
                  <a:latin typeface="Calibri" pitchFamily="34" charset="0"/>
                </a:rPr>
                <a:t>Pl</a:t>
              </a:r>
              <a:endParaRPr lang="en-GB" sz="2000">
                <a:solidFill>
                  <a:schemeClr val="tx1"/>
                </a:solidFill>
                <a:latin typeface="Calibri" pitchFamily="34" charset="0"/>
              </a:endParaRPr>
            </a:p>
          </p:txBody>
        </p:sp>
      </p:grpSp>
      <p:sp>
        <p:nvSpPr>
          <p:cNvPr id="28" name="Text Box 14"/>
          <p:cNvSpPr txBox="1">
            <a:spLocks noChangeArrowheads="1"/>
          </p:cNvSpPr>
          <p:nvPr/>
        </p:nvSpPr>
        <p:spPr bwMode="auto">
          <a:xfrm>
            <a:off x="1380393" y="5980845"/>
            <a:ext cx="5630007" cy="338554"/>
          </a:xfrm>
          <a:prstGeom prst="rect">
            <a:avLst/>
          </a:prstGeom>
          <a:noFill/>
          <a:ln w="9525" algn="ctr">
            <a:noFill/>
            <a:miter lim="800000"/>
            <a:headEnd/>
            <a:tailEnd/>
          </a:ln>
        </p:spPr>
        <p:txBody>
          <a:bodyPr wrap="square">
            <a:spAutoFit/>
          </a:bodyPr>
          <a:lstStyle/>
          <a:p>
            <a:pPr>
              <a:spcBef>
                <a:spcPct val="50000"/>
              </a:spcBef>
              <a:defRPr/>
            </a:pPr>
            <a:r>
              <a:rPr lang="en-GB" sz="1600">
                <a:solidFill>
                  <a:schemeClr val="tx1"/>
                </a:solidFill>
                <a:effectLst/>
                <a:latin typeface="Calibri" pitchFamily="34" charset="0"/>
                <a:ea typeface="ＭＳ Ｐゴシック" pitchFamily="34" charset="-128"/>
              </a:rPr>
              <a:t>Presnall and Gudfinnsson (2011) J. Petrol., 52, 1533-1546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2693045"/>
          </a:xfrm>
          <a:prstGeom prst="rect">
            <a:avLst/>
          </a:prstGeom>
          <a:noFill/>
          <a:ln w="9525">
            <a:noFill/>
            <a:miter lim="800000"/>
            <a:headEnd/>
            <a:tailEnd/>
          </a:ln>
          <a:effectLst/>
        </p:spPr>
        <p:txBody>
          <a:bodyPr wrap="square">
            <a:spAutoFit/>
          </a:bodyPr>
          <a:lstStyle/>
          <a:p>
            <a:pPr>
              <a:defRPr/>
            </a:pP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The Fo-richest olivine can be fragments of the mantle, not liquidus olivine</a:t>
            </a:r>
            <a:r>
              <a:rPr lang="en-GB" sz="3200" smtClean="0">
                <a:solidFill>
                  <a:schemeClr val="bg1"/>
                </a:solidFill>
                <a:latin typeface="Calibri" pitchFamily="34" charset="0"/>
                <a:ea typeface="ＭＳ Ｐゴシック" pitchFamily="34" charset="-128"/>
              </a:rPr>
              <a:t>.</a:t>
            </a:r>
            <a:endParaRPr lang="en-GB" sz="1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 detailed chemical </a:t>
            </a:r>
            <a:r>
              <a:rPr lang="en-GB" sz="3200" smtClean="0">
                <a:solidFill>
                  <a:schemeClr val="bg1"/>
                </a:solidFill>
                <a:latin typeface="Calibri" pitchFamily="34" charset="0"/>
                <a:ea typeface="ＭＳ Ｐゴシック" pitchFamily="34" charset="-128"/>
              </a:rPr>
              <a:t>and petrographic investigation is fundamental to distinguish the two types of olivines.</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317500" y="1017588"/>
            <a:ext cx="8509000" cy="4955203"/>
          </a:xfrm>
          <a:prstGeom prst="rect">
            <a:avLst/>
          </a:prstGeom>
          <a:noFill/>
          <a:ln w="9525">
            <a:noFill/>
            <a:miter lim="800000"/>
            <a:headEnd/>
            <a:tailEnd/>
          </a:ln>
          <a:effectLst/>
        </p:spPr>
        <p:txBody>
          <a:bodyPr wrap="square">
            <a:spAutoFit/>
          </a:bodyPr>
          <a:lstStyle/>
          <a:p>
            <a:pPr algn="ctr">
              <a:defRPr/>
            </a:pPr>
            <a:r>
              <a:rPr lang="en-GB" sz="4200" dirty="0" smtClean="0">
                <a:solidFill>
                  <a:schemeClr val="bg1"/>
                </a:solidFill>
                <a:effectLst>
                  <a:outerShdw blurRad="38100" dist="38100" dir="2700000" algn="tl">
                    <a:srgbClr val="000000"/>
                  </a:outerShdw>
                </a:effectLst>
                <a:latin typeface="Calibri" pitchFamily="34" charset="0"/>
                <a:sym typeface="Wingdings" pitchFamily="2" charset="2"/>
              </a:rPr>
              <a:t>Does it exist a difference between Geotherm and Mantle Adiabat?</a:t>
            </a:r>
          </a:p>
          <a:p>
            <a:pPr algn="ctr">
              <a:defRPr/>
            </a:pPr>
            <a:r>
              <a:rPr lang="en-GB" sz="4200" dirty="0" smtClean="0">
                <a:solidFill>
                  <a:schemeClr val="bg1"/>
                </a:solidFill>
                <a:effectLst>
                  <a:outerShdw blurRad="38100" dist="38100" dir="2700000" algn="tl">
                    <a:srgbClr val="000000"/>
                  </a:outerShdw>
                </a:effectLst>
                <a:latin typeface="Calibri" pitchFamily="34" charset="0"/>
                <a:sym typeface="Wingdings" pitchFamily="2" charset="2"/>
              </a:rPr>
              <a:t>How are these two concepts related?</a:t>
            </a:r>
          </a:p>
          <a:p>
            <a:pPr>
              <a:spcBef>
                <a:spcPts val="1800"/>
              </a:spcBef>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These two concepts are not completely linked.</a:t>
            </a:r>
          </a:p>
          <a:p>
            <a:pP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The upwelling of a solid mantle (or a melt) is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always adiabatic.</a:t>
            </a:r>
          </a:p>
          <a:p>
            <a:pPr>
              <a:spcBef>
                <a:spcPts val="1800"/>
              </a:spcBef>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The temperature variation with P (geotherm) can be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adiabatic</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subadiabatic</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or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superadiabatic.</a:t>
            </a:r>
            <a:endParaRPr lang="en-GB" sz="32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8181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Mantle Adiabat</a:t>
            </a:r>
            <a:endParaRPr lang="en-GB" sz="4800" dirty="0">
              <a:solidFill>
                <a:srgbClr val="FFFF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fade">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79">
                                            <p:txEl>
                                              <p:pRg st="1" end="1"/>
                                            </p:txEl>
                                          </p:spTgt>
                                        </p:tgtEl>
                                        <p:attrNameLst>
                                          <p:attrName>style.visibility</p:attrName>
                                        </p:attrNameLst>
                                      </p:cBhvr>
                                      <p:to>
                                        <p:strVal val="visible"/>
                                      </p:to>
                                    </p:set>
                                    <p:animEffect transition="in" filter="fade">
                                      <p:cBhvr>
                                        <p:cTn id="12" dur="500"/>
                                        <p:tgtEl>
                                          <p:spTgt spid="818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8179">
                                            <p:txEl>
                                              <p:pRg st="2" end="2"/>
                                            </p:txEl>
                                          </p:spTgt>
                                        </p:tgtEl>
                                        <p:attrNameLst>
                                          <p:attrName>style.visibility</p:attrName>
                                        </p:attrNameLst>
                                      </p:cBhvr>
                                      <p:to>
                                        <p:strVal val="visible"/>
                                      </p:to>
                                    </p:set>
                                    <p:animEffect transition="in" filter="fade">
                                      <p:cBhvr>
                                        <p:cTn id="17" dur="500"/>
                                        <p:tgtEl>
                                          <p:spTgt spid="818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8179">
                                            <p:txEl>
                                              <p:pRg st="3" end="3"/>
                                            </p:txEl>
                                          </p:spTgt>
                                        </p:tgtEl>
                                        <p:attrNameLst>
                                          <p:attrName>style.visibility</p:attrName>
                                        </p:attrNameLst>
                                      </p:cBhvr>
                                      <p:to>
                                        <p:strVal val="visible"/>
                                      </p:to>
                                    </p:set>
                                    <p:animEffect transition="in" filter="fade">
                                      <p:cBhvr>
                                        <p:cTn id="22" dur="500"/>
                                        <p:tgtEl>
                                          <p:spTgt spid="818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8179">
                                            <p:txEl>
                                              <p:pRg st="4" end="4"/>
                                            </p:txEl>
                                          </p:spTgt>
                                        </p:tgtEl>
                                        <p:attrNameLst>
                                          <p:attrName>style.visibility</p:attrName>
                                        </p:attrNameLst>
                                      </p:cBhvr>
                                      <p:to>
                                        <p:strVal val="visible"/>
                                      </p:to>
                                    </p:set>
                                    <p:animEffect transition="in" filter="fade">
                                      <p:cBhvr>
                                        <p:cTn id="27" dur="500"/>
                                        <p:tgtEl>
                                          <p:spTgt spid="818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3677930"/>
          </a:xfrm>
          <a:prstGeom prst="rect">
            <a:avLst/>
          </a:prstGeom>
          <a:noFill/>
          <a:ln w="9525">
            <a:noFill/>
            <a:miter lim="800000"/>
            <a:headEnd/>
            <a:tailEnd/>
          </a:ln>
          <a:effectLst/>
        </p:spPr>
        <p:txBody>
          <a:bodyPr wrap="square">
            <a:spAutoFit/>
          </a:bodyPr>
          <a:lstStyle/>
          <a:p>
            <a:pPr>
              <a:defRPr/>
            </a:pP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3)</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The high Fo content of olivine can be related to Fe-poor mantle</a:t>
            </a:r>
            <a:r>
              <a:rPr lang="en-GB" sz="3200" smtClean="0">
                <a:solidFill>
                  <a:schemeClr val="bg1"/>
                </a:solidFill>
                <a:latin typeface="Calibri" pitchFamily="34" charset="0"/>
                <a:ea typeface="ＭＳ Ｐゴシック" pitchFamily="34" charset="-128"/>
              </a:rPr>
              <a:t>.</a:t>
            </a:r>
            <a:endParaRPr lang="en-GB" sz="1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 depleted mantle is Fe-poor and Mg-rich. Partial melts of this source will be Fe-poor and Mg-rich and have high Mg#</a:t>
            </a:r>
            <a:r>
              <a:rPr lang="en-GB" sz="3200" smtClean="0">
                <a:solidFill>
                  <a:schemeClr val="bg1"/>
                </a:solidFill>
                <a:latin typeface="Calibri" pitchFamily="34" charset="0"/>
                <a:ea typeface="ＭＳ Ｐゴシック" pitchFamily="34" charset="-128"/>
              </a:rPr>
              <a:t>.</a:t>
            </a:r>
          </a:p>
          <a:p>
            <a:pPr>
              <a:defRPr/>
            </a:pP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Olivine crystallizing from this kind of melts will be Fe-poor and, therefore, Fo-rich.</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21"/>
          <p:cNvGrpSpPr>
            <a:grpSpLocks/>
          </p:cNvGrpSpPr>
          <p:nvPr/>
        </p:nvGrpSpPr>
        <p:grpSpPr bwMode="auto">
          <a:xfrm>
            <a:off x="1382713" y="3502391"/>
            <a:ext cx="6142037" cy="3092450"/>
            <a:chOff x="0" y="3643314"/>
            <a:chExt cx="6141538" cy="3092967"/>
          </a:xfrm>
        </p:grpSpPr>
        <p:pic>
          <p:nvPicPr>
            <p:cNvPr id="65551" name="Picture 10"/>
            <p:cNvPicPr>
              <a:picLocks noChangeAspect="1" noChangeArrowheads="1"/>
            </p:cNvPicPr>
            <p:nvPr/>
          </p:nvPicPr>
          <p:blipFill>
            <a:blip r:embed="rId3" cstate="print"/>
            <a:srcRect/>
            <a:stretch>
              <a:fillRect/>
            </a:stretch>
          </p:blipFill>
          <p:spPr bwMode="auto">
            <a:xfrm>
              <a:off x="0" y="3643314"/>
              <a:ext cx="6141538" cy="3092967"/>
            </a:xfrm>
            <a:prstGeom prst="rect">
              <a:avLst/>
            </a:prstGeom>
            <a:noFill/>
            <a:ln w="9525">
              <a:noFill/>
              <a:miter lim="800000"/>
              <a:headEnd/>
              <a:tailEnd/>
            </a:ln>
          </p:spPr>
        </p:pic>
        <p:sp>
          <p:nvSpPr>
            <p:cNvPr id="9" name="Rettangolo 8"/>
            <p:cNvSpPr/>
            <p:nvPr/>
          </p:nvSpPr>
          <p:spPr>
            <a:xfrm>
              <a:off x="3408085" y="6379033"/>
              <a:ext cx="2573129" cy="285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grpSp>
        <p:nvGrpSpPr>
          <p:cNvPr id="3" name="Gruppo 9"/>
          <p:cNvGrpSpPr>
            <a:grpSpLocks/>
          </p:cNvGrpSpPr>
          <p:nvPr/>
        </p:nvGrpSpPr>
        <p:grpSpPr bwMode="auto">
          <a:xfrm>
            <a:off x="304800" y="938578"/>
            <a:ext cx="8499475" cy="2484438"/>
            <a:chOff x="2887980" y="2357430"/>
            <a:chExt cx="6256020" cy="1714512"/>
          </a:xfrm>
        </p:grpSpPr>
        <p:sp>
          <p:nvSpPr>
            <p:cNvPr id="11" name="Rettangolo 10"/>
            <p:cNvSpPr/>
            <p:nvPr/>
          </p:nvSpPr>
          <p:spPr>
            <a:xfrm>
              <a:off x="2887980" y="2357430"/>
              <a:ext cx="6256020" cy="1714512"/>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nvGrpSpPr>
            <p:cNvPr id="4" name="Gruppo 7"/>
            <p:cNvGrpSpPr>
              <a:grpSpLocks/>
            </p:cNvGrpSpPr>
            <p:nvPr/>
          </p:nvGrpSpPr>
          <p:grpSpPr bwMode="auto">
            <a:xfrm>
              <a:off x="2918460" y="2357430"/>
              <a:ext cx="6225540" cy="1714512"/>
              <a:chOff x="0" y="2786058"/>
              <a:chExt cx="9144000" cy="2144756"/>
            </a:xfrm>
          </p:grpSpPr>
          <p:pic>
            <p:nvPicPr>
              <p:cNvPr id="65549" name="Picture 8"/>
              <p:cNvPicPr>
                <a:picLocks noChangeAspect="1" noChangeArrowheads="1"/>
              </p:cNvPicPr>
              <p:nvPr/>
            </p:nvPicPr>
            <p:blipFill>
              <a:blip r:embed="rId4" cstate="print"/>
              <a:srcRect/>
              <a:stretch>
                <a:fillRect/>
              </a:stretch>
            </p:blipFill>
            <p:spPr bwMode="auto">
              <a:xfrm>
                <a:off x="0" y="2786058"/>
                <a:ext cx="9144000" cy="1616970"/>
              </a:xfrm>
              <a:prstGeom prst="rect">
                <a:avLst/>
              </a:prstGeom>
              <a:noFill/>
              <a:ln w="9525">
                <a:noFill/>
                <a:miter lim="800000"/>
                <a:headEnd/>
                <a:tailEnd/>
              </a:ln>
            </p:spPr>
          </p:pic>
          <p:pic>
            <p:nvPicPr>
              <p:cNvPr id="65550" name="Picture 9"/>
              <p:cNvPicPr>
                <a:picLocks noChangeAspect="1" noChangeArrowheads="1"/>
              </p:cNvPicPr>
              <p:nvPr/>
            </p:nvPicPr>
            <p:blipFill>
              <a:blip r:embed="rId5" cstate="print"/>
              <a:srcRect/>
              <a:stretch>
                <a:fillRect/>
              </a:stretch>
            </p:blipFill>
            <p:spPr bwMode="auto">
              <a:xfrm>
                <a:off x="0" y="4334543"/>
                <a:ext cx="9144000" cy="596271"/>
              </a:xfrm>
              <a:prstGeom prst="rect">
                <a:avLst/>
              </a:prstGeom>
              <a:noFill/>
              <a:ln w="9525">
                <a:noFill/>
                <a:miter lim="800000"/>
                <a:headEnd/>
                <a:tailEnd/>
              </a:ln>
            </p:spPr>
          </p:pic>
        </p:grpSp>
      </p:grpSp>
      <p:cxnSp>
        <p:nvCxnSpPr>
          <p:cNvPr id="15" name="Connettore 1 14"/>
          <p:cNvCxnSpPr/>
          <p:nvPr/>
        </p:nvCxnSpPr>
        <p:spPr>
          <a:xfrm>
            <a:off x="1566863" y="4686666"/>
            <a:ext cx="5715000" cy="1587"/>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1566863" y="5094653"/>
            <a:ext cx="5715000" cy="1588"/>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1566863" y="5451841"/>
            <a:ext cx="5715000" cy="1587"/>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1566863" y="5809028"/>
            <a:ext cx="5715000" cy="1588"/>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1566863" y="6166216"/>
            <a:ext cx="5715000" cy="1587"/>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V="1">
            <a:off x="1566863" y="6544041"/>
            <a:ext cx="3097212" cy="9525"/>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1000"/>
                                        <p:tgtEl>
                                          <p:spTgt spid="1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1000"/>
                                        <p:tgtEl>
                                          <p:spTgt spid="19"/>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4170372"/>
          </a:xfrm>
          <a:prstGeom prst="rect">
            <a:avLst/>
          </a:prstGeom>
          <a:noFill/>
          <a:ln w="9525">
            <a:noFill/>
            <a:miter lim="800000"/>
            <a:headEnd/>
            <a:tailEnd/>
          </a:ln>
          <a:effectLst/>
        </p:spPr>
        <p:txBody>
          <a:bodyPr wrap="square">
            <a:spAutoFit/>
          </a:bodyPr>
          <a:lstStyle/>
          <a:p>
            <a:pPr>
              <a:defRPr/>
            </a:pPr>
            <a:r>
              <a:rPr lang="en-GB" sz="3200" dirty="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dirty="0" smtClean="0">
                <a:solidFill>
                  <a:schemeClr val="bg1"/>
                </a:solidFill>
                <a:latin typeface="Calibri" pitchFamily="34" charset="0"/>
                <a:ea typeface="ＭＳ Ｐゴシック" pitchFamily="34" charset="-128"/>
              </a:rPr>
              <a:t>Melts generated after high degrees of melting are characterized by high Mg# and, consequentially,</a:t>
            </a:r>
            <a:r>
              <a:rPr lang="en-GB" sz="2000" i="1" dirty="0" smtClean="0">
                <a:solidFill>
                  <a:schemeClr val="bg1"/>
                </a:solidFill>
                <a:latin typeface="Calibri" pitchFamily="34" charset="0"/>
                <a:ea typeface="ＭＳ Ｐゴシック" pitchFamily="34" charset="-128"/>
              </a:rPr>
              <a:t> </a:t>
            </a:r>
            <a:r>
              <a:rPr lang="en-GB" sz="3200" i="1" dirty="0" smtClean="0">
                <a:solidFill>
                  <a:schemeClr val="bg1"/>
                </a:solidFill>
                <a:latin typeface="Calibri" pitchFamily="34" charset="0"/>
                <a:ea typeface="ＭＳ Ｐゴシック" pitchFamily="34" charset="-128"/>
              </a:rPr>
              <a:t>will</a:t>
            </a:r>
            <a:r>
              <a:rPr lang="en-GB" sz="2000" i="1" dirty="0" smtClean="0">
                <a:solidFill>
                  <a:schemeClr val="bg1"/>
                </a:solidFill>
                <a:latin typeface="Calibri" pitchFamily="34" charset="0"/>
                <a:ea typeface="ＭＳ Ｐゴシック" pitchFamily="34" charset="-128"/>
              </a:rPr>
              <a:t> </a:t>
            </a:r>
            <a:r>
              <a:rPr lang="en-GB" sz="3200" i="1" dirty="0" smtClean="0">
                <a:solidFill>
                  <a:schemeClr val="bg1"/>
                </a:solidFill>
                <a:latin typeface="Calibri" pitchFamily="34" charset="0"/>
                <a:ea typeface="ＭＳ Ｐゴシック" pitchFamily="34" charset="-128"/>
              </a:rPr>
              <a:t>crystallize</a:t>
            </a:r>
            <a:r>
              <a:rPr lang="en-GB" sz="2000" i="1" dirty="0" smtClean="0">
                <a:solidFill>
                  <a:schemeClr val="bg1"/>
                </a:solidFill>
                <a:latin typeface="Calibri" pitchFamily="34" charset="0"/>
                <a:ea typeface="ＭＳ Ｐゴシック" pitchFamily="34" charset="-128"/>
              </a:rPr>
              <a:t> </a:t>
            </a:r>
            <a:r>
              <a:rPr lang="en-GB" sz="3200" i="1" dirty="0" smtClean="0">
                <a:solidFill>
                  <a:schemeClr val="bg1"/>
                </a:solidFill>
                <a:latin typeface="Calibri" pitchFamily="34" charset="0"/>
                <a:ea typeface="ＭＳ Ｐゴシック" pitchFamily="34" charset="-128"/>
              </a:rPr>
              <a:t>Fo-rich</a:t>
            </a:r>
            <a:r>
              <a:rPr lang="en-GB" sz="2800" i="1" dirty="0" smtClean="0">
                <a:solidFill>
                  <a:schemeClr val="bg1"/>
                </a:solidFill>
                <a:latin typeface="Calibri" pitchFamily="34" charset="0"/>
                <a:ea typeface="ＭＳ Ｐゴシック" pitchFamily="34" charset="-128"/>
              </a:rPr>
              <a:t> </a:t>
            </a:r>
            <a:r>
              <a:rPr lang="en-GB" sz="3200" i="1" dirty="0" smtClean="0">
                <a:solidFill>
                  <a:schemeClr val="bg1"/>
                </a:solidFill>
                <a:latin typeface="Calibri" pitchFamily="34" charset="0"/>
                <a:ea typeface="ＭＳ Ｐゴシック" pitchFamily="34" charset="-128"/>
              </a:rPr>
              <a:t>olivine</a:t>
            </a:r>
            <a:r>
              <a:rPr lang="en-GB" sz="3200" dirty="0" smtClean="0">
                <a:solidFill>
                  <a:schemeClr val="bg1"/>
                </a:solidFill>
                <a:latin typeface="Calibri" pitchFamily="34" charset="0"/>
                <a:ea typeface="ＭＳ Ｐゴシック" pitchFamily="34" charset="-128"/>
              </a:rPr>
              <a:t>.</a:t>
            </a:r>
            <a:endParaRPr lang="en-GB" sz="1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It is not necessary to have high T to generate high amount of melting</a:t>
            </a:r>
            <a:r>
              <a:rPr lang="en-GB" sz="3200" dirty="0" smtClean="0">
                <a:solidFill>
                  <a:schemeClr val="bg1"/>
                </a:solidFill>
                <a:latin typeface="Calibri" pitchFamily="34" charset="0"/>
                <a:ea typeface="ＭＳ Ｐゴシック" pitchFamily="34" charset="-128"/>
              </a:rPr>
              <a:t>. Melting can be generated with volatile flushing (H and C, above all) and with the presence of low-solidus olivine-poor lithologies (eclogites).</a:t>
            </a:r>
            <a:endParaRPr lang="en-GB" sz="30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3185487"/>
          </a:xfrm>
          <a:prstGeom prst="rect">
            <a:avLst/>
          </a:prstGeom>
          <a:noFill/>
          <a:ln w="9525">
            <a:noFill/>
            <a:miter lim="800000"/>
            <a:headEnd/>
            <a:tailEnd/>
          </a:ln>
          <a:effectLst/>
        </p:spPr>
        <p:txBody>
          <a:bodyPr wrap="square">
            <a:spAutoFit/>
          </a:bodyPr>
          <a:lstStyle/>
          <a:p>
            <a:pPr>
              <a:defRPr/>
            </a:pP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Melts generated after high degrees of melting are characterized by high Mg# and, consequentially,</a:t>
            </a:r>
            <a:r>
              <a:rPr lang="en-GB" sz="2000" i="1" smtClean="0">
                <a:solidFill>
                  <a:schemeClr val="bg1"/>
                </a:solidFill>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will</a:t>
            </a:r>
            <a:r>
              <a:rPr lang="en-GB" sz="2000" i="1" smtClean="0">
                <a:solidFill>
                  <a:schemeClr val="bg1"/>
                </a:solidFill>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crystallize</a:t>
            </a:r>
            <a:r>
              <a:rPr lang="en-GB" sz="2000" i="1" smtClean="0">
                <a:solidFill>
                  <a:schemeClr val="bg1"/>
                </a:solidFill>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Fo-rich</a:t>
            </a:r>
            <a:r>
              <a:rPr lang="en-GB" sz="2800" i="1" smtClean="0">
                <a:solidFill>
                  <a:schemeClr val="bg1"/>
                </a:solidFill>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olivine</a:t>
            </a:r>
            <a:r>
              <a:rPr lang="en-GB" sz="3200" smtClean="0">
                <a:solidFill>
                  <a:schemeClr val="bg1"/>
                </a:solidFill>
                <a:latin typeface="Calibri" pitchFamily="34" charset="0"/>
                <a:ea typeface="ＭＳ Ｐゴシック" pitchFamily="34" charset="-128"/>
              </a:rPr>
              <a:t>.</a:t>
            </a:r>
            <a:endParaRPr lang="en-GB" sz="1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an upwelling mantle melts at high depths, it will experience more and more melting moving to the surface.</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6" name="Text Box 82"/>
          <p:cNvSpPr txBox="1">
            <a:spLocks noChangeArrowheads="1"/>
          </p:cNvSpPr>
          <p:nvPr/>
        </p:nvSpPr>
        <p:spPr bwMode="auto">
          <a:xfrm>
            <a:off x="357188" y="2655888"/>
            <a:ext cx="8786812" cy="3678237"/>
          </a:xfrm>
          <a:prstGeom prst="rect">
            <a:avLst/>
          </a:prstGeom>
          <a:noFill/>
          <a:ln w="9525">
            <a:noFill/>
            <a:miter lim="800000"/>
            <a:headEnd/>
            <a:tailEnd/>
          </a:ln>
          <a:effectLst/>
        </p:spPr>
        <p:txBody>
          <a:bodyPr>
            <a:spAutoFit/>
          </a:bodyPr>
          <a:lstStyle/>
          <a:p>
            <a:pPr>
              <a:defRPr/>
            </a:pPr>
            <a:r>
              <a:rPr lang="en-GB" sz="320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5)</a:t>
            </a: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olivines can crystallize in a highly oxidized melt</a:t>
            </a: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endParaRPr lang="en-GB" sz="1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Fe</a:t>
            </a:r>
            <a:r>
              <a:rPr lang="en-GB" sz="3200" baseline="30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3+</a:t>
            </a: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become particularly abundant in specific conditions magnetite crystallization is favoured. This depletes the residual magma in Fe</a:t>
            </a:r>
            <a:r>
              <a:rPr lang="en-GB" sz="3200" baseline="30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Late olivine can crystallize with MgO-rich (up to Fo</a:t>
            </a:r>
            <a:r>
              <a:rPr lang="en-GB" sz="3200" baseline="-25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99</a:t>
            </a:r>
            <a:r>
              <a:rPr lang="en-GB" sz="32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compositions</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10" name="Gruppo 9"/>
          <p:cNvGrpSpPr/>
          <p:nvPr/>
        </p:nvGrpSpPr>
        <p:grpSpPr>
          <a:xfrm>
            <a:off x="904876" y="901700"/>
            <a:ext cx="7286624" cy="1816100"/>
            <a:chOff x="904876" y="901700"/>
            <a:chExt cx="7286624" cy="1816100"/>
          </a:xfrm>
        </p:grpSpPr>
        <p:pic>
          <p:nvPicPr>
            <p:cNvPr id="1026" name="Picture 2"/>
            <p:cNvPicPr>
              <a:picLocks noChangeAspect="1" noChangeArrowheads="1"/>
            </p:cNvPicPr>
            <p:nvPr/>
          </p:nvPicPr>
          <p:blipFill>
            <a:blip r:embed="rId3" cstate="print"/>
            <a:srcRect b="89906"/>
            <a:stretch>
              <a:fillRect/>
            </a:stretch>
          </p:blipFill>
          <p:spPr bwMode="auto">
            <a:xfrm>
              <a:off x="904876" y="901700"/>
              <a:ext cx="7286624" cy="4699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48015" b="39163"/>
            <a:stretch>
              <a:fillRect/>
            </a:stretch>
          </p:blipFill>
          <p:spPr bwMode="auto">
            <a:xfrm>
              <a:off x="904876" y="2120900"/>
              <a:ext cx="7286624" cy="5969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t="20461" b="60169"/>
            <a:stretch>
              <a:fillRect/>
            </a:stretch>
          </p:blipFill>
          <p:spPr bwMode="auto">
            <a:xfrm>
              <a:off x="904876" y="1358900"/>
              <a:ext cx="7286624" cy="901700"/>
            </a:xfrm>
            <a:prstGeom prst="rect">
              <a:avLst/>
            </a:prstGeom>
            <a:noFill/>
            <a:ln w="9525">
              <a:noFill/>
              <a:miter lim="800000"/>
              <a:headEnd/>
              <a:tailEnd/>
            </a:ln>
          </p:spPr>
        </p:pic>
      </p:grpSp>
      <p:pic>
        <p:nvPicPr>
          <p:cNvPr id="1029" name="Picture 5"/>
          <p:cNvPicPr>
            <a:picLocks noChangeAspect="1" noChangeArrowheads="1"/>
          </p:cNvPicPr>
          <p:nvPr/>
        </p:nvPicPr>
        <p:blipFill>
          <a:blip r:embed="rId4" cstate="print"/>
          <a:srcRect/>
          <a:stretch>
            <a:fillRect/>
          </a:stretch>
        </p:blipFill>
        <p:spPr bwMode="auto">
          <a:xfrm>
            <a:off x="2721108" y="3996267"/>
            <a:ext cx="3670034" cy="2861733"/>
          </a:xfrm>
          <a:prstGeom prst="rect">
            <a:avLst/>
          </a:prstGeom>
          <a:noFill/>
          <a:ln w="9525">
            <a:noFill/>
            <a:miter lim="800000"/>
            <a:headEnd/>
            <a:tailEnd/>
          </a:ln>
        </p:spPr>
      </p:pic>
      <p:sp>
        <p:nvSpPr>
          <p:cNvPr id="12" name="Rettangolo arrotondato 11"/>
          <p:cNvSpPr/>
          <p:nvPr/>
        </p:nvSpPr>
        <p:spPr bwMode="auto">
          <a:xfrm>
            <a:off x="5741193" y="1397793"/>
            <a:ext cx="981339" cy="383381"/>
          </a:xfrm>
          <a:prstGeom prst="roundRect">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14" name="Gruppo 13"/>
          <p:cNvGrpSpPr/>
          <p:nvPr/>
        </p:nvGrpSpPr>
        <p:grpSpPr>
          <a:xfrm>
            <a:off x="2171700" y="2796911"/>
            <a:ext cx="4749800" cy="1137980"/>
            <a:chOff x="2171700" y="2796911"/>
            <a:chExt cx="4749800" cy="1137980"/>
          </a:xfrm>
        </p:grpSpPr>
        <p:pic>
          <p:nvPicPr>
            <p:cNvPr id="1028" name="Picture 4"/>
            <p:cNvPicPr>
              <a:picLocks noChangeAspect="1" noChangeArrowheads="1"/>
            </p:cNvPicPr>
            <p:nvPr/>
          </p:nvPicPr>
          <p:blipFill>
            <a:blip r:embed="rId5" cstate="print"/>
            <a:srcRect t="9025"/>
            <a:stretch>
              <a:fillRect/>
            </a:stretch>
          </p:blipFill>
          <p:spPr bwMode="auto">
            <a:xfrm>
              <a:off x="2171700" y="2796911"/>
              <a:ext cx="4749800" cy="1137980"/>
            </a:xfrm>
            <a:prstGeom prst="rect">
              <a:avLst/>
            </a:prstGeom>
            <a:noFill/>
            <a:ln w="9525">
              <a:noFill/>
              <a:miter lim="800000"/>
              <a:headEnd/>
              <a:tailEnd/>
            </a:ln>
          </p:spPr>
        </p:pic>
        <p:sp>
          <p:nvSpPr>
            <p:cNvPr id="13" name="Rettangolo 12"/>
            <p:cNvSpPr/>
            <p:nvPr/>
          </p:nvSpPr>
          <p:spPr bwMode="auto">
            <a:xfrm>
              <a:off x="5929313" y="3695702"/>
              <a:ext cx="962025" cy="223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1789567" y="2787650"/>
            <a:ext cx="5511686" cy="4000500"/>
          </a:xfrm>
          <a:prstGeom prst="rect">
            <a:avLst/>
          </a:prstGeom>
          <a:noFill/>
          <a:ln w="9525">
            <a:noFill/>
            <a:miter lim="800000"/>
            <a:headEnd/>
            <a:tailEnd/>
          </a:ln>
        </p:spPr>
      </p:pic>
      <p:grpSp>
        <p:nvGrpSpPr>
          <p:cNvPr id="2" name="Gruppo 9"/>
          <p:cNvGrpSpPr/>
          <p:nvPr/>
        </p:nvGrpSpPr>
        <p:grpSpPr>
          <a:xfrm>
            <a:off x="904876" y="901700"/>
            <a:ext cx="7286624" cy="1816100"/>
            <a:chOff x="904876" y="901700"/>
            <a:chExt cx="7286624" cy="1816100"/>
          </a:xfrm>
        </p:grpSpPr>
        <p:pic>
          <p:nvPicPr>
            <p:cNvPr id="1026" name="Picture 2"/>
            <p:cNvPicPr>
              <a:picLocks noChangeAspect="1" noChangeArrowheads="1"/>
            </p:cNvPicPr>
            <p:nvPr/>
          </p:nvPicPr>
          <p:blipFill>
            <a:blip r:embed="rId4" cstate="print"/>
            <a:srcRect b="89906"/>
            <a:stretch>
              <a:fillRect/>
            </a:stretch>
          </p:blipFill>
          <p:spPr bwMode="auto">
            <a:xfrm>
              <a:off x="904876" y="901700"/>
              <a:ext cx="7286624" cy="4699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t="48015" b="39163"/>
            <a:stretch>
              <a:fillRect/>
            </a:stretch>
          </p:blipFill>
          <p:spPr bwMode="auto">
            <a:xfrm>
              <a:off x="904876" y="2120900"/>
              <a:ext cx="7286624" cy="5969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t="20461" b="60169"/>
            <a:stretch>
              <a:fillRect/>
            </a:stretch>
          </p:blipFill>
          <p:spPr bwMode="auto">
            <a:xfrm>
              <a:off x="904876" y="1358900"/>
              <a:ext cx="7286624" cy="901700"/>
            </a:xfrm>
            <a:prstGeom prst="rect">
              <a:avLst/>
            </a:prstGeom>
            <a:noFill/>
            <a:ln w="9525">
              <a:noFill/>
              <a:miter lim="800000"/>
              <a:headEnd/>
              <a:tailEnd/>
            </a:ln>
          </p:spPr>
        </p:pic>
      </p:grpSp>
      <p:sp>
        <p:nvSpPr>
          <p:cNvPr id="10" name="Rettangolo arrotondato 9"/>
          <p:cNvSpPr/>
          <p:nvPr/>
        </p:nvSpPr>
        <p:spPr bwMode="auto">
          <a:xfrm>
            <a:off x="5741193" y="1397793"/>
            <a:ext cx="981339" cy="383381"/>
          </a:xfrm>
          <a:prstGeom prst="roundRect">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Figura a mano libera 10"/>
          <p:cNvSpPr/>
          <p:nvPr/>
        </p:nvSpPr>
        <p:spPr bwMode="auto">
          <a:xfrm>
            <a:off x="4591050" y="4448175"/>
            <a:ext cx="1776413" cy="538163"/>
          </a:xfrm>
          <a:custGeom>
            <a:avLst/>
            <a:gdLst>
              <a:gd name="connsiteX0" fmla="*/ 1776413 w 1776413"/>
              <a:gd name="connsiteY0" fmla="*/ 0 h 538163"/>
              <a:gd name="connsiteX1" fmla="*/ 795338 w 1776413"/>
              <a:gd name="connsiteY1" fmla="*/ 266700 h 538163"/>
              <a:gd name="connsiteX2" fmla="*/ 0 w 1776413"/>
              <a:gd name="connsiteY2" fmla="*/ 538163 h 538163"/>
            </a:gdLst>
            <a:ahLst/>
            <a:cxnLst>
              <a:cxn ang="0">
                <a:pos x="connsiteX0" y="connsiteY0"/>
              </a:cxn>
              <a:cxn ang="0">
                <a:pos x="connsiteX1" y="connsiteY1"/>
              </a:cxn>
              <a:cxn ang="0">
                <a:pos x="connsiteX2" y="connsiteY2"/>
              </a:cxn>
            </a:cxnLst>
            <a:rect l="l" t="t" r="r" b="b"/>
            <a:pathLst>
              <a:path w="1776413" h="538163">
                <a:moveTo>
                  <a:pt x="1776413" y="0"/>
                </a:moveTo>
                <a:cubicBezTo>
                  <a:pt x="1433910" y="88503"/>
                  <a:pt x="1091407" y="177006"/>
                  <a:pt x="795338" y="266700"/>
                </a:cubicBezTo>
                <a:cubicBezTo>
                  <a:pt x="499269" y="356394"/>
                  <a:pt x="249634" y="447278"/>
                  <a:pt x="0" y="538163"/>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4" name="Figura a mano libera 13"/>
          <p:cNvSpPr/>
          <p:nvPr/>
        </p:nvSpPr>
        <p:spPr bwMode="auto">
          <a:xfrm>
            <a:off x="2562225" y="3633788"/>
            <a:ext cx="2028825" cy="342900"/>
          </a:xfrm>
          <a:custGeom>
            <a:avLst/>
            <a:gdLst>
              <a:gd name="connsiteX0" fmla="*/ 2028825 w 2028825"/>
              <a:gd name="connsiteY0" fmla="*/ 0 h 342900"/>
              <a:gd name="connsiteX1" fmla="*/ 1695450 w 2028825"/>
              <a:gd name="connsiteY1" fmla="*/ 19050 h 342900"/>
              <a:gd name="connsiteX2" fmla="*/ 976313 w 2028825"/>
              <a:gd name="connsiteY2" fmla="*/ 138112 h 342900"/>
              <a:gd name="connsiteX3" fmla="*/ 623888 w 2028825"/>
              <a:gd name="connsiteY3" fmla="*/ 238125 h 342900"/>
              <a:gd name="connsiteX4" fmla="*/ 295275 w 2028825"/>
              <a:gd name="connsiteY4" fmla="*/ 342900 h 342900"/>
              <a:gd name="connsiteX5" fmla="*/ 0 w 2028825"/>
              <a:gd name="connsiteY5" fmla="*/ 33813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825" h="342900">
                <a:moveTo>
                  <a:pt x="2028825" y="0"/>
                </a:moveTo>
                <a:lnTo>
                  <a:pt x="1695450" y="19050"/>
                </a:lnTo>
                <a:lnTo>
                  <a:pt x="976313" y="138112"/>
                </a:lnTo>
                <a:lnTo>
                  <a:pt x="623888" y="238125"/>
                </a:lnTo>
                <a:lnTo>
                  <a:pt x="295275" y="342900"/>
                </a:lnTo>
                <a:lnTo>
                  <a:pt x="0" y="338137"/>
                </a:ln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5" name="CasellaDiTesto 14"/>
          <p:cNvSpPr txBox="1"/>
          <p:nvPr/>
        </p:nvSpPr>
        <p:spPr>
          <a:xfrm>
            <a:off x="3276600" y="5469950"/>
            <a:ext cx="1104900" cy="584775"/>
          </a:xfrm>
          <a:prstGeom prst="rect">
            <a:avLst/>
          </a:prstGeom>
          <a:noFill/>
        </p:spPr>
        <p:txBody>
          <a:bodyPr wrap="square" rtlCol="0">
            <a:spAutoFit/>
          </a:bodyPr>
          <a:lstStyle/>
          <a:p>
            <a:pPr algn="ctr"/>
            <a:r>
              <a:rPr lang="en-GB" sz="1600" b="1" dirty="0" smtClean="0">
                <a:solidFill>
                  <a:schemeClr val="tx1"/>
                </a:solidFill>
                <a:effectLst/>
                <a:latin typeface="Calibri" pitchFamily="34" charset="0"/>
              </a:rPr>
              <a:t>Magnetite found</a:t>
            </a:r>
            <a:endParaRPr lang="en-GB" sz="1600" b="1" dirty="0">
              <a:solidFill>
                <a:schemeClr val="tx1"/>
              </a:solidFill>
              <a:effectLst/>
              <a:latin typeface="Calibri" pitchFamily="34" charset="0"/>
            </a:endParaRPr>
          </a:p>
        </p:txBody>
      </p:sp>
      <p:sp>
        <p:nvSpPr>
          <p:cNvPr id="17" name="Figura a mano libera 16"/>
          <p:cNvSpPr/>
          <p:nvPr/>
        </p:nvSpPr>
        <p:spPr bwMode="auto">
          <a:xfrm>
            <a:off x="2709863" y="3790950"/>
            <a:ext cx="3838575" cy="1719263"/>
          </a:xfrm>
          <a:custGeom>
            <a:avLst/>
            <a:gdLst>
              <a:gd name="connsiteX0" fmla="*/ 0 w 3838575"/>
              <a:gd name="connsiteY0" fmla="*/ 1719263 h 1719263"/>
              <a:gd name="connsiteX1" fmla="*/ 504825 w 3838575"/>
              <a:gd name="connsiteY1" fmla="*/ 1343025 h 1719263"/>
              <a:gd name="connsiteX2" fmla="*/ 985837 w 3838575"/>
              <a:gd name="connsiteY2" fmla="*/ 1038225 h 1719263"/>
              <a:gd name="connsiteX3" fmla="*/ 1423987 w 3838575"/>
              <a:gd name="connsiteY3" fmla="*/ 823913 h 1719263"/>
              <a:gd name="connsiteX4" fmla="*/ 1847850 w 3838575"/>
              <a:gd name="connsiteY4" fmla="*/ 619125 h 1719263"/>
              <a:gd name="connsiteX5" fmla="*/ 2447925 w 3838575"/>
              <a:gd name="connsiteY5" fmla="*/ 395288 h 1719263"/>
              <a:gd name="connsiteX6" fmla="*/ 3219450 w 3838575"/>
              <a:gd name="connsiteY6" fmla="*/ 171450 h 1719263"/>
              <a:gd name="connsiteX7" fmla="*/ 3838575 w 3838575"/>
              <a:gd name="connsiteY7" fmla="*/ 0 h 17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8575" h="1719263">
                <a:moveTo>
                  <a:pt x="0" y="1719263"/>
                </a:moveTo>
                <a:cubicBezTo>
                  <a:pt x="170259" y="1587897"/>
                  <a:pt x="340519" y="1456531"/>
                  <a:pt x="504825" y="1343025"/>
                </a:cubicBezTo>
                <a:cubicBezTo>
                  <a:pt x="669131" y="1229519"/>
                  <a:pt x="832643" y="1124744"/>
                  <a:pt x="985837" y="1038225"/>
                </a:cubicBezTo>
                <a:cubicBezTo>
                  <a:pt x="1139031" y="951706"/>
                  <a:pt x="1423987" y="823913"/>
                  <a:pt x="1423987" y="823913"/>
                </a:cubicBezTo>
                <a:cubicBezTo>
                  <a:pt x="1567656" y="754063"/>
                  <a:pt x="1677194" y="690562"/>
                  <a:pt x="1847850" y="619125"/>
                </a:cubicBezTo>
                <a:cubicBezTo>
                  <a:pt x="2018506" y="547688"/>
                  <a:pt x="2219325" y="469900"/>
                  <a:pt x="2447925" y="395288"/>
                </a:cubicBezTo>
                <a:cubicBezTo>
                  <a:pt x="2676525" y="320676"/>
                  <a:pt x="3219450" y="171450"/>
                  <a:pt x="3219450" y="171450"/>
                </a:cubicBezTo>
                <a:lnTo>
                  <a:pt x="3838575" y="0"/>
                </a:lnTo>
              </a:path>
            </a:pathLst>
          </a:custGeom>
          <a:noFill/>
          <a:ln w="28575"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3" name="Connettore 1 12"/>
          <p:cNvCxnSpPr/>
          <p:nvPr/>
        </p:nvCxnSpPr>
        <p:spPr bwMode="auto">
          <a:xfrm flipV="1">
            <a:off x="4589466" y="3638550"/>
            <a:ext cx="0" cy="1352550"/>
          </a:xfrm>
          <a:prstGeom prst="lin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18" name="Freccia a destra 17"/>
          <p:cNvSpPr/>
          <p:nvPr/>
        </p:nvSpPr>
        <p:spPr bwMode="auto">
          <a:xfrm rot="16200000">
            <a:off x="2953546" y="4928393"/>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Freccia a destra 18"/>
          <p:cNvSpPr/>
          <p:nvPr/>
        </p:nvSpPr>
        <p:spPr bwMode="auto">
          <a:xfrm rot="16200000">
            <a:off x="3439321" y="461644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0" name="Freccia a destra 19"/>
          <p:cNvSpPr/>
          <p:nvPr/>
        </p:nvSpPr>
        <p:spPr bwMode="auto">
          <a:xfrm rot="16200000">
            <a:off x="4048921" y="431799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1" name="Freccia a destra 20"/>
          <p:cNvSpPr/>
          <p:nvPr/>
        </p:nvSpPr>
        <p:spPr bwMode="auto">
          <a:xfrm rot="16200000">
            <a:off x="4531521" y="408939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2" name="Freccia a destra 21"/>
          <p:cNvSpPr/>
          <p:nvPr/>
        </p:nvSpPr>
        <p:spPr bwMode="auto">
          <a:xfrm rot="16200000">
            <a:off x="5071271" y="3908425"/>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3" name="Freccia a destra 22"/>
          <p:cNvSpPr/>
          <p:nvPr/>
        </p:nvSpPr>
        <p:spPr bwMode="auto">
          <a:xfrm rot="16200000">
            <a:off x="5655471" y="3737770"/>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Freccia a destra 23"/>
          <p:cNvSpPr/>
          <p:nvPr/>
        </p:nvSpPr>
        <p:spPr bwMode="auto">
          <a:xfrm rot="16200000">
            <a:off x="6226971" y="357504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CasellaDiTesto 15"/>
          <p:cNvSpPr txBox="1"/>
          <p:nvPr/>
        </p:nvSpPr>
        <p:spPr>
          <a:xfrm>
            <a:off x="3333750" y="4050725"/>
            <a:ext cx="1365250" cy="584775"/>
          </a:xfrm>
          <a:prstGeom prst="rect">
            <a:avLst/>
          </a:prstGeom>
          <a:noFill/>
        </p:spPr>
        <p:txBody>
          <a:bodyPr wrap="square" rtlCol="0">
            <a:spAutoFit/>
          </a:bodyPr>
          <a:lstStyle/>
          <a:p>
            <a:pPr algn="ctr"/>
            <a:r>
              <a:rPr lang="en-GB" sz="1600" b="1" dirty="0" smtClean="0">
                <a:solidFill>
                  <a:schemeClr val="tx1"/>
                </a:solidFill>
                <a:effectLst/>
                <a:latin typeface="Calibri" pitchFamily="34" charset="0"/>
              </a:rPr>
              <a:t>No Magnetite found</a:t>
            </a:r>
            <a:endParaRPr lang="en-GB" sz="1600" b="1"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10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10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10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10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1000"/>
                                        <p:tgtEl>
                                          <p:spTgt spid="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1000"/>
                                        <p:tgtEl>
                                          <p:spTgt spid="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7" grpId="0" animBg="1"/>
      <p:bldP spid="18" grpId="0" animBg="1"/>
      <p:bldP spid="19" grpId="0" animBg="1"/>
      <p:bldP spid="20" grpId="0" animBg="1"/>
      <p:bldP spid="21" grpId="0" animBg="1"/>
      <p:bldP spid="22" grpId="0" animBg="1"/>
      <p:bldP spid="23" grpId="0" animBg="1"/>
      <p:bldP spid="24" grpId="0" animBg="1"/>
      <p:bldP spid="1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3677930"/>
          </a:xfrm>
          <a:prstGeom prst="rect">
            <a:avLst/>
          </a:prstGeom>
          <a:noFill/>
          <a:ln w="9525">
            <a:noFill/>
            <a:miter lim="800000"/>
            <a:headEnd/>
            <a:tailEnd/>
          </a:ln>
          <a:effectLst/>
        </p:spPr>
        <p:txBody>
          <a:bodyPr wrap="square">
            <a:spAutoFit/>
          </a:bodyPr>
          <a:lstStyle/>
          <a:p>
            <a:pPr>
              <a:defRPr/>
            </a:pP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6)</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smtClean="0">
                <a:solidFill>
                  <a:schemeClr val="bg1"/>
                </a:solidFill>
                <a:latin typeface="Calibri" pitchFamily="34" charset="0"/>
                <a:ea typeface="ＭＳ Ｐゴシック" pitchFamily="34" charset="-128"/>
              </a:rPr>
              <a:t>Fo-rich olivines can be generated after subsolidus substitution with spinel</a:t>
            </a:r>
            <a:r>
              <a:rPr lang="en-GB" sz="3200" smtClean="0">
                <a:solidFill>
                  <a:schemeClr val="bg1"/>
                </a:solidFill>
                <a:latin typeface="Calibri" pitchFamily="34" charset="0"/>
                <a:ea typeface="ＭＳ Ｐゴシック" pitchFamily="34" charset="-128"/>
              </a:rPr>
              <a:t>.</a:t>
            </a:r>
            <a:endParaRPr lang="en-GB" sz="10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90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Cr-rich spinel prefers Fe (forming chromite Fe</a:t>
            </a:r>
            <a:r>
              <a:rPr lang="en-GB" sz="3200" baseline="300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Cr</a:t>
            </a:r>
            <a:r>
              <a:rPr lang="en-GB" sz="3200" baseline="-250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a:t>
            </a:r>
            <a:r>
              <a:rPr lang="en-GB" sz="3200" baseline="-250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rather than Mg (Mg-chromite MgCr</a:t>
            </a:r>
            <a:r>
              <a:rPr lang="en-GB" sz="3200" baseline="-250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a:t>
            </a:r>
            <a:r>
              <a:rPr lang="en-GB" sz="3200" baseline="-250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If olivine is present, it will exchange Fe with chromite, accepting Mg from the spinel. The result will be Fo-rich olivine.</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926123" y="6330462"/>
            <a:ext cx="8217877" cy="5275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4108817"/>
          </a:xfrm>
          <a:prstGeom prst="rect">
            <a:avLst/>
          </a:prstGeom>
          <a:noFill/>
          <a:ln w="9525">
            <a:noFill/>
            <a:miter lim="800000"/>
            <a:headEnd/>
            <a:tailEnd/>
          </a:ln>
          <a:effectLst/>
        </p:spPr>
        <p:txBody>
          <a:bodyPr wrap="square">
            <a:spAutoFit/>
          </a:bodyPr>
          <a:lstStyle/>
          <a:p>
            <a:pPr>
              <a:defRPr/>
            </a:pPr>
            <a:r>
              <a:rPr lang="en-GB" sz="3200" dirty="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7) </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present, phlogopite in the mantle melts incongruently giving K-OH-rich melt + Fo-rich (up to Fo</a:t>
            </a:r>
            <a:r>
              <a:rPr lang="en-GB" sz="3200" i="1" baseline="-250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95</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peritectic olivine</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Bef>
                <a:spcPts val="600"/>
              </a:spcBef>
              <a:defRPr/>
            </a:pPr>
            <a:r>
              <a:rPr lang="en-GB" sz="3200" dirty="0" smtClean="0">
                <a:solidFill>
                  <a:schemeClr val="bg1"/>
                </a:solidFill>
                <a:latin typeface="Calibri" pitchFamily="34" charset="0"/>
                <a:ea typeface="ＭＳ Ｐゴシック" pitchFamily="34" charset="-128"/>
                <a:cs typeface="ＭＳ Ｐゴシック" pitchFamily="-72" charset="-128"/>
              </a:rPr>
              <a:t>These SiO</a:t>
            </a:r>
            <a:r>
              <a:rPr lang="en-GB" sz="3200" baseline="-25000" dirty="0" smtClean="0">
                <a:solidFill>
                  <a:schemeClr val="bg1"/>
                </a:solidFill>
                <a:latin typeface="Calibri" pitchFamily="34" charset="0"/>
                <a:ea typeface="ＭＳ Ｐゴシック" pitchFamily="34" charset="-128"/>
                <a:cs typeface="ＭＳ Ｐゴシック" pitchFamily="-72" charset="-128"/>
              </a:rPr>
              <a:t>2</a:t>
            </a:r>
            <a:r>
              <a:rPr lang="en-GB" sz="3200" dirty="0" smtClean="0">
                <a:solidFill>
                  <a:schemeClr val="bg1"/>
                </a:solidFill>
                <a:latin typeface="Calibri" pitchFamily="34" charset="0"/>
                <a:ea typeface="ＭＳ Ｐゴシック" pitchFamily="34" charset="-128"/>
                <a:cs typeface="ＭＳ Ｐゴシック" pitchFamily="-72" charset="-128"/>
              </a:rPr>
              <a:t>-undersaturated K-OH-rich melts react with mantle enstatite dissolving it. In this way the melts become MgO-rich (18-30 wt% MgO) and with high Mg#. </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Olivine crystallizing from this melt will be Fo-rich.</a:t>
            </a:r>
            <a:endParaRPr lang="en-GB" sz="30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9" name="Text Box 14"/>
          <p:cNvSpPr txBox="1">
            <a:spLocks noChangeArrowheads="1"/>
          </p:cNvSpPr>
          <p:nvPr/>
        </p:nvSpPr>
        <p:spPr bwMode="auto">
          <a:xfrm>
            <a:off x="3513993" y="6519446"/>
            <a:ext cx="5630007" cy="338554"/>
          </a:xfrm>
          <a:prstGeom prst="rect">
            <a:avLst/>
          </a:prstGeom>
          <a:noFill/>
          <a:ln w="9525" algn="ctr">
            <a:noFill/>
            <a:miter lim="800000"/>
            <a:headEnd/>
            <a:tailEnd/>
          </a:ln>
        </p:spPr>
        <p:txBody>
          <a:bodyPr wrap="square">
            <a:spAutoFit/>
          </a:bodyPr>
          <a:lstStyle/>
          <a:p>
            <a:pPr algn="r">
              <a:spcBef>
                <a:spcPct val="50000"/>
              </a:spcBef>
              <a:defRPr/>
            </a:pPr>
            <a:r>
              <a:rPr lang="en-GB" sz="1600" smtClean="0">
                <a:solidFill>
                  <a:schemeClr val="bg1"/>
                </a:solidFill>
                <a:latin typeface="Calibri" pitchFamily="34" charset="0"/>
                <a:ea typeface="ＭＳ Ｐゴシック" pitchFamily="34" charset="-128"/>
              </a:rPr>
              <a:t>Prelevic (2015, written communication)</a:t>
            </a:r>
            <a:endParaRPr lang="en-GB" sz="1600">
              <a:solidFill>
                <a:schemeClr val="bg1"/>
              </a:solidFill>
              <a:latin typeface="Calibri"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bwMode="auto">
          <a:xfrm>
            <a:off x="926123" y="6330462"/>
            <a:ext cx="8217877" cy="5275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3616375"/>
          </a:xfrm>
          <a:prstGeom prst="rect">
            <a:avLst/>
          </a:prstGeom>
          <a:noFill/>
          <a:ln w="9525">
            <a:noFill/>
            <a:miter lim="800000"/>
            <a:headEnd/>
            <a:tailEnd/>
          </a:ln>
          <a:effectLst/>
        </p:spPr>
        <p:txBody>
          <a:bodyPr wrap="square">
            <a:spAutoFit/>
          </a:bodyPr>
          <a:lstStyle/>
          <a:p>
            <a:pPr>
              <a:defRPr/>
            </a:pPr>
            <a:r>
              <a:rPr lang="en-GB" sz="3200" dirty="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7) </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present, phlogopite in the mantle melts incongruently giving K-OH-rich melt + Fo-rich (up to Fo</a:t>
            </a:r>
            <a:r>
              <a:rPr lang="en-GB" sz="3200" i="1" baseline="-250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95</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peritectic olivine</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Bef>
                <a:spcPts val="600"/>
              </a:spcBef>
              <a:defRPr/>
            </a:pPr>
            <a:r>
              <a:rPr lang="en-GB" sz="3200" dirty="0" smtClean="0">
                <a:solidFill>
                  <a:schemeClr val="bg1"/>
                </a:solidFill>
                <a:latin typeface="Calibri" pitchFamily="34" charset="0"/>
                <a:ea typeface="ＭＳ Ｐゴシック" pitchFamily="34" charset="-128"/>
                <a:cs typeface="ＭＳ Ｐゴシック" pitchFamily="-72" charset="-128"/>
              </a:rPr>
              <a:t>Possible subsequent melting of this phlogopite-free mantle, rich in Fo-rich peritectic olivine, can produce Mg# rich melts that can crystallize Fo-rich olivines.</a:t>
            </a:r>
            <a:endParaRPr lang="en-GB" sz="30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8" name="Text Box 14"/>
          <p:cNvSpPr txBox="1">
            <a:spLocks noChangeArrowheads="1"/>
          </p:cNvSpPr>
          <p:nvPr/>
        </p:nvSpPr>
        <p:spPr bwMode="auto">
          <a:xfrm>
            <a:off x="3513993" y="6519446"/>
            <a:ext cx="5630007" cy="338554"/>
          </a:xfrm>
          <a:prstGeom prst="rect">
            <a:avLst/>
          </a:prstGeom>
          <a:noFill/>
          <a:ln w="9525" algn="ctr">
            <a:noFill/>
            <a:miter lim="800000"/>
            <a:headEnd/>
            <a:tailEnd/>
          </a:ln>
        </p:spPr>
        <p:txBody>
          <a:bodyPr wrap="square">
            <a:spAutoFit/>
          </a:bodyPr>
          <a:lstStyle/>
          <a:p>
            <a:pPr algn="r">
              <a:spcBef>
                <a:spcPct val="50000"/>
              </a:spcBef>
              <a:defRPr/>
            </a:pPr>
            <a:r>
              <a:rPr lang="en-GB" sz="1600" smtClean="0">
                <a:solidFill>
                  <a:schemeClr val="bg1"/>
                </a:solidFill>
                <a:latin typeface="Calibri" pitchFamily="34" charset="0"/>
                <a:ea typeface="ＭＳ Ｐゴシック" pitchFamily="34" charset="-128"/>
              </a:rPr>
              <a:t>Prelevic (2015, written communication)</a:t>
            </a:r>
            <a:endParaRPr lang="en-GB" sz="1600">
              <a:solidFill>
                <a:schemeClr val="bg1"/>
              </a:solidFill>
              <a:latin typeface="Calibri"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grpSp>
        <p:nvGrpSpPr>
          <p:cNvPr id="2" name="Group 2"/>
          <p:cNvGrpSpPr>
            <a:grpSpLocks/>
          </p:cNvGrpSpPr>
          <p:nvPr/>
        </p:nvGrpSpPr>
        <p:grpSpPr bwMode="auto">
          <a:xfrm>
            <a:off x="69088" y="837836"/>
            <a:ext cx="5721349" cy="5640388"/>
            <a:chOff x="481" y="705"/>
            <a:chExt cx="3604" cy="3553"/>
          </a:xfrm>
        </p:grpSpPr>
        <p:sp>
          <p:nvSpPr>
            <p:cNvPr id="83" name="Rettangolo 7"/>
            <p:cNvSpPr>
              <a:spLocks noChangeArrowheads="1"/>
            </p:cNvSpPr>
            <p:nvPr/>
          </p:nvSpPr>
          <p:spPr bwMode="auto">
            <a:xfrm>
              <a:off x="481" y="733"/>
              <a:ext cx="3604" cy="3525"/>
            </a:xfrm>
            <a:prstGeom prst="rect">
              <a:avLst/>
            </a:prstGeom>
            <a:noFill/>
            <a:ln w="9525">
              <a:noFill/>
              <a:round/>
              <a:headEnd/>
              <a:tailEnd/>
            </a:ln>
          </p:spPr>
          <p:txBody>
            <a:bodyPr/>
            <a:lstStyle/>
            <a:p>
              <a:pPr eaLnBrk="0" hangingPunct="0"/>
              <a:endParaRPr lang="en-GB">
                <a:latin typeface="Calibri" pitchFamily="34" charset="0"/>
              </a:endParaRPr>
            </a:p>
          </p:txBody>
        </p:sp>
        <p:sp>
          <p:nvSpPr>
            <p:cNvPr id="84" name="CasellaDiTesto 83"/>
            <p:cNvSpPr txBox="1"/>
            <p:nvPr/>
          </p:nvSpPr>
          <p:spPr bwMode="auto">
            <a:xfrm rot="16200000">
              <a:off x="233" y="2457"/>
              <a:ext cx="784" cy="233"/>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5" name="CasellaDiTesto 84"/>
            <p:cNvSpPr txBox="1"/>
            <p:nvPr/>
          </p:nvSpPr>
          <p:spPr bwMode="auto">
            <a:xfrm rot="16200000">
              <a:off x="712" y="1452"/>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6" name="CasellaDiTesto 85"/>
            <p:cNvSpPr txBox="1"/>
            <p:nvPr/>
          </p:nvSpPr>
          <p:spPr bwMode="auto">
            <a:xfrm rot="16200000">
              <a:off x="702" y="1938"/>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7" name="CasellaDiTesto 86"/>
            <p:cNvSpPr txBox="1"/>
            <p:nvPr/>
          </p:nvSpPr>
          <p:spPr bwMode="auto">
            <a:xfrm>
              <a:off x="1532" y="877"/>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8" name="CasellaDiTesto 87"/>
            <p:cNvSpPr txBox="1"/>
            <p:nvPr/>
          </p:nvSpPr>
          <p:spPr bwMode="auto">
            <a:xfrm>
              <a:off x="1381" y="705"/>
              <a:ext cx="1246" cy="252"/>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9" name="CasellaDiTesto 88"/>
            <p:cNvSpPr txBox="1"/>
            <p:nvPr/>
          </p:nvSpPr>
          <p:spPr bwMode="auto">
            <a:xfrm>
              <a:off x="2240" y="877"/>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0" name="CasellaDiTesto 89"/>
            <p:cNvSpPr txBox="1"/>
            <p:nvPr/>
          </p:nvSpPr>
          <p:spPr bwMode="auto">
            <a:xfrm>
              <a:off x="2946" y="877"/>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6000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91" name="Connettore 1 26"/>
            <p:cNvCxnSpPr>
              <a:cxnSpLocks noChangeShapeType="1"/>
            </p:cNvCxnSpPr>
            <p:nvPr/>
          </p:nvCxnSpPr>
          <p:spPr bwMode="auto">
            <a:xfrm rot="5400000">
              <a:off x="1686" y="1127"/>
              <a:ext cx="119" cy="1"/>
            </a:xfrm>
            <a:prstGeom prst="line">
              <a:avLst/>
            </a:prstGeom>
            <a:noFill/>
            <a:ln w="28575">
              <a:solidFill>
                <a:schemeClr val="bg2"/>
              </a:solidFill>
              <a:round/>
              <a:headEnd/>
              <a:tailEnd/>
            </a:ln>
          </p:spPr>
        </p:cxnSp>
        <p:cxnSp>
          <p:nvCxnSpPr>
            <p:cNvPr id="92" name="Connettore 1 31"/>
            <p:cNvCxnSpPr>
              <a:cxnSpLocks noChangeShapeType="1"/>
            </p:cNvCxnSpPr>
            <p:nvPr/>
          </p:nvCxnSpPr>
          <p:spPr bwMode="auto">
            <a:xfrm rot="5400000">
              <a:off x="2410" y="1127"/>
              <a:ext cx="119" cy="1"/>
            </a:xfrm>
            <a:prstGeom prst="line">
              <a:avLst/>
            </a:prstGeom>
            <a:noFill/>
            <a:ln w="28575">
              <a:solidFill>
                <a:schemeClr val="bg2"/>
              </a:solidFill>
              <a:round/>
              <a:headEnd/>
              <a:tailEnd/>
            </a:ln>
          </p:spPr>
        </p:cxnSp>
        <p:cxnSp>
          <p:nvCxnSpPr>
            <p:cNvPr id="93" name="Connettore 1 36"/>
            <p:cNvCxnSpPr>
              <a:cxnSpLocks noChangeShapeType="1"/>
            </p:cNvCxnSpPr>
            <p:nvPr/>
          </p:nvCxnSpPr>
          <p:spPr bwMode="auto">
            <a:xfrm rot="5400000">
              <a:off x="3137" y="1127"/>
              <a:ext cx="119" cy="1"/>
            </a:xfrm>
            <a:prstGeom prst="line">
              <a:avLst/>
            </a:prstGeom>
            <a:noFill/>
            <a:ln w="28575">
              <a:solidFill>
                <a:schemeClr val="bg2"/>
              </a:solidFill>
              <a:round/>
              <a:headEnd/>
              <a:tailEnd/>
            </a:ln>
          </p:spPr>
        </p:cxnSp>
        <p:grpSp>
          <p:nvGrpSpPr>
            <p:cNvPr id="3" name="Gruppo 62"/>
            <p:cNvGrpSpPr>
              <a:grpSpLocks/>
            </p:cNvGrpSpPr>
            <p:nvPr/>
          </p:nvGrpSpPr>
          <p:grpSpPr bwMode="auto">
            <a:xfrm>
              <a:off x="1163" y="1068"/>
              <a:ext cx="1888" cy="94"/>
              <a:chOff x="1082016" y="1902863"/>
              <a:chExt cx="2997602" cy="214314"/>
            </a:xfrm>
          </p:grpSpPr>
          <p:cxnSp>
            <p:nvCxnSpPr>
              <p:cNvPr id="116" name="Connettore 1 25"/>
              <p:cNvCxnSpPr>
                <a:cxnSpLocks noChangeShapeType="1"/>
              </p:cNvCxnSpPr>
              <p:nvPr/>
            </p:nvCxnSpPr>
            <p:spPr bwMode="auto">
              <a:xfrm rot="5400000">
                <a:off x="1667363" y="2009226"/>
                <a:ext cx="214314" cy="1588"/>
              </a:xfrm>
              <a:prstGeom prst="line">
                <a:avLst/>
              </a:prstGeom>
              <a:noFill/>
              <a:ln w="28575">
                <a:solidFill>
                  <a:schemeClr val="bg2"/>
                </a:solidFill>
                <a:round/>
                <a:headEnd/>
                <a:tailEnd/>
              </a:ln>
            </p:spPr>
          </p:cxnSp>
          <p:cxnSp>
            <p:nvCxnSpPr>
              <p:cNvPr id="117" name="Connettore 1 27"/>
              <p:cNvCxnSpPr>
                <a:cxnSpLocks noChangeShapeType="1"/>
              </p:cNvCxnSpPr>
              <p:nvPr/>
            </p:nvCxnSpPr>
            <p:spPr bwMode="auto">
              <a:xfrm rot="5400000">
                <a:off x="2126471" y="2009226"/>
                <a:ext cx="214314" cy="1588"/>
              </a:xfrm>
              <a:prstGeom prst="line">
                <a:avLst/>
              </a:prstGeom>
              <a:noFill/>
              <a:ln w="28575">
                <a:solidFill>
                  <a:schemeClr val="bg2"/>
                </a:solidFill>
                <a:round/>
                <a:headEnd/>
                <a:tailEnd/>
              </a:ln>
            </p:spPr>
          </p:cxnSp>
          <p:cxnSp>
            <p:nvCxnSpPr>
              <p:cNvPr id="118" name="Connettore 1 28"/>
              <p:cNvCxnSpPr>
                <a:cxnSpLocks noChangeShapeType="1"/>
              </p:cNvCxnSpPr>
              <p:nvPr/>
            </p:nvCxnSpPr>
            <p:spPr bwMode="auto">
              <a:xfrm rot="5400000">
                <a:off x="2359073" y="2009226"/>
                <a:ext cx="214314" cy="1588"/>
              </a:xfrm>
              <a:prstGeom prst="line">
                <a:avLst/>
              </a:prstGeom>
              <a:noFill/>
              <a:ln w="28575">
                <a:solidFill>
                  <a:schemeClr val="bg2"/>
                </a:solidFill>
                <a:round/>
                <a:headEnd/>
                <a:tailEnd/>
              </a:ln>
            </p:spPr>
          </p:cxnSp>
          <p:cxnSp>
            <p:nvCxnSpPr>
              <p:cNvPr id="119" name="Connettore 1 29"/>
              <p:cNvCxnSpPr>
                <a:cxnSpLocks noChangeShapeType="1"/>
              </p:cNvCxnSpPr>
              <p:nvPr/>
            </p:nvCxnSpPr>
            <p:spPr bwMode="auto">
              <a:xfrm rot="5400000">
                <a:off x="2589961" y="2009226"/>
                <a:ext cx="214314" cy="1588"/>
              </a:xfrm>
              <a:prstGeom prst="line">
                <a:avLst/>
              </a:prstGeom>
              <a:noFill/>
              <a:ln w="28575">
                <a:solidFill>
                  <a:schemeClr val="bg2"/>
                </a:solidFill>
                <a:round/>
                <a:headEnd/>
                <a:tailEnd/>
              </a:ln>
            </p:spPr>
          </p:cxnSp>
          <p:cxnSp>
            <p:nvCxnSpPr>
              <p:cNvPr id="120" name="Connettore 1 30"/>
              <p:cNvCxnSpPr>
                <a:cxnSpLocks noChangeShapeType="1"/>
              </p:cNvCxnSpPr>
              <p:nvPr/>
            </p:nvCxnSpPr>
            <p:spPr bwMode="auto">
              <a:xfrm rot="5400000">
                <a:off x="2822563" y="2009226"/>
                <a:ext cx="214314" cy="1588"/>
              </a:xfrm>
              <a:prstGeom prst="line">
                <a:avLst/>
              </a:prstGeom>
              <a:noFill/>
              <a:ln w="28575">
                <a:solidFill>
                  <a:schemeClr val="bg2"/>
                </a:solidFill>
                <a:round/>
                <a:headEnd/>
                <a:tailEnd/>
              </a:ln>
            </p:spPr>
          </p:cxnSp>
          <p:cxnSp>
            <p:nvCxnSpPr>
              <p:cNvPr id="121" name="Connettore 1 32"/>
              <p:cNvCxnSpPr>
                <a:cxnSpLocks noChangeShapeType="1"/>
              </p:cNvCxnSpPr>
              <p:nvPr/>
            </p:nvCxnSpPr>
            <p:spPr bwMode="auto">
              <a:xfrm rot="5400000">
                <a:off x="3281671" y="2009226"/>
                <a:ext cx="214314" cy="1588"/>
              </a:xfrm>
              <a:prstGeom prst="line">
                <a:avLst/>
              </a:prstGeom>
              <a:noFill/>
              <a:ln w="28575">
                <a:solidFill>
                  <a:schemeClr val="bg2"/>
                </a:solidFill>
                <a:round/>
                <a:headEnd/>
                <a:tailEnd/>
              </a:ln>
            </p:spPr>
          </p:cxnSp>
          <p:cxnSp>
            <p:nvCxnSpPr>
              <p:cNvPr id="122" name="Connettore 1 33"/>
              <p:cNvCxnSpPr>
                <a:cxnSpLocks noChangeShapeType="1"/>
              </p:cNvCxnSpPr>
              <p:nvPr/>
            </p:nvCxnSpPr>
            <p:spPr bwMode="auto">
              <a:xfrm rot="5400000">
                <a:off x="3512559" y="2009226"/>
                <a:ext cx="214314" cy="1588"/>
              </a:xfrm>
              <a:prstGeom prst="line">
                <a:avLst/>
              </a:prstGeom>
              <a:noFill/>
              <a:ln w="28575">
                <a:solidFill>
                  <a:schemeClr val="bg2"/>
                </a:solidFill>
                <a:round/>
                <a:headEnd/>
                <a:tailEnd/>
              </a:ln>
            </p:spPr>
          </p:cxnSp>
          <p:cxnSp>
            <p:nvCxnSpPr>
              <p:cNvPr id="123" name="Connettore 1 34"/>
              <p:cNvCxnSpPr>
                <a:cxnSpLocks noChangeShapeType="1"/>
              </p:cNvCxnSpPr>
              <p:nvPr/>
            </p:nvCxnSpPr>
            <p:spPr bwMode="auto">
              <a:xfrm rot="5400000">
                <a:off x="3745161" y="2009226"/>
                <a:ext cx="214314" cy="1588"/>
              </a:xfrm>
              <a:prstGeom prst="line">
                <a:avLst/>
              </a:prstGeom>
              <a:noFill/>
              <a:ln w="28575">
                <a:solidFill>
                  <a:schemeClr val="bg2"/>
                </a:solidFill>
                <a:round/>
                <a:headEnd/>
                <a:tailEnd/>
              </a:ln>
            </p:spPr>
          </p:cxnSp>
          <p:cxnSp>
            <p:nvCxnSpPr>
              <p:cNvPr id="124" name="Connettore 1 35"/>
              <p:cNvCxnSpPr>
                <a:cxnSpLocks noChangeShapeType="1"/>
              </p:cNvCxnSpPr>
              <p:nvPr/>
            </p:nvCxnSpPr>
            <p:spPr bwMode="auto">
              <a:xfrm rot="5400000">
                <a:off x="3971667" y="2009226"/>
                <a:ext cx="214314" cy="1588"/>
              </a:xfrm>
              <a:prstGeom prst="line">
                <a:avLst/>
              </a:prstGeom>
              <a:noFill/>
              <a:ln w="28575">
                <a:solidFill>
                  <a:schemeClr val="bg2"/>
                </a:solidFill>
                <a:round/>
                <a:headEnd/>
                <a:tailEnd/>
              </a:ln>
            </p:spPr>
          </p:cxnSp>
          <p:cxnSp>
            <p:nvCxnSpPr>
              <p:cNvPr id="125" name="Connettore 1 37"/>
              <p:cNvCxnSpPr>
                <a:cxnSpLocks noChangeShapeType="1"/>
              </p:cNvCxnSpPr>
              <p:nvPr/>
            </p:nvCxnSpPr>
            <p:spPr bwMode="auto">
              <a:xfrm rot="5400000">
                <a:off x="975653" y="2009226"/>
                <a:ext cx="214314" cy="1588"/>
              </a:xfrm>
              <a:prstGeom prst="line">
                <a:avLst/>
              </a:prstGeom>
              <a:noFill/>
              <a:ln w="28575">
                <a:solidFill>
                  <a:schemeClr val="bg2"/>
                </a:solidFill>
                <a:round/>
                <a:headEnd/>
                <a:tailEnd/>
              </a:ln>
            </p:spPr>
          </p:cxnSp>
          <p:cxnSp>
            <p:nvCxnSpPr>
              <p:cNvPr id="126" name="Connettore 1 38"/>
              <p:cNvCxnSpPr>
                <a:cxnSpLocks noChangeShapeType="1"/>
              </p:cNvCxnSpPr>
              <p:nvPr/>
            </p:nvCxnSpPr>
            <p:spPr bwMode="auto">
              <a:xfrm rot="5400000">
                <a:off x="1208255" y="2009226"/>
                <a:ext cx="214314" cy="1588"/>
              </a:xfrm>
              <a:prstGeom prst="line">
                <a:avLst/>
              </a:prstGeom>
              <a:noFill/>
              <a:ln w="28575">
                <a:solidFill>
                  <a:schemeClr val="bg2"/>
                </a:solidFill>
                <a:round/>
                <a:headEnd/>
                <a:tailEnd/>
              </a:ln>
            </p:spPr>
          </p:cxnSp>
          <p:cxnSp>
            <p:nvCxnSpPr>
              <p:cNvPr id="127" name="Connettore 1 39"/>
              <p:cNvCxnSpPr>
                <a:cxnSpLocks noChangeShapeType="1"/>
              </p:cNvCxnSpPr>
              <p:nvPr/>
            </p:nvCxnSpPr>
            <p:spPr bwMode="auto">
              <a:xfrm rot="5400000">
                <a:off x="1434761" y="2009226"/>
                <a:ext cx="214314" cy="1588"/>
              </a:xfrm>
              <a:prstGeom prst="line">
                <a:avLst/>
              </a:prstGeom>
              <a:noFill/>
              <a:ln w="28575">
                <a:solidFill>
                  <a:schemeClr val="bg2"/>
                </a:solidFill>
                <a:round/>
                <a:headEnd/>
                <a:tailEnd/>
              </a:ln>
            </p:spPr>
          </p:cxnSp>
        </p:grpSp>
        <p:sp>
          <p:nvSpPr>
            <p:cNvPr id="95" name="CasellaDiTesto 94"/>
            <p:cNvSpPr txBox="1"/>
            <p:nvPr/>
          </p:nvSpPr>
          <p:spPr bwMode="auto">
            <a:xfrm rot="16200000">
              <a:off x="702" y="2417"/>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6" name="CasellaDiTesto 95"/>
            <p:cNvSpPr txBox="1"/>
            <p:nvPr/>
          </p:nvSpPr>
          <p:spPr bwMode="auto">
            <a:xfrm rot="16200000">
              <a:off x="702" y="2920"/>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7" name="Rettangolo 24"/>
            <p:cNvSpPr>
              <a:spLocks noChangeArrowheads="1"/>
            </p:cNvSpPr>
            <p:nvPr/>
          </p:nvSpPr>
          <p:spPr bwMode="auto">
            <a:xfrm>
              <a:off x="1021" y="1059"/>
              <a:ext cx="2325" cy="3199"/>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98" name="Connettore 1 13"/>
            <p:cNvCxnSpPr>
              <a:cxnSpLocks noChangeShapeType="1"/>
            </p:cNvCxnSpPr>
            <p:nvPr/>
          </p:nvCxnSpPr>
          <p:spPr bwMode="auto">
            <a:xfrm>
              <a:off x="1021" y="1557"/>
              <a:ext cx="100" cy="0"/>
            </a:xfrm>
            <a:prstGeom prst="line">
              <a:avLst/>
            </a:prstGeom>
            <a:noFill/>
            <a:ln w="28575">
              <a:solidFill>
                <a:schemeClr val="bg1"/>
              </a:solidFill>
              <a:round/>
              <a:headEnd/>
              <a:tailEnd/>
            </a:ln>
          </p:spPr>
        </p:cxnSp>
        <p:cxnSp>
          <p:nvCxnSpPr>
            <p:cNvPr id="99" name="Connettore 1 14"/>
            <p:cNvCxnSpPr>
              <a:cxnSpLocks noChangeShapeType="1"/>
            </p:cNvCxnSpPr>
            <p:nvPr/>
          </p:nvCxnSpPr>
          <p:spPr bwMode="auto">
            <a:xfrm>
              <a:off x="1021" y="1801"/>
              <a:ext cx="100" cy="1"/>
            </a:xfrm>
            <a:prstGeom prst="line">
              <a:avLst/>
            </a:prstGeom>
            <a:noFill/>
            <a:ln w="28575">
              <a:solidFill>
                <a:schemeClr val="bg1"/>
              </a:solidFill>
              <a:round/>
              <a:headEnd/>
              <a:tailEnd/>
            </a:ln>
          </p:spPr>
        </p:cxnSp>
        <p:cxnSp>
          <p:nvCxnSpPr>
            <p:cNvPr id="100" name="Connettore 1 53"/>
            <p:cNvCxnSpPr>
              <a:cxnSpLocks noChangeShapeType="1"/>
            </p:cNvCxnSpPr>
            <p:nvPr/>
          </p:nvCxnSpPr>
          <p:spPr bwMode="auto">
            <a:xfrm>
              <a:off x="1021" y="2056"/>
              <a:ext cx="100" cy="0"/>
            </a:xfrm>
            <a:prstGeom prst="line">
              <a:avLst/>
            </a:prstGeom>
            <a:noFill/>
            <a:ln w="28575">
              <a:solidFill>
                <a:schemeClr val="bg1"/>
              </a:solidFill>
              <a:round/>
              <a:headEnd/>
              <a:tailEnd/>
            </a:ln>
          </p:spPr>
        </p:cxnSp>
        <p:cxnSp>
          <p:nvCxnSpPr>
            <p:cNvPr id="101" name="Connettore 1 54"/>
            <p:cNvCxnSpPr>
              <a:cxnSpLocks noChangeShapeType="1"/>
            </p:cNvCxnSpPr>
            <p:nvPr/>
          </p:nvCxnSpPr>
          <p:spPr bwMode="auto">
            <a:xfrm>
              <a:off x="1021" y="2300"/>
              <a:ext cx="100" cy="1"/>
            </a:xfrm>
            <a:prstGeom prst="line">
              <a:avLst/>
            </a:prstGeom>
            <a:noFill/>
            <a:ln w="28575">
              <a:solidFill>
                <a:schemeClr val="bg1"/>
              </a:solidFill>
              <a:round/>
              <a:headEnd/>
              <a:tailEnd/>
            </a:ln>
          </p:spPr>
        </p:cxnSp>
        <p:cxnSp>
          <p:nvCxnSpPr>
            <p:cNvPr id="102" name="Connettore 1 55"/>
            <p:cNvCxnSpPr>
              <a:cxnSpLocks noChangeShapeType="1"/>
            </p:cNvCxnSpPr>
            <p:nvPr/>
          </p:nvCxnSpPr>
          <p:spPr bwMode="auto">
            <a:xfrm>
              <a:off x="1021" y="2535"/>
              <a:ext cx="100" cy="1"/>
            </a:xfrm>
            <a:prstGeom prst="line">
              <a:avLst/>
            </a:prstGeom>
            <a:noFill/>
            <a:ln w="28575">
              <a:solidFill>
                <a:schemeClr val="bg1"/>
              </a:solidFill>
              <a:round/>
              <a:headEnd/>
              <a:tailEnd/>
            </a:ln>
          </p:spPr>
        </p:cxnSp>
        <p:cxnSp>
          <p:nvCxnSpPr>
            <p:cNvPr id="103" name="Connettore 1 56"/>
            <p:cNvCxnSpPr>
              <a:cxnSpLocks noChangeShapeType="1"/>
            </p:cNvCxnSpPr>
            <p:nvPr/>
          </p:nvCxnSpPr>
          <p:spPr bwMode="auto">
            <a:xfrm>
              <a:off x="1021" y="2780"/>
              <a:ext cx="100" cy="1"/>
            </a:xfrm>
            <a:prstGeom prst="line">
              <a:avLst/>
            </a:prstGeom>
            <a:noFill/>
            <a:ln w="28575">
              <a:solidFill>
                <a:schemeClr val="bg1"/>
              </a:solidFill>
              <a:round/>
              <a:headEnd/>
              <a:tailEnd/>
            </a:ln>
          </p:spPr>
        </p:cxnSp>
        <p:cxnSp>
          <p:nvCxnSpPr>
            <p:cNvPr id="104" name="Connettore 1 57"/>
            <p:cNvCxnSpPr>
              <a:cxnSpLocks noChangeShapeType="1"/>
            </p:cNvCxnSpPr>
            <p:nvPr/>
          </p:nvCxnSpPr>
          <p:spPr bwMode="auto">
            <a:xfrm>
              <a:off x="1021" y="3035"/>
              <a:ext cx="100" cy="1"/>
            </a:xfrm>
            <a:prstGeom prst="line">
              <a:avLst/>
            </a:prstGeom>
            <a:noFill/>
            <a:ln w="28575">
              <a:solidFill>
                <a:schemeClr val="bg1"/>
              </a:solidFill>
              <a:round/>
              <a:headEnd/>
              <a:tailEnd/>
            </a:ln>
          </p:spPr>
        </p:cxnSp>
        <p:cxnSp>
          <p:nvCxnSpPr>
            <p:cNvPr id="105" name="Connettore 1 58"/>
            <p:cNvCxnSpPr>
              <a:cxnSpLocks noChangeShapeType="1"/>
            </p:cNvCxnSpPr>
            <p:nvPr/>
          </p:nvCxnSpPr>
          <p:spPr bwMode="auto">
            <a:xfrm>
              <a:off x="1021" y="3280"/>
              <a:ext cx="100" cy="1"/>
            </a:xfrm>
            <a:prstGeom prst="line">
              <a:avLst/>
            </a:prstGeom>
            <a:noFill/>
            <a:ln w="28575">
              <a:solidFill>
                <a:schemeClr val="bg2"/>
              </a:solidFill>
              <a:round/>
              <a:headEnd/>
              <a:tailEnd/>
            </a:ln>
          </p:spPr>
        </p:cxnSp>
        <p:cxnSp>
          <p:nvCxnSpPr>
            <p:cNvPr id="106" name="Connettore 1 13"/>
            <p:cNvCxnSpPr>
              <a:cxnSpLocks noChangeShapeType="1"/>
            </p:cNvCxnSpPr>
            <p:nvPr/>
          </p:nvCxnSpPr>
          <p:spPr bwMode="auto">
            <a:xfrm>
              <a:off x="1021" y="3279"/>
              <a:ext cx="100" cy="0"/>
            </a:xfrm>
            <a:prstGeom prst="line">
              <a:avLst/>
            </a:prstGeom>
            <a:noFill/>
            <a:ln w="28575">
              <a:solidFill>
                <a:schemeClr val="bg1"/>
              </a:solidFill>
              <a:round/>
              <a:headEnd/>
              <a:tailEnd/>
            </a:ln>
          </p:spPr>
        </p:cxnSp>
        <p:cxnSp>
          <p:nvCxnSpPr>
            <p:cNvPr id="107" name="Connettore 1 14"/>
            <p:cNvCxnSpPr>
              <a:cxnSpLocks noChangeShapeType="1"/>
            </p:cNvCxnSpPr>
            <p:nvPr/>
          </p:nvCxnSpPr>
          <p:spPr bwMode="auto">
            <a:xfrm>
              <a:off x="1021" y="3523"/>
              <a:ext cx="100" cy="1"/>
            </a:xfrm>
            <a:prstGeom prst="line">
              <a:avLst/>
            </a:prstGeom>
            <a:noFill/>
            <a:ln w="28575">
              <a:solidFill>
                <a:schemeClr val="bg1"/>
              </a:solidFill>
              <a:round/>
              <a:headEnd/>
              <a:tailEnd/>
            </a:ln>
          </p:spPr>
        </p:cxnSp>
        <p:cxnSp>
          <p:nvCxnSpPr>
            <p:cNvPr id="108" name="Connettore 1 53"/>
            <p:cNvCxnSpPr>
              <a:cxnSpLocks noChangeShapeType="1"/>
            </p:cNvCxnSpPr>
            <p:nvPr/>
          </p:nvCxnSpPr>
          <p:spPr bwMode="auto">
            <a:xfrm>
              <a:off x="1021" y="3778"/>
              <a:ext cx="100" cy="0"/>
            </a:xfrm>
            <a:prstGeom prst="line">
              <a:avLst/>
            </a:prstGeom>
            <a:noFill/>
            <a:ln w="28575">
              <a:solidFill>
                <a:schemeClr val="bg2"/>
              </a:solidFill>
              <a:round/>
              <a:headEnd/>
              <a:tailEnd/>
            </a:ln>
          </p:spPr>
        </p:cxnSp>
        <p:sp>
          <p:nvSpPr>
            <p:cNvPr id="109" name="CasellaDiTesto 108"/>
            <p:cNvSpPr txBox="1"/>
            <p:nvPr/>
          </p:nvSpPr>
          <p:spPr bwMode="auto">
            <a:xfrm rot="16200000">
              <a:off x="694" y="3403"/>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5000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10" name="Connettore 1 14"/>
            <p:cNvCxnSpPr>
              <a:cxnSpLocks noChangeShapeType="1"/>
            </p:cNvCxnSpPr>
            <p:nvPr/>
          </p:nvCxnSpPr>
          <p:spPr bwMode="auto">
            <a:xfrm>
              <a:off x="1021" y="3765"/>
              <a:ext cx="100" cy="0"/>
            </a:xfrm>
            <a:prstGeom prst="line">
              <a:avLst/>
            </a:prstGeom>
            <a:noFill/>
            <a:ln w="28575">
              <a:solidFill>
                <a:schemeClr val="bg1"/>
              </a:solidFill>
              <a:round/>
              <a:headEnd/>
              <a:tailEnd/>
            </a:ln>
          </p:spPr>
        </p:cxnSp>
        <p:cxnSp>
          <p:nvCxnSpPr>
            <p:cNvPr id="111" name="Connettore 1 53"/>
            <p:cNvCxnSpPr>
              <a:cxnSpLocks noChangeShapeType="1"/>
            </p:cNvCxnSpPr>
            <p:nvPr/>
          </p:nvCxnSpPr>
          <p:spPr bwMode="auto">
            <a:xfrm>
              <a:off x="1021" y="4020"/>
              <a:ext cx="100" cy="0"/>
            </a:xfrm>
            <a:prstGeom prst="line">
              <a:avLst/>
            </a:prstGeom>
            <a:noFill/>
            <a:ln w="28575">
              <a:solidFill>
                <a:schemeClr val="bg1"/>
              </a:solidFill>
              <a:round/>
              <a:headEnd/>
              <a:tailEnd/>
            </a:ln>
          </p:spPr>
        </p:cxnSp>
        <p:sp>
          <p:nvSpPr>
            <p:cNvPr id="112" name="CasellaDiTesto 111"/>
            <p:cNvSpPr txBox="1"/>
            <p:nvPr/>
          </p:nvSpPr>
          <p:spPr bwMode="auto">
            <a:xfrm rot="16200000">
              <a:off x="694" y="3925"/>
              <a:ext cx="411"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6000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13" name="Connettore 1 13"/>
            <p:cNvCxnSpPr>
              <a:cxnSpLocks noChangeShapeType="1"/>
            </p:cNvCxnSpPr>
            <p:nvPr/>
          </p:nvCxnSpPr>
          <p:spPr bwMode="auto">
            <a:xfrm>
              <a:off x="1021" y="1056"/>
              <a:ext cx="100" cy="0"/>
            </a:xfrm>
            <a:prstGeom prst="line">
              <a:avLst/>
            </a:prstGeom>
            <a:noFill/>
            <a:ln w="28575">
              <a:solidFill>
                <a:schemeClr val="bg1"/>
              </a:solidFill>
              <a:round/>
              <a:headEnd/>
              <a:tailEnd/>
            </a:ln>
          </p:spPr>
        </p:cxnSp>
        <p:cxnSp>
          <p:nvCxnSpPr>
            <p:cNvPr id="114" name="Connettore 1 14"/>
            <p:cNvCxnSpPr>
              <a:cxnSpLocks noChangeShapeType="1"/>
            </p:cNvCxnSpPr>
            <p:nvPr/>
          </p:nvCxnSpPr>
          <p:spPr bwMode="auto">
            <a:xfrm>
              <a:off x="1021" y="1300"/>
              <a:ext cx="100" cy="1"/>
            </a:xfrm>
            <a:prstGeom prst="line">
              <a:avLst/>
            </a:prstGeom>
            <a:noFill/>
            <a:ln w="28575">
              <a:solidFill>
                <a:schemeClr val="bg1"/>
              </a:solidFill>
              <a:round/>
              <a:headEnd/>
              <a:tailEnd/>
            </a:ln>
          </p:spPr>
        </p:cxnSp>
        <p:cxnSp>
          <p:nvCxnSpPr>
            <p:cNvPr id="115" name="Connettore 1 53"/>
            <p:cNvCxnSpPr>
              <a:cxnSpLocks noChangeShapeType="1"/>
            </p:cNvCxnSpPr>
            <p:nvPr/>
          </p:nvCxnSpPr>
          <p:spPr bwMode="auto">
            <a:xfrm>
              <a:off x="1021" y="1555"/>
              <a:ext cx="100" cy="0"/>
            </a:xfrm>
            <a:prstGeom prst="line">
              <a:avLst/>
            </a:prstGeom>
            <a:noFill/>
            <a:ln w="28575">
              <a:solidFill>
                <a:schemeClr val="bg1"/>
              </a:solidFill>
              <a:round/>
              <a:headEnd/>
              <a:tailEnd/>
            </a:ln>
          </p:spPr>
        </p:cxnSp>
      </p:grpSp>
      <p:sp>
        <p:nvSpPr>
          <p:cNvPr id="128" name="Rettangolo 127"/>
          <p:cNvSpPr>
            <a:spLocks noChangeArrowheads="1"/>
          </p:cNvSpPr>
          <p:nvPr/>
        </p:nvSpPr>
        <p:spPr bwMode="auto">
          <a:xfrm>
            <a:off x="939038" y="1399811"/>
            <a:ext cx="3702050" cy="2287587"/>
          </a:xfrm>
          <a:prstGeom prst="rect">
            <a:avLst/>
          </a:prstGeom>
          <a:solidFill>
            <a:srgbClr val="7030A0"/>
          </a:soli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129" name="CasellaDiTesto 128"/>
          <p:cNvSpPr txBox="1"/>
          <p:nvPr/>
        </p:nvSpPr>
        <p:spPr>
          <a:xfrm>
            <a:off x="934275" y="2393586"/>
            <a:ext cx="1214438" cy="369332"/>
          </a:xfrm>
          <a:prstGeom prst="rect">
            <a:avLst/>
          </a:prstGeom>
          <a:noFill/>
        </p:spPr>
        <p:txBody>
          <a:bodyPr>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Next slide</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30" name="CasellaDiTesto 129"/>
          <p:cNvSpPr txBox="1">
            <a:spLocks noChangeArrowheads="1"/>
          </p:cNvSpPr>
          <p:nvPr/>
        </p:nvSpPr>
        <p:spPr bwMode="auto">
          <a:xfrm>
            <a:off x="2701163" y="6051186"/>
            <a:ext cx="1716087" cy="427037"/>
          </a:xfrm>
          <a:prstGeom prst="rect">
            <a:avLst/>
          </a:prstGeom>
          <a:noFill/>
          <a:ln w="9525">
            <a:noFill/>
            <a:miter lim="800000"/>
            <a:headEnd/>
            <a:tailEnd/>
          </a:ln>
        </p:spPr>
        <p:txBody>
          <a:bodyPr>
            <a:spAutoFit/>
          </a:bodyPr>
          <a:lstStyle/>
          <a:p>
            <a:pPr eaLnBrk="0" hangingPunct="0"/>
            <a:r>
              <a:rPr lang="en-GB" sz="2200" dirty="0" smtClean="0">
                <a:solidFill>
                  <a:srgbClr val="FFFF00"/>
                </a:solidFill>
                <a:latin typeface="Calibri" pitchFamily="34" charset="0"/>
                <a:cs typeface="Arial" pitchFamily="34" charset="0"/>
              </a:rPr>
              <a:t>Geotherm</a:t>
            </a:r>
            <a:endParaRPr lang="en-GB" sz="2200" dirty="0">
              <a:solidFill>
                <a:srgbClr val="FFFF00"/>
              </a:solidFill>
              <a:latin typeface="Calibri" pitchFamily="34" charset="0"/>
              <a:cs typeface="Arial" pitchFamily="34" charset="0"/>
            </a:endParaRPr>
          </a:p>
        </p:txBody>
      </p:sp>
      <p:sp>
        <p:nvSpPr>
          <p:cNvPr id="131" name="CasellaDiTesto 130"/>
          <p:cNvSpPr txBox="1"/>
          <p:nvPr/>
        </p:nvSpPr>
        <p:spPr>
          <a:xfrm>
            <a:off x="5599113" y="1185498"/>
            <a:ext cx="3544887" cy="579438"/>
          </a:xfrm>
          <a:prstGeom prst="rect">
            <a:avLst/>
          </a:prstGeom>
          <a:noFill/>
        </p:spPr>
        <p:txBody>
          <a:bodyPr>
            <a:spAutoFit/>
          </a:bodyPr>
          <a:lstStyle/>
          <a:p>
            <a:pPr algn="ctr" eaLnBrk="0" hangingPunct="0">
              <a:defRPr/>
            </a:pP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High </a:t>
            </a:r>
            <a:r>
              <a:rPr lang="en-GB" sz="3200" dirty="0" smtClean="0">
                <a:solidFill>
                  <a:schemeClr val="bg1"/>
                </a:solidFill>
                <a:effectLst>
                  <a:outerShdw blurRad="38100" dist="38100" dir="2700000" algn="tl">
                    <a:srgbClr val="000000"/>
                  </a:outerShdw>
                </a:effectLst>
                <a:latin typeface="Symbol" pitchFamily="18" charset="2"/>
                <a:cs typeface="Arial" pitchFamily="34" charset="0"/>
              </a:rPr>
              <a:t>D</a:t>
            </a: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T/</a:t>
            </a:r>
            <a:r>
              <a:rPr lang="en-GB" sz="3200" dirty="0" smtClean="0">
                <a:solidFill>
                  <a:schemeClr val="bg1"/>
                </a:solidFill>
                <a:effectLst>
                  <a:outerShdw blurRad="38100" dist="38100" dir="2700000" algn="tl">
                    <a:srgbClr val="000000"/>
                  </a:outerShdw>
                </a:effectLst>
                <a:latin typeface="Symbol" pitchFamily="18" charset="2"/>
                <a:cs typeface="Arial" pitchFamily="34" charset="0"/>
              </a:rPr>
              <a:t>D</a:t>
            </a: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P</a:t>
            </a:r>
            <a:endParaRPr lang="en-GB" sz="3200" dirty="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32" name="Connettore 1 131"/>
          <p:cNvCxnSpPr>
            <a:cxnSpLocks noChangeShapeType="1"/>
          </p:cNvCxnSpPr>
          <p:nvPr/>
        </p:nvCxnSpPr>
        <p:spPr bwMode="auto">
          <a:xfrm flipV="1">
            <a:off x="956500" y="3673111"/>
            <a:ext cx="3690938" cy="1587"/>
          </a:xfrm>
          <a:prstGeom prst="line">
            <a:avLst/>
          </a:prstGeom>
          <a:noFill/>
          <a:ln w="57150">
            <a:solidFill>
              <a:srgbClr val="0066FF"/>
            </a:solidFill>
            <a:round/>
            <a:headEnd/>
            <a:tailEnd/>
          </a:ln>
        </p:spPr>
      </p:cxnSp>
      <p:cxnSp>
        <p:nvCxnSpPr>
          <p:cNvPr id="133" name="Connettore 1 132"/>
          <p:cNvCxnSpPr>
            <a:cxnSpLocks noChangeShapeType="1"/>
          </p:cNvCxnSpPr>
          <p:nvPr/>
        </p:nvCxnSpPr>
        <p:spPr bwMode="auto">
          <a:xfrm flipV="1">
            <a:off x="956500" y="5393961"/>
            <a:ext cx="3690938" cy="1587"/>
          </a:xfrm>
          <a:prstGeom prst="line">
            <a:avLst/>
          </a:prstGeom>
          <a:noFill/>
          <a:ln w="57150">
            <a:solidFill>
              <a:srgbClr val="0066FF"/>
            </a:solidFill>
            <a:round/>
            <a:headEnd/>
            <a:tailEnd/>
          </a:ln>
        </p:spPr>
      </p:cxnSp>
      <p:cxnSp>
        <p:nvCxnSpPr>
          <p:cNvPr id="134" name="Connettore 1 133"/>
          <p:cNvCxnSpPr>
            <a:cxnSpLocks noChangeShapeType="1"/>
          </p:cNvCxnSpPr>
          <p:nvPr/>
        </p:nvCxnSpPr>
        <p:spPr bwMode="auto">
          <a:xfrm flipV="1">
            <a:off x="3545713" y="5635261"/>
            <a:ext cx="539750" cy="468312"/>
          </a:xfrm>
          <a:prstGeom prst="line">
            <a:avLst/>
          </a:prstGeom>
          <a:noFill/>
          <a:ln w="28575">
            <a:solidFill>
              <a:srgbClr val="FFFF00"/>
            </a:solidFill>
            <a:round/>
            <a:headEnd/>
            <a:tailEnd/>
          </a:ln>
        </p:spPr>
      </p:cxnSp>
      <p:sp>
        <p:nvSpPr>
          <p:cNvPr id="135" name="Figura a mano libera 134"/>
          <p:cNvSpPr>
            <a:spLocks noChangeArrowheads="1"/>
          </p:cNvSpPr>
          <p:nvPr/>
        </p:nvSpPr>
        <p:spPr bwMode="auto">
          <a:xfrm>
            <a:off x="939038" y="1395048"/>
            <a:ext cx="3471862" cy="5003800"/>
          </a:xfrm>
          <a:custGeom>
            <a:avLst/>
            <a:gdLst>
              <a:gd name="T0" fmla="*/ 0 w 2187"/>
              <a:gd name="T1" fmla="*/ 0 h 3152"/>
              <a:gd name="T2" fmla="*/ 2147483647 w 2187"/>
              <a:gd name="T3" fmla="*/ 2147483647 h 3152"/>
              <a:gd name="T4" fmla="*/ 2147483647 w 2187"/>
              <a:gd name="T5" fmla="*/ 2147483647 h 3152"/>
              <a:gd name="T6" fmla="*/ 2147483647 w 2187"/>
              <a:gd name="T7" fmla="*/ 2147483647 h 3152"/>
              <a:gd name="T8" fmla="*/ 2147483647 w 2187"/>
              <a:gd name="T9" fmla="*/ 2147483647 h 3152"/>
              <a:gd name="T10" fmla="*/ 0 60000 65536"/>
              <a:gd name="T11" fmla="*/ 0 60000 65536"/>
              <a:gd name="T12" fmla="*/ 0 60000 65536"/>
              <a:gd name="T13" fmla="*/ 0 60000 65536"/>
              <a:gd name="T14" fmla="*/ 0 60000 65536"/>
              <a:gd name="T15" fmla="*/ 0 w 2187"/>
              <a:gd name="T16" fmla="*/ 0 h 3152"/>
              <a:gd name="T17" fmla="*/ 2187 w 2187"/>
              <a:gd name="T18" fmla="*/ 3152 h 3152"/>
            </a:gdLst>
            <a:ahLst/>
            <a:cxnLst>
              <a:cxn ang="T10">
                <a:pos x="T0" y="T1"/>
              </a:cxn>
              <a:cxn ang="T11">
                <a:pos x="T2" y="T3"/>
              </a:cxn>
              <a:cxn ang="T12">
                <a:pos x="T4" y="T5"/>
              </a:cxn>
              <a:cxn ang="T13">
                <a:pos x="T6" y="T7"/>
              </a:cxn>
              <a:cxn ang="T14">
                <a:pos x="T8" y="T9"/>
              </a:cxn>
            </a:cxnLst>
            <a:rect l="T15" t="T16" r="T17" b="T18"/>
            <a:pathLst>
              <a:path w="2187" h="3152">
                <a:moveTo>
                  <a:pt x="0" y="0"/>
                </a:moveTo>
                <a:cubicBezTo>
                  <a:pt x="75" y="25"/>
                  <a:pt x="357" y="85"/>
                  <a:pt x="448" y="149"/>
                </a:cubicBezTo>
                <a:cubicBezTo>
                  <a:pt x="539" y="213"/>
                  <a:pt x="818" y="1292"/>
                  <a:pt x="939" y="1323"/>
                </a:cubicBezTo>
                <a:cubicBezTo>
                  <a:pt x="1131" y="1371"/>
                  <a:pt x="1387" y="1409"/>
                  <a:pt x="1451" y="1483"/>
                </a:cubicBezTo>
                <a:cubicBezTo>
                  <a:pt x="1515" y="1557"/>
                  <a:pt x="2034" y="2804"/>
                  <a:pt x="2187" y="3152"/>
                </a:cubicBezTo>
              </a:path>
            </a:pathLst>
          </a:custGeom>
          <a:noFill/>
          <a:ln w="38100">
            <a:solidFill>
              <a:srgbClr val="FF0000"/>
            </a:solidFill>
            <a:round/>
            <a:headEnd/>
            <a:tailEnd/>
          </a:ln>
        </p:spPr>
        <p:txBody>
          <a:bodyPr/>
          <a:lstStyle/>
          <a:p>
            <a:endParaRPr lang="en-GB">
              <a:latin typeface="Calibri" pitchFamily="34" charset="0"/>
            </a:endParaRPr>
          </a:p>
        </p:txBody>
      </p:sp>
      <p:sp>
        <p:nvSpPr>
          <p:cNvPr id="136" name="CasellaDiTesto 135"/>
          <p:cNvSpPr txBox="1">
            <a:spLocks noChangeArrowheads="1"/>
          </p:cNvSpPr>
          <p:nvPr/>
        </p:nvSpPr>
        <p:spPr bwMode="auto">
          <a:xfrm>
            <a:off x="2767838" y="2022111"/>
            <a:ext cx="1814512" cy="461665"/>
          </a:xfrm>
          <a:prstGeom prst="rect">
            <a:avLst/>
          </a:prstGeom>
          <a:noFill/>
          <a:ln w="9525">
            <a:noFill/>
            <a:miter lim="800000"/>
            <a:headEnd/>
            <a:tailEnd/>
          </a:ln>
        </p:spPr>
        <p:txBody>
          <a:bodyPr>
            <a:spAutoFit/>
          </a:bodyPr>
          <a:lstStyle/>
          <a:p>
            <a:pPr algn="ctr" eaLnBrk="0" hangingPunct="0"/>
            <a:r>
              <a:rPr lang="en-GB" sz="2400" smtClean="0">
                <a:solidFill>
                  <a:schemeClr val="bg1"/>
                </a:solidFill>
                <a:latin typeface="Calibri" pitchFamily="34" charset="0"/>
                <a:cs typeface="Arial" pitchFamily="34" charset="0"/>
              </a:rPr>
              <a:t>Mantle</a:t>
            </a:r>
            <a:endParaRPr lang="en-GB" sz="2400">
              <a:solidFill>
                <a:schemeClr val="bg1"/>
              </a:solidFill>
              <a:latin typeface="Calibri" pitchFamily="34" charset="0"/>
              <a:cs typeface="Arial" pitchFamily="34" charset="0"/>
            </a:endParaRPr>
          </a:p>
        </p:txBody>
      </p:sp>
      <p:sp>
        <p:nvSpPr>
          <p:cNvPr id="137" name="CasellaDiTesto 136"/>
          <p:cNvSpPr txBox="1">
            <a:spLocks noChangeArrowheads="1"/>
          </p:cNvSpPr>
          <p:nvPr/>
        </p:nvSpPr>
        <p:spPr bwMode="auto">
          <a:xfrm>
            <a:off x="1086675" y="4095386"/>
            <a:ext cx="2130425" cy="830997"/>
          </a:xfrm>
          <a:prstGeom prst="rect">
            <a:avLst/>
          </a:prstGeom>
          <a:noFill/>
          <a:ln w="9525">
            <a:noFill/>
            <a:miter lim="800000"/>
            <a:headEnd/>
            <a:tailEnd/>
          </a:ln>
        </p:spPr>
        <p:txBody>
          <a:bodyPr>
            <a:spAutoFit/>
          </a:bodyPr>
          <a:lstStyle/>
          <a:p>
            <a:pPr algn="ctr" eaLnBrk="0" hangingPunct="0"/>
            <a:r>
              <a:rPr lang="en-GB" sz="2400" dirty="0" smtClean="0">
                <a:solidFill>
                  <a:schemeClr val="bg1"/>
                </a:solidFill>
                <a:latin typeface="Calibri" pitchFamily="34" charset="0"/>
                <a:cs typeface="Arial" pitchFamily="34" charset="0"/>
              </a:rPr>
              <a:t>Outer Core (liquid)</a:t>
            </a:r>
            <a:endParaRPr lang="en-GB" sz="2400" dirty="0">
              <a:solidFill>
                <a:schemeClr val="bg1"/>
              </a:solidFill>
              <a:latin typeface="Calibri" pitchFamily="34" charset="0"/>
              <a:cs typeface="Arial" pitchFamily="34" charset="0"/>
            </a:endParaRPr>
          </a:p>
        </p:txBody>
      </p:sp>
      <p:sp>
        <p:nvSpPr>
          <p:cNvPr id="138" name="CasellaDiTesto 137"/>
          <p:cNvSpPr txBox="1">
            <a:spLocks noChangeArrowheads="1"/>
          </p:cNvSpPr>
          <p:nvPr/>
        </p:nvSpPr>
        <p:spPr bwMode="auto">
          <a:xfrm>
            <a:off x="1089850" y="5427298"/>
            <a:ext cx="2232025" cy="830997"/>
          </a:xfrm>
          <a:prstGeom prst="rect">
            <a:avLst/>
          </a:prstGeom>
          <a:noFill/>
          <a:ln w="9525">
            <a:noFill/>
            <a:miter lim="800000"/>
            <a:headEnd/>
            <a:tailEnd/>
          </a:ln>
        </p:spPr>
        <p:txBody>
          <a:bodyPr>
            <a:spAutoFit/>
          </a:bodyPr>
          <a:lstStyle/>
          <a:p>
            <a:pPr algn="ctr" eaLnBrk="0" hangingPunct="0"/>
            <a:r>
              <a:rPr lang="en-GB" sz="2400" dirty="0" smtClean="0">
                <a:solidFill>
                  <a:schemeClr val="bg1"/>
                </a:solidFill>
                <a:latin typeface="Calibri" pitchFamily="34" charset="0"/>
                <a:cs typeface="Arial" pitchFamily="34" charset="0"/>
              </a:rPr>
              <a:t>Inner Core (solid)</a:t>
            </a:r>
            <a:endParaRPr lang="en-GB" sz="2400" dirty="0">
              <a:solidFill>
                <a:schemeClr val="bg1"/>
              </a:solidFill>
              <a:latin typeface="Calibri" pitchFamily="34" charset="0"/>
              <a:cs typeface="Arial" pitchFamily="34" charset="0"/>
            </a:endParaRPr>
          </a:p>
        </p:txBody>
      </p:sp>
      <p:sp>
        <p:nvSpPr>
          <p:cNvPr id="139" name="CasellaDiTesto 138"/>
          <p:cNvSpPr txBox="1">
            <a:spLocks noChangeArrowheads="1"/>
          </p:cNvSpPr>
          <p:nvPr/>
        </p:nvSpPr>
        <p:spPr bwMode="auto">
          <a:xfrm>
            <a:off x="1613725" y="1407748"/>
            <a:ext cx="750888" cy="701675"/>
          </a:xfrm>
          <a:prstGeom prst="rect">
            <a:avLst/>
          </a:prstGeom>
          <a:noFill/>
          <a:ln w="9525">
            <a:noFill/>
            <a:miter lim="800000"/>
            <a:headEnd/>
            <a:tailEnd/>
          </a:ln>
        </p:spPr>
        <p:txBody>
          <a:bodyPr>
            <a:spAutoFit/>
          </a:bodyPr>
          <a:lstStyle/>
          <a:p>
            <a:pPr algn="ctr" eaLnBrk="0" hangingPunct="0"/>
            <a:r>
              <a:rPr lang="en-GB" sz="4000" smtClean="0">
                <a:solidFill>
                  <a:schemeClr val="bg1"/>
                </a:solidFill>
                <a:latin typeface="Calibri" pitchFamily="34" charset="0"/>
                <a:cs typeface="Arial" pitchFamily="34" charset="0"/>
              </a:rPr>
              <a:t>?</a:t>
            </a:r>
            <a:endParaRPr lang="en-GB" sz="4000">
              <a:solidFill>
                <a:schemeClr val="bg1"/>
              </a:solidFill>
              <a:latin typeface="Calibri" pitchFamily="34" charset="0"/>
              <a:cs typeface="Arial" pitchFamily="34" charset="0"/>
            </a:endParaRPr>
          </a:p>
        </p:txBody>
      </p:sp>
      <p:sp>
        <p:nvSpPr>
          <p:cNvPr id="140" name="CasellaDiTesto 139"/>
          <p:cNvSpPr txBox="1">
            <a:spLocks noChangeArrowheads="1"/>
          </p:cNvSpPr>
          <p:nvPr/>
        </p:nvSpPr>
        <p:spPr bwMode="auto">
          <a:xfrm>
            <a:off x="1942338" y="2336436"/>
            <a:ext cx="752475" cy="701675"/>
          </a:xfrm>
          <a:prstGeom prst="rect">
            <a:avLst/>
          </a:prstGeom>
          <a:noFill/>
          <a:ln w="9525">
            <a:noFill/>
            <a:miter lim="800000"/>
            <a:headEnd/>
            <a:tailEnd/>
          </a:ln>
        </p:spPr>
        <p:txBody>
          <a:bodyPr>
            <a:spAutoFit/>
          </a:bodyPr>
          <a:lstStyle/>
          <a:p>
            <a:pPr algn="ctr" eaLnBrk="0" hangingPunct="0"/>
            <a:r>
              <a:rPr lang="en-GB" sz="4000" smtClean="0">
                <a:solidFill>
                  <a:schemeClr val="bg1"/>
                </a:solidFill>
                <a:latin typeface="Calibri" pitchFamily="34" charset="0"/>
                <a:cs typeface="Arial" pitchFamily="34" charset="0"/>
              </a:rPr>
              <a:t>?</a:t>
            </a:r>
            <a:endParaRPr lang="en-GB" sz="4000">
              <a:solidFill>
                <a:schemeClr val="bg1"/>
              </a:solidFill>
              <a:latin typeface="Calibri" pitchFamily="34" charset="0"/>
              <a:cs typeface="Arial" pitchFamily="34" charset="0"/>
            </a:endParaRPr>
          </a:p>
        </p:txBody>
      </p:sp>
      <p:sp>
        <p:nvSpPr>
          <p:cNvPr id="141" name="CasellaDiTesto 140"/>
          <p:cNvSpPr txBox="1">
            <a:spLocks noChangeArrowheads="1"/>
          </p:cNvSpPr>
          <p:nvPr/>
        </p:nvSpPr>
        <p:spPr bwMode="auto">
          <a:xfrm>
            <a:off x="2540825" y="2944448"/>
            <a:ext cx="752475" cy="701675"/>
          </a:xfrm>
          <a:prstGeom prst="rect">
            <a:avLst/>
          </a:prstGeom>
          <a:noFill/>
          <a:ln w="9525">
            <a:noFill/>
            <a:miter lim="800000"/>
            <a:headEnd/>
            <a:tailEnd/>
          </a:ln>
        </p:spPr>
        <p:txBody>
          <a:bodyPr>
            <a:spAutoFit/>
          </a:bodyPr>
          <a:lstStyle/>
          <a:p>
            <a:pPr algn="ctr" eaLnBrk="0" hangingPunct="0"/>
            <a:r>
              <a:rPr lang="en-GB" sz="4000" smtClean="0">
                <a:solidFill>
                  <a:schemeClr val="bg1"/>
                </a:solidFill>
                <a:latin typeface="Calibri" pitchFamily="34" charset="0"/>
                <a:cs typeface="Arial" pitchFamily="34" charset="0"/>
              </a:rPr>
              <a:t>?</a:t>
            </a:r>
            <a:endParaRPr lang="en-GB" sz="4000">
              <a:solidFill>
                <a:schemeClr val="bg1"/>
              </a:solidFill>
              <a:latin typeface="Calibri" pitchFamily="34" charset="0"/>
              <a:cs typeface="Arial" pitchFamily="34" charset="0"/>
            </a:endParaRPr>
          </a:p>
        </p:txBody>
      </p:sp>
      <p:sp>
        <p:nvSpPr>
          <p:cNvPr id="142" name="CasellaDiTesto 141"/>
          <p:cNvSpPr txBox="1">
            <a:spLocks noChangeArrowheads="1"/>
          </p:cNvSpPr>
          <p:nvPr/>
        </p:nvSpPr>
        <p:spPr bwMode="auto">
          <a:xfrm>
            <a:off x="3301238" y="3709623"/>
            <a:ext cx="750887" cy="701675"/>
          </a:xfrm>
          <a:prstGeom prst="rect">
            <a:avLst/>
          </a:prstGeom>
          <a:noFill/>
          <a:ln w="9525">
            <a:noFill/>
            <a:miter lim="800000"/>
            <a:headEnd/>
            <a:tailEnd/>
          </a:ln>
        </p:spPr>
        <p:txBody>
          <a:bodyPr>
            <a:spAutoFit/>
          </a:bodyPr>
          <a:lstStyle/>
          <a:p>
            <a:pPr algn="ctr" eaLnBrk="0" hangingPunct="0"/>
            <a:r>
              <a:rPr lang="en-GB" sz="4000" smtClean="0">
                <a:solidFill>
                  <a:schemeClr val="bg1"/>
                </a:solidFill>
                <a:latin typeface="Calibri" pitchFamily="34" charset="0"/>
                <a:cs typeface="Arial" pitchFamily="34" charset="0"/>
              </a:rPr>
              <a:t>?</a:t>
            </a:r>
            <a:endParaRPr lang="en-GB" sz="4000">
              <a:solidFill>
                <a:schemeClr val="bg1"/>
              </a:solidFill>
              <a:latin typeface="Calibri" pitchFamily="34" charset="0"/>
              <a:cs typeface="Arial" pitchFamily="34" charset="0"/>
            </a:endParaRPr>
          </a:p>
        </p:txBody>
      </p:sp>
      <p:sp>
        <p:nvSpPr>
          <p:cNvPr id="143" name="Freccia a destra 142"/>
          <p:cNvSpPr/>
          <p:nvPr/>
        </p:nvSpPr>
        <p:spPr>
          <a:xfrm flipH="1">
            <a:off x="3472688" y="1390286"/>
            <a:ext cx="1376362" cy="28416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44" name="CasellaDiTesto 143"/>
          <p:cNvSpPr txBox="1"/>
          <p:nvPr/>
        </p:nvSpPr>
        <p:spPr>
          <a:xfrm>
            <a:off x="5599113" y="3246073"/>
            <a:ext cx="3544887" cy="579438"/>
          </a:xfrm>
          <a:prstGeom prst="rect">
            <a:avLst/>
          </a:prstGeom>
          <a:noFill/>
        </p:spPr>
        <p:txBody>
          <a:bodyPr>
            <a:spAutoFit/>
          </a:bodyPr>
          <a:lstStyle/>
          <a:p>
            <a:pPr algn="ctr" eaLnBrk="0" hangingPunct="0">
              <a:defRPr/>
            </a:pP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High </a:t>
            </a:r>
            <a:r>
              <a:rPr lang="en-GB" sz="3200" dirty="0" smtClean="0">
                <a:solidFill>
                  <a:schemeClr val="bg1"/>
                </a:solidFill>
                <a:effectLst>
                  <a:outerShdw blurRad="38100" dist="38100" dir="2700000" algn="tl">
                    <a:srgbClr val="000000"/>
                  </a:outerShdw>
                </a:effectLst>
                <a:latin typeface="Symbol" pitchFamily="18" charset="2"/>
                <a:cs typeface="Arial" pitchFamily="34" charset="0"/>
              </a:rPr>
              <a:t>D</a:t>
            </a: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T/</a:t>
            </a:r>
            <a:r>
              <a:rPr lang="en-GB" sz="3200" dirty="0" smtClean="0">
                <a:solidFill>
                  <a:schemeClr val="bg1"/>
                </a:solidFill>
                <a:effectLst>
                  <a:outerShdw blurRad="38100" dist="38100" dir="2700000" algn="tl">
                    <a:srgbClr val="000000"/>
                  </a:outerShdw>
                </a:effectLst>
                <a:latin typeface="Symbol" pitchFamily="18" charset="2"/>
                <a:cs typeface="Arial" pitchFamily="34" charset="0"/>
              </a:rPr>
              <a:t>D</a:t>
            </a: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P</a:t>
            </a:r>
            <a:endParaRPr lang="en-GB" sz="32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45" name="Freccia a destra 144"/>
          <p:cNvSpPr/>
          <p:nvPr/>
        </p:nvSpPr>
        <p:spPr>
          <a:xfrm flipH="1">
            <a:off x="3472688" y="3471498"/>
            <a:ext cx="1376362" cy="28416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46" name="Parentesi graffa chiusa 145"/>
          <p:cNvSpPr>
            <a:spLocks/>
          </p:cNvSpPr>
          <p:nvPr/>
        </p:nvSpPr>
        <p:spPr bwMode="auto">
          <a:xfrm>
            <a:off x="4955413" y="1579198"/>
            <a:ext cx="265112" cy="1879600"/>
          </a:xfrm>
          <a:prstGeom prst="rightBrace">
            <a:avLst>
              <a:gd name="adj1" fmla="val 11324"/>
              <a:gd name="adj2" fmla="val 50000"/>
            </a:avLst>
          </a:prstGeom>
          <a:noFill/>
          <a:ln w="38100">
            <a:solidFill>
              <a:srgbClr val="00B0F0"/>
            </a:solidFill>
            <a:round/>
            <a:headEnd/>
            <a:tailEnd/>
          </a:ln>
        </p:spPr>
        <p:txBody>
          <a:bodyPr/>
          <a:lstStyle/>
          <a:p>
            <a:pPr eaLnBrk="0" hangingPunct="0"/>
            <a:endParaRPr lang="en-GB">
              <a:latin typeface="Calibri" pitchFamily="34" charset="0"/>
            </a:endParaRPr>
          </a:p>
        </p:txBody>
      </p:sp>
      <p:sp>
        <p:nvSpPr>
          <p:cNvPr id="147" name="Parentesi graffa chiusa 146"/>
          <p:cNvSpPr>
            <a:spLocks/>
          </p:cNvSpPr>
          <p:nvPr/>
        </p:nvSpPr>
        <p:spPr bwMode="auto">
          <a:xfrm>
            <a:off x="4955413" y="3806461"/>
            <a:ext cx="265112" cy="2578100"/>
          </a:xfrm>
          <a:prstGeom prst="rightBrace">
            <a:avLst>
              <a:gd name="adj1" fmla="val 7789"/>
              <a:gd name="adj2" fmla="val 50000"/>
            </a:avLst>
          </a:prstGeom>
          <a:noFill/>
          <a:ln w="38100">
            <a:solidFill>
              <a:srgbClr val="00B0F0"/>
            </a:solidFill>
            <a:round/>
            <a:headEnd/>
            <a:tailEnd/>
          </a:ln>
        </p:spPr>
        <p:txBody>
          <a:bodyPr/>
          <a:lstStyle/>
          <a:p>
            <a:pPr eaLnBrk="0" hangingPunct="0"/>
            <a:endParaRPr lang="en-GB">
              <a:latin typeface="Calibri" pitchFamily="34" charset="0"/>
            </a:endParaRPr>
          </a:p>
        </p:txBody>
      </p:sp>
      <p:sp>
        <p:nvSpPr>
          <p:cNvPr id="148" name="CasellaDiTesto 147"/>
          <p:cNvSpPr txBox="1"/>
          <p:nvPr/>
        </p:nvSpPr>
        <p:spPr>
          <a:xfrm>
            <a:off x="5599113" y="2195148"/>
            <a:ext cx="3544887" cy="579438"/>
          </a:xfrm>
          <a:prstGeom prst="rect">
            <a:avLst/>
          </a:prstGeom>
          <a:noFill/>
        </p:spPr>
        <p:txBody>
          <a:bodyPr>
            <a:spAutoFit/>
          </a:bodyPr>
          <a:lstStyle/>
          <a:p>
            <a:pPr algn="ctr" eaLnBrk="0" hangingPunct="0">
              <a:defRPr/>
            </a:pP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Low </a:t>
            </a:r>
            <a:r>
              <a:rPr lang="en-GB" sz="3200" dirty="0" smtClean="0">
                <a:solidFill>
                  <a:srgbClr val="FFFF00"/>
                </a:solidFill>
                <a:effectLst>
                  <a:outerShdw blurRad="38100" dist="38100" dir="2700000" algn="tl">
                    <a:srgbClr val="000000"/>
                  </a:outerShdw>
                </a:effectLst>
                <a:latin typeface="Symbol" pitchFamily="18" charset="2"/>
                <a:cs typeface="Arial" pitchFamily="34" charset="0"/>
              </a:rPr>
              <a:t>D</a:t>
            </a: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T/</a:t>
            </a:r>
            <a:r>
              <a:rPr lang="en-GB" sz="3200" dirty="0" smtClean="0">
                <a:solidFill>
                  <a:srgbClr val="FFFF00"/>
                </a:solidFill>
                <a:effectLst>
                  <a:outerShdw blurRad="38100" dist="38100" dir="2700000" algn="tl">
                    <a:srgbClr val="000000"/>
                  </a:outerShdw>
                </a:effectLst>
                <a:latin typeface="Symbol" pitchFamily="18" charset="2"/>
                <a:cs typeface="Arial" pitchFamily="34" charset="0"/>
              </a:rPr>
              <a:t>D</a:t>
            </a: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P</a:t>
            </a:r>
            <a:endParaRPr lang="en-GB" sz="320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149" name="CasellaDiTesto 148"/>
          <p:cNvSpPr txBox="1"/>
          <p:nvPr/>
        </p:nvSpPr>
        <p:spPr>
          <a:xfrm>
            <a:off x="5599113" y="4770073"/>
            <a:ext cx="3544887" cy="579438"/>
          </a:xfrm>
          <a:prstGeom prst="rect">
            <a:avLst/>
          </a:prstGeom>
          <a:noFill/>
        </p:spPr>
        <p:txBody>
          <a:bodyPr>
            <a:spAutoFit/>
          </a:bodyPr>
          <a:lstStyle/>
          <a:p>
            <a:pPr algn="ctr" eaLnBrk="0" hangingPunct="0">
              <a:defRPr/>
            </a:pP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Low </a:t>
            </a:r>
            <a:r>
              <a:rPr lang="en-GB" sz="3200" dirty="0" smtClean="0">
                <a:solidFill>
                  <a:srgbClr val="FFFF00"/>
                </a:solidFill>
                <a:effectLst>
                  <a:outerShdw blurRad="38100" dist="38100" dir="2700000" algn="tl">
                    <a:srgbClr val="000000"/>
                  </a:outerShdw>
                </a:effectLst>
                <a:latin typeface="Symbol" pitchFamily="18" charset="2"/>
                <a:cs typeface="Arial" pitchFamily="34" charset="0"/>
              </a:rPr>
              <a:t>D</a:t>
            </a: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T/</a:t>
            </a:r>
            <a:r>
              <a:rPr lang="en-GB" sz="3200" dirty="0" smtClean="0">
                <a:solidFill>
                  <a:srgbClr val="FFFF00"/>
                </a:solidFill>
                <a:effectLst>
                  <a:outerShdw blurRad="38100" dist="38100" dir="2700000" algn="tl">
                    <a:srgbClr val="000000"/>
                  </a:outerShdw>
                </a:effectLst>
                <a:latin typeface="Symbol" pitchFamily="18" charset="2"/>
                <a:cs typeface="Arial" pitchFamily="34" charset="0"/>
              </a:rPr>
              <a:t>D</a:t>
            </a: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P</a:t>
            </a:r>
            <a:endParaRPr lang="en-GB" sz="320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150" name="CasellaDiTesto 74"/>
          <p:cNvSpPr txBox="1">
            <a:spLocks noChangeArrowheads="1"/>
          </p:cNvSpPr>
          <p:nvPr/>
        </p:nvSpPr>
        <p:spPr bwMode="auto">
          <a:xfrm>
            <a:off x="3610800" y="4417648"/>
            <a:ext cx="750888" cy="701675"/>
          </a:xfrm>
          <a:prstGeom prst="rect">
            <a:avLst/>
          </a:prstGeom>
          <a:noFill/>
          <a:ln w="9525">
            <a:noFill/>
            <a:miter lim="800000"/>
            <a:headEnd/>
            <a:tailEnd/>
          </a:ln>
        </p:spPr>
        <p:txBody>
          <a:bodyPr>
            <a:spAutoFit/>
          </a:bodyPr>
          <a:lstStyle/>
          <a:p>
            <a:pPr algn="ctr" eaLnBrk="0" hangingPunct="0"/>
            <a:r>
              <a:rPr lang="en-GB" sz="4000" smtClean="0">
                <a:solidFill>
                  <a:schemeClr val="bg1"/>
                </a:solidFill>
                <a:latin typeface="Calibri" pitchFamily="34" charset="0"/>
                <a:cs typeface="Arial" pitchFamily="34" charset="0"/>
              </a:rPr>
              <a:t>?</a:t>
            </a:r>
            <a:endParaRPr lang="en-GB" sz="4000">
              <a:solidFill>
                <a:schemeClr val="bg1"/>
              </a:solidFill>
              <a:latin typeface="Calibri" pitchFamily="34" charset="0"/>
              <a:cs typeface="Arial" pitchFamily="34" charset="0"/>
            </a:endParaRPr>
          </a:p>
        </p:txBody>
      </p:sp>
      <p:sp>
        <p:nvSpPr>
          <p:cNvPr id="151" name="CasellaDiTesto 74"/>
          <p:cNvSpPr txBox="1">
            <a:spLocks noChangeArrowheads="1"/>
          </p:cNvSpPr>
          <p:nvPr/>
        </p:nvSpPr>
        <p:spPr bwMode="auto">
          <a:xfrm>
            <a:off x="4015613" y="5401898"/>
            <a:ext cx="750887" cy="701675"/>
          </a:xfrm>
          <a:prstGeom prst="rect">
            <a:avLst/>
          </a:prstGeom>
          <a:noFill/>
          <a:ln w="9525">
            <a:noFill/>
            <a:miter lim="800000"/>
            <a:headEnd/>
            <a:tailEnd/>
          </a:ln>
        </p:spPr>
        <p:txBody>
          <a:bodyPr>
            <a:spAutoFit/>
          </a:bodyPr>
          <a:lstStyle/>
          <a:p>
            <a:pPr algn="ctr" eaLnBrk="0" hangingPunct="0"/>
            <a:r>
              <a:rPr lang="en-GB" sz="4000" smtClean="0">
                <a:solidFill>
                  <a:schemeClr val="bg1"/>
                </a:solidFill>
                <a:latin typeface="Calibri" pitchFamily="34" charset="0"/>
                <a:cs typeface="Arial" pitchFamily="34" charset="0"/>
              </a:rPr>
              <a:t>?</a:t>
            </a:r>
            <a:endParaRPr lang="en-GB" sz="4000">
              <a:solidFill>
                <a:schemeClr val="bg1"/>
              </a:solidFill>
              <a:latin typeface="Calibri" pitchFamily="34" charset="0"/>
              <a:cs typeface="Arial" pitchFamily="34" charset="0"/>
            </a:endParaRPr>
          </a:p>
        </p:txBody>
      </p:sp>
      <p:sp>
        <p:nvSpPr>
          <p:cNvPr id="73" name="CasellaDiTesto 72"/>
          <p:cNvSpPr txBox="1"/>
          <p:nvPr/>
        </p:nvSpPr>
        <p:spPr>
          <a:xfrm>
            <a:off x="5776913" y="1657350"/>
            <a:ext cx="3367087" cy="400110"/>
          </a:xfrm>
          <a:prstGeom prst="rect">
            <a:avLst/>
          </a:prstGeom>
          <a:noFill/>
        </p:spPr>
        <p:txBody>
          <a:bodyPr wrap="square">
            <a:spAutoFit/>
          </a:bodyPr>
          <a:lstStyle/>
          <a:p>
            <a:pPr algn="ctr" eaLnBrk="0" hangingPunct="0">
              <a:defRPr/>
            </a:pPr>
            <a:r>
              <a:rPr lang="en-GB" sz="2000" i="1" smtClean="0">
                <a:solidFill>
                  <a:schemeClr val="bg1"/>
                </a:solidFill>
                <a:effectLst>
                  <a:outerShdw blurRad="38100" dist="38100" dir="2700000" algn="tl">
                    <a:srgbClr val="000000"/>
                  </a:outerShdw>
                </a:effectLst>
                <a:latin typeface="Calibri" pitchFamily="34" charset="0"/>
                <a:cs typeface="Arial" pitchFamily="34" charset="0"/>
              </a:rPr>
              <a:t>Thermal Boundary Layer</a:t>
            </a:r>
            <a:endParaRPr lang="en-GB" sz="2000" i="1">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4" name="CasellaDiTesto 73"/>
          <p:cNvSpPr txBox="1"/>
          <p:nvPr/>
        </p:nvSpPr>
        <p:spPr>
          <a:xfrm>
            <a:off x="5776913" y="3721100"/>
            <a:ext cx="3367087" cy="400110"/>
          </a:xfrm>
          <a:prstGeom prst="rect">
            <a:avLst/>
          </a:prstGeom>
          <a:noFill/>
        </p:spPr>
        <p:txBody>
          <a:bodyPr wrap="square">
            <a:spAutoFit/>
          </a:bodyPr>
          <a:lstStyle/>
          <a:p>
            <a:pPr algn="ctr" eaLnBrk="0" hangingPunct="0">
              <a:defRPr/>
            </a:pPr>
            <a:r>
              <a:rPr lang="en-GB" sz="2000" i="1" smtClean="0">
                <a:solidFill>
                  <a:schemeClr val="bg1"/>
                </a:solidFill>
                <a:effectLst>
                  <a:outerShdw blurRad="38100" dist="38100" dir="2700000" algn="tl">
                    <a:srgbClr val="000000"/>
                  </a:outerShdw>
                </a:effectLst>
                <a:latin typeface="Calibri" pitchFamily="34" charset="0"/>
                <a:cs typeface="Arial" pitchFamily="34" charset="0"/>
              </a:rPr>
              <a:t>Thermal Boundary Layer</a:t>
            </a:r>
            <a:endParaRPr lang="en-GB" sz="2000" i="1">
              <a:solidFill>
                <a:schemeClr val="bg1"/>
              </a:solidFill>
              <a:effectLst>
                <a:outerShdw blurRad="38100" dist="38100" dir="2700000" algn="tl">
                  <a:srgbClr val="000000"/>
                </a:outerShdw>
              </a:effectLst>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left)">
                                      <p:cBhvr>
                                        <p:cTn id="12" dur="3000"/>
                                        <p:tgtEl>
                                          <p:spTgt spid="135"/>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childTnLst>
                          </p:cTn>
                        </p:par>
                        <p:par>
                          <p:cTn id="17" fill="hold">
                            <p:stCondLst>
                              <p:cond delay="3500"/>
                            </p:stCondLst>
                            <p:childTnLst>
                              <p:par>
                                <p:cTn id="18" presetID="22" presetClass="entr" presetSubtype="8" fill="hold" nodeType="after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wipe(left)">
                                      <p:cBhvr>
                                        <p:cTn id="20" dur="500"/>
                                        <p:tgtEl>
                                          <p:spTgt spid="1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wipe(left)">
                                      <p:cBhvr>
                                        <p:cTn id="25" dur="1000"/>
                                        <p:tgtEl>
                                          <p:spTgt spid="132"/>
                                        </p:tgtEl>
                                      </p:cBhvr>
                                    </p:animEffect>
                                  </p:childTnLst>
                                </p:cTn>
                              </p:par>
                              <p:par>
                                <p:cTn id="26" presetID="22" presetClass="entr" presetSubtype="8" fill="hold"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wipe(left)">
                                      <p:cBhvr>
                                        <p:cTn id="28" dur="1000"/>
                                        <p:tgtEl>
                                          <p:spTgt spid="133"/>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Effect transition="in" filter="fade">
                                      <p:cBhvr>
                                        <p:cTn id="35" dur="500"/>
                                        <p:tgtEl>
                                          <p:spTgt spid="1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fade">
                                      <p:cBhvr>
                                        <p:cTn id="38" dur="500"/>
                                        <p:tgtEl>
                                          <p:spTgt spid="1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right)">
                                      <p:cBhvr>
                                        <p:cTn id="43" dur="500"/>
                                        <p:tgtEl>
                                          <p:spTgt spid="14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45"/>
                                        </p:tgtEl>
                                        <p:attrNameLst>
                                          <p:attrName>style.visibility</p:attrName>
                                        </p:attrNameLst>
                                      </p:cBhvr>
                                      <p:to>
                                        <p:strVal val="visible"/>
                                      </p:to>
                                    </p:set>
                                    <p:animEffect transition="in" filter="wipe(right)">
                                      <p:cBhvr>
                                        <p:cTn id="52" dur="500"/>
                                        <p:tgtEl>
                                          <p:spTgt spid="14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Effect transition="in" filter="fade">
                                      <p:cBhvr>
                                        <p:cTn id="56" dur="500"/>
                                        <p:tgtEl>
                                          <p:spTgt spid="1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wipe(up)">
                                      <p:cBhvr>
                                        <p:cTn id="61" dur="500"/>
                                        <p:tgtEl>
                                          <p:spTgt spid="14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48"/>
                                        </p:tgtEl>
                                        <p:attrNameLst>
                                          <p:attrName>style.visibility</p:attrName>
                                        </p:attrNameLst>
                                      </p:cBhvr>
                                      <p:to>
                                        <p:strVal val="visible"/>
                                      </p:to>
                                    </p:set>
                                    <p:animEffect transition="in" filter="fade">
                                      <p:cBhvr>
                                        <p:cTn id="65" dur="500"/>
                                        <p:tgtEl>
                                          <p:spTgt spid="1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wipe(up)">
                                      <p:cBhvr>
                                        <p:cTn id="70" dur="500"/>
                                        <p:tgtEl>
                                          <p:spTgt spid="147"/>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fade">
                                      <p:cBhvr>
                                        <p:cTn id="74" dur="500"/>
                                        <p:tgtEl>
                                          <p:spTgt spid="14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fade">
                                      <p:cBhvr>
                                        <p:cTn id="87" dur="500"/>
                                        <p:tgtEl>
                                          <p:spTgt spid="1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0"/>
                                        </p:tgtEl>
                                        <p:attrNameLst>
                                          <p:attrName>style.visibility</p:attrName>
                                        </p:attrNameLst>
                                      </p:cBhvr>
                                      <p:to>
                                        <p:strVal val="visible"/>
                                      </p:to>
                                    </p:set>
                                    <p:animEffect transition="in" filter="fade">
                                      <p:cBhvr>
                                        <p:cTn id="90" dur="500"/>
                                        <p:tgtEl>
                                          <p:spTgt spid="1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1"/>
                                        </p:tgtEl>
                                        <p:attrNameLst>
                                          <p:attrName>style.visibility</p:attrName>
                                        </p:attrNameLst>
                                      </p:cBhvr>
                                      <p:to>
                                        <p:strVal val="visible"/>
                                      </p:to>
                                    </p:set>
                                    <p:animEffect transition="in" filter="fade">
                                      <p:cBhvr>
                                        <p:cTn id="93" dur="500"/>
                                        <p:tgtEl>
                                          <p:spTgt spid="1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2"/>
                                        </p:tgtEl>
                                        <p:attrNameLst>
                                          <p:attrName>style.visibility</p:attrName>
                                        </p:attrNameLst>
                                      </p:cBhvr>
                                      <p:to>
                                        <p:strVal val="visible"/>
                                      </p:to>
                                    </p:set>
                                    <p:animEffect transition="in" filter="fade">
                                      <p:cBhvr>
                                        <p:cTn id="96" dur="500"/>
                                        <p:tgtEl>
                                          <p:spTgt spid="1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fade">
                                      <p:cBhvr>
                                        <p:cTn id="99" dur="500"/>
                                        <p:tgtEl>
                                          <p:spTgt spid="1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1"/>
                                        </p:tgtEl>
                                        <p:attrNameLst>
                                          <p:attrName>style.visibility</p:attrName>
                                        </p:attrNameLst>
                                      </p:cBhvr>
                                      <p:to>
                                        <p:strVal val="visible"/>
                                      </p:to>
                                    </p:set>
                                    <p:animEffect transition="in" filter="fade">
                                      <p:cBhvr>
                                        <p:cTn id="102" dur="500"/>
                                        <p:tgtEl>
                                          <p:spTgt spid="15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28"/>
                                        </p:tgtEl>
                                        <p:attrNameLst>
                                          <p:attrName>style.visibility</p:attrName>
                                        </p:attrNameLst>
                                      </p:cBhvr>
                                      <p:to>
                                        <p:strVal val="visible"/>
                                      </p:to>
                                    </p:set>
                                    <p:animEffect transition="in" filter="wipe(left)">
                                      <p:cBhvr>
                                        <p:cTn id="107" dur="500"/>
                                        <p:tgtEl>
                                          <p:spTgt spid="128"/>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29"/>
                                        </p:tgtEl>
                                        <p:attrNameLst>
                                          <p:attrName>style.visibility</p:attrName>
                                        </p:attrNameLst>
                                      </p:cBhvr>
                                      <p:to>
                                        <p:strVal val="visible"/>
                                      </p:to>
                                    </p:set>
                                    <p:animEffect transition="in" filter="fade">
                                      <p:cBhvr>
                                        <p:cTn id="11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P spid="130" grpId="0"/>
      <p:bldP spid="131" grpId="0"/>
      <p:bldP spid="135" grpId="0" animBg="1"/>
      <p:bldP spid="136" grpId="0"/>
      <p:bldP spid="137" grpId="0"/>
      <p:bldP spid="138" grpId="0"/>
      <p:bldP spid="139" grpId="0"/>
      <p:bldP spid="140" grpId="0"/>
      <p:bldP spid="141" grpId="0"/>
      <p:bldP spid="142" grpId="0"/>
      <p:bldP spid="143" grpId="0" animBg="1"/>
      <p:bldP spid="144" grpId="0"/>
      <p:bldP spid="145" grpId="0" animBg="1"/>
      <p:bldP spid="146" grpId="0" animBg="1"/>
      <p:bldP spid="147" grpId="0" animBg="1"/>
      <p:bldP spid="148" grpId="0"/>
      <p:bldP spid="149" grpId="0"/>
      <p:bldP spid="150" grpId="0"/>
      <p:bldP spid="151" grpId="0"/>
      <p:bldP spid="73" grpId="0"/>
      <p:bldP spid="7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bwMode="auto">
          <a:xfrm>
            <a:off x="926123" y="6330462"/>
            <a:ext cx="8217877" cy="5275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2"/>
            <a:ext cx="8786812" cy="3539430"/>
          </a:xfrm>
          <a:prstGeom prst="rect">
            <a:avLst/>
          </a:prstGeom>
          <a:noFill/>
          <a:ln w="9525">
            <a:noFill/>
            <a:miter lim="800000"/>
            <a:headEnd/>
            <a:tailEnd/>
          </a:ln>
          <a:effectLst/>
        </p:spPr>
        <p:txBody>
          <a:bodyPr wrap="square">
            <a:spAutoFit/>
          </a:bodyPr>
          <a:lstStyle/>
          <a:p>
            <a:pPr>
              <a:defRPr/>
            </a:pPr>
            <a:r>
              <a:rPr lang="en-GB" sz="320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8) </a:t>
            </a:r>
            <a:r>
              <a:rPr lang="en-GB" sz="3200" i="1"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a:t>
            </a:r>
            <a:r>
              <a:rPr lang="en-GB" sz="3200" i="1" smtClean="0">
                <a:solidFill>
                  <a:schemeClr val="bg1"/>
                </a:solidFill>
                <a:latin typeface="Calibri" pitchFamily="34" charset="0"/>
                <a:ea typeface="ＭＳ Ｐゴシック" pitchFamily="34" charset="-128"/>
              </a:rPr>
              <a:t>up to Fo</a:t>
            </a:r>
            <a:r>
              <a:rPr lang="en-GB" sz="3200" i="1" baseline="-25000" smtClean="0">
                <a:solidFill>
                  <a:schemeClr val="bg1"/>
                </a:solidFill>
                <a:latin typeface="Calibri" pitchFamily="34" charset="0"/>
                <a:ea typeface="ＭＳ Ｐゴシック" pitchFamily="34" charset="-128"/>
              </a:rPr>
              <a:t>93</a:t>
            </a:r>
            <a:r>
              <a:rPr lang="en-GB" sz="3200" i="1" smtClean="0">
                <a:solidFill>
                  <a:schemeClr val="bg1"/>
                </a:solidFill>
                <a:latin typeface="Calibri" pitchFamily="34" charset="0"/>
                <a:ea typeface="ＭＳ Ｐゴシック" pitchFamily="34" charset="-128"/>
              </a:rPr>
              <a:t>) </a:t>
            </a:r>
            <a:r>
              <a:rPr lang="en-GB" sz="3200" i="1"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olivine forms </a:t>
            </a:r>
            <a:r>
              <a:rPr lang="en-GB" sz="3200" i="1" smtClean="0">
                <a:solidFill>
                  <a:schemeClr val="bg1"/>
                </a:solidFill>
                <a:latin typeface="Calibri" pitchFamily="34" charset="0"/>
                <a:ea typeface="ＭＳ Ｐゴシック" pitchFamily="34" charset="-128"/>
              </a:rPr>
              <a:t>as liquidus phase of a MARID melt</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defRPr/>
            </a:pPr>
            <a:r>
              <a:rPr lang="en-GB" sz="3200" smtClean="0">
                <a:solidFill>
                  <a:srgbClr val="FFFF00"/>
                </a:solidFill>
                <a:latin typeface="Calibri" pitchFamily="34" charset="0"/>
                <a:ea typeface="ＭＳ Ｐゴシック" pitchFamily="34" charset="-128"/>
                <a:cs typeface="ＭＳ Ｐゴシック" pitchFamily="-72" charset="-128"/>
              </a:rPr>
              <a:t>MARID</a:t>
            </a:r>
            <a:r>
              <a:rPr lang="en-GB" sz="3200" smtClean="0">
                <a:solidFill>
                  <a:schemeClr val="bg1"/>
                </a:solidFill>
                <a:latin typeface="Calibri" pitchFamily="34" charset="0"/>
                <a:ea typeface="ＭＳ Ｐゴシック" pitchFamily="34" charset="-128"/>
                <a:cs typeface="ＭＳ Ｐゴシック" pitchFamily="-72" charset="-128"/>
              </a:rPr>
              <a:t> rocks are lithologies composed essentially of </a:t>
            </a:r>
            <a:r>
              <a:rPr lang="en-GB" sz="3200" smtClean="0">
                <a:solidFill>
                  <a:srgbClr val="FFFF00"/>
                </a:solidFill>
                <a:latin typeface="Calibri" pitchFamily="34" charset="0"/>
                <a:ea typeface="ＭＳ Ｐゴシック" pitchFamily="34" charset="-128"/>
                <a:cs typeface="ＭＳ Ｐゴシック" pitchFamily="-72" charset="-128"/>
              </a:rPr>
              <a:t>M</a:t>
            </a:r>
            <a:r>
              <a:rPr lang="en-GB" sz="3200" smtClean="0">
                <a:solidFill>
                  <a:schemeClr val="bg1"/>
                </a:solidFill>
                <a:latin typeface="Calibri" pitchFamily="34" charset="0"/>
                <a:ea typeface="ＭＳ Ｐゴシック" pitchFamily="34" charset="-128"/>
                <a:cs typeface="ＭＳ Ｐゴシック" pitchFamily="-72" charset="-128"/>
              </a:rPr>
              <a:t>ica + </a:t>
            </a:r>
            <a:r>
              <a:rPr lang="en-GB" sz="3200" smtClean="0">
                <a:solidFill>
                  <a:srgbClr val="FFFF00"/>
                </a:solidFill>
                <a:latin typeface="Calibri" pitchFamily="34" charset="0"/>
                <a:ea typeface="ＭＳ Ｐゴシック" pitchFamily="34" charset="-128"/>
                <a:cs typeface="ＭＳ Ｐゴシック" pitchFamily="-72" charset="-128"/>
              </a:rPr>
              <a:t>A</a:t>
            </a:r>
            <a:r>
              <a:rPr lang="en-GB" sz="3200" smtClean="0">
                <a:solidFill>
                  <a:schemeClr val="bg1"/>
                </a:solidFill>
                <a:latin typeface="Calibri" pitchFamily="34" charset="0"/>
                <a:ea typeface="ＭＳ Ｐゴシック" pitchFamily="34" charset="-128"/>
                <a:cs typeface="ＭＳ Ｐゴシック" pitchFamily="-72" charset="-128"/>
              </a:rPr>
              <a:t>mphibole, </a:t>
            </a:r>
            <a:r>
              <a:rPr lang="en-GB" sz="3200" smtClean="0">
                <a:solidFill>
                  <a:srgbClr val="FFFF00"/>
                </a:solidFill>
                <a:latin typeface="Calibri" pitchFamily="34" charset="0"/>
                <a:ea typeface="ＭＳ Ｐゴシック" pitchFamily="34" charset="-128"/>
                <a:cs typeface="ＭＳ Ｐゴシック" pitchFamily="-72" charset="-128"/>
              </a:rPr>
              <a:t>R</a:t>
            </a:r>
            <a:r>
              <a:rPr lang="en-GB" sz="3200" smtClean="0">
                <a:solidFill>
                  <a:schemeClr val="bg1"/>
                </a:solidFill>
                <a:latin typeface="Calibri" pitchFamily="34" charset="0"/>
                <a:ea typeface="ＭＳ Ｐゴシック" pitchFamily="34" charset="-128"/>
                <a:cs typeface="ＭＳ Ｐゴシック" pitchFamily="-72" charset="-128"/>
              </a:rPr>
              <a:t>utile, </a:t>
            </a:r>
            <a:r>
              <a:rPr lang="en-GB" sz="3200" smtClean="0">
                <a:solidFill>
                  <a:srgbClr val="FFFF00"/>
                </a:solidFill>
                <a:latin typeface="Calibri" pitchFamily="34" charset="0"/>
                <a:ea typeface="ＭＳ Ｐゴシック" pitchFamily="34" charset="-128"/>
                <a:cs typeface="ＭＳ Ｐゴシック" pitchFamily="-72" charset="-128"/>
              </a:rPr>
              <a:t>I</a:t>
            </a:r>
            <a:r>
              <a:rPr lang="en-GB" sz="3200" smtClean="0">
                <a:solidFill>
                  <a:schemeClr val="bg1"/>
                </a:solidFill>
                <a:latin typeface="Calibri" pitchFamily="34" charset="0"/>
                <a:ea typeface="ＭＳ Ｐゴシック" pitchFamily="34" charset="-128"/>
                <a:cs typeface="ＭＳ Ｐゴシック" pitchFamily="-72" charset="-128"/>
              </a:rPr>
              <a:t>lmenite and </a:t>
            </a:r>
            <a:r>
              <a:rPr lang="en-GB" sz="3200" smtClean="0">
                <a:solidFill>
                  <a:srgbClr val="FFFF00"/>
                </a:solidFill>
                <a:latin typeface="Calibri" pitchFamily="34" charset="0"/>
                <a:ea typeface="ＭＳ Ｐゴシック" pitchFamily="34" charset="-128"/>
                <a:cs typeface="ＭＳ Ｐゴシック" pitchFamily="-72" charset="-128"/>
              </a:rPr>
              <a:t>D</a:t>
            </a:r>
            <a:r>
              <a:rPr lang="en-GB" sz="3200" smtClean="0">
                <a:solidFill>
                  <a:schemeClr val="bg1"/>
                </a:solidFill>
                <a:latin typeface="Calibri" pitchFamily="34" charset="0"/>
                <a:ea typeface="ＭＳ Ｐゴシック" pitchFamily="34" charset="-128"/>
                <a:cs typeface="ＭＳ Ｐゴシック" pitchFamily="-72" charset="-128"/>
              </a:rPr>
              <a:t>iopside</a:t>
            </a:r>
            <a:r>
              <a:rPr lang="en-GB" sz="320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a:t>
            </a:r>
          </a:p>
          <a:p>
            <a:pPr>
              <a:defRPr/>
            </a:pPr>
            <a:r>
              <a:rPr lang="en-GB" sz="3200" smtClean="0">
                <a:solidFill>
                  <a:schemeClr val="bg1"/>
                </a:solidFill>
                <a:latin typeface="Calibri" pitchFamily="34" charset="0"/>
                <a:ea typeface="ＭＳ Ｐゴシック" pitchFamily="34" charset="-128"/>
                <a:cs typeface="ＭＳ Ｐゴシック" pitchFamily="-72" charset="-128"/>
              </a:rPr>
              <a:t>MARID partial melts are Mg-rich and crystallize Fo-rich olivine, but at “normal” to “relatively low” temperatures.</a:t>
            </a:r>
            <a:endParaRPr lang="en-GB" sz="300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326"/>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There are several problems in transforming the </a:t>
            </a:r>
            <a:r>
              <a:rPr lang="en-GB" sz="3600" dirty="0" err="1" smtClean="0">
                <a:solidFill>
                  <a:schemeClr val="bg1"/>
                </a:solidFill>
                <a:latin typeface="Calibri" pitchFamily="34" charset="0"/>
              </a:rPr>
              <a:t>Fo</a:t>
            </a:r>
            <a:r>
              <a:rPr lang="en-GB" sz="3600" dirty="0" smtClean="0">
                <a:solidFill>
                  <a:schemeClr val="bg1"/>
                </a:solidFill>
                <a:latin typeface="Calibri" pitchFamily="34" charset="0"/>
              </a:rPr>
              <a:t> content in olivine into temperature estimates:</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8" name="Text Box 14"/>
          <p:cNvSpPr txBox="1">
            <a:spLocks noChangeArrowheads="1"/>
          </p:cNvSpPr>
          <p:nvPr/>
        </p:nvSpPr>
        <p:spPr bwMode="auto">
          <a:xfrm>
            <a:off x="3513993" y="6519446"/>
            <a:ext cx="5630007" cy="338554"/>
          </a:xfrm>
          <a:prstGeom prst="rect">
            <a:avLst/>
          </a:prstGeom>
          <a:noFill/>
          <a:ln w="9525" algn="ctr">
            <a:noFill/>
            <a:miter lim="800000"/>
            <a:headEnd/>
            <a:tailEnd/>
          </a:ln>
        </p:spPr>
        <p:txBody>
          <a:bodyPr wrap="square">
            <a:spAutoFit/>
          </a:bodyPr>
          <a:lstStyle/>
          <a:p>
            <a:pPr algn="r">
              <a:spcBef>
                <a:spcPct val="50000"/>
              </a:spcBef>
              <a:defRPr/>
            </a:pPr>
            <a:r>
              <a:rPr lang="en-GB" sz="1600" smtClean="0">
                <a:solidFill>
                  <a:schemeClr val="bg1"/>
                </a:solidFill>
                <a:latin typeface="Calibri" pitchFamily="34" charset="0"/>
                <a:ea typeface="ＭＳ Ｐゴシック" pitchFamily="34" charset="-128"/>
              </a:rPr>
              <a:t>Prelevic (2015, written communication)</a:t>
            </a:r>
            <a:endParaRPr lang="en-GB" sz="1600">
              <a:solidFill>
                <a:schemeClr val="bg1"/>
              </a:solidFill>
              <a:latin typeface="Calibri"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bwMode="auto">
          <a:xfrm>
            <a:off x="925513" y="6330950"/>
            <a:ext cx="8218487" cy="527050"/>
          </a:xfrm>
          <a:prstGeom prst="rect">
            <a:avLst/>
          </a:prstGeom>
          <a:solidFill>
            <a:schemeClr val="tx1"/>
          </a:solidFill>
          <a:ln w="9525" cap="flat" cmpd="sng" algn="ctr">
            <a:noFill/>
            <a:prstDash val="solid"/>
            <a:round/>
            <a:headEnd type="none" w="med" len="med"/>
            <a:tailEnd type="none" w="med" len="med"/>
          </a:ln>
          <a:effectLst/>
        </p:spPr>
        <p:txBody>
          <a:bodyPr anchor="ctr"/>
          <a:lstStyle/>
          <a:p>
            <a:pPr>
              <a:defRPr/>
            </a:pPr>
            <a:endParaRPr lang="en-GB">
              <a:effectLst>
                <a:outerShdw blurRad="38100" dist="38100" dir="2700000" algn="tl">
                  <a:srgbClr val="000000">
                    <a:alpha val="43137"/>
                  </a:srgbClr>
                </a:outerShdw>
              </a:effectLst>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8"/>
            <a:ext cx="8786812" cy="4108817"/>
          </a:xfrm>
          <a:prstGeom prst="rect">
            <a:avLst/>
          </a:prstGeom>
          <a:noFill/>
          <a:ln w="9525">
            <a:noFill/>
            <a:miter lim="800000"/>
            <a:headEnd/>
            <a:tailEnd/>
          </a:ln>
          <a:effectLst/>
        </p:spPr>
        <p:txBody>
          <a:bodyPr>
            <a:spAutoFit/>
          </a:bodyPr>
          <a:lstStyle/>
          <a:p>
            <a:pPr>
              <a:defRPr/>
            </a:pPr>
            <a:r>
              <a:rPr lang="en-GB" sz="3200" dirty="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9) </a:t>
            </a:r>
            <a:r>
              <a:rPr lang="en-GB" sz="32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(up to Fo</a:t>
            </a:r>
            <a:r>
              <a:rPr lang="en-GB" sz="3200" i="1"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94</a:t>
            </a:r>
            <a:r>
              <a:rPr lang="en-GB" sz="32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olivine forms in a melt derived from dolomite-bearing mantle</a:t>
            </a:r>
            <a:r>
              <a:rPr lang="en-GB" sz="3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Bef>
                <a:spcPts val="600"/>
              </a:spcBef>
              <a:defRPr/>
            </a:pPr>
            <a:r>
              <a:rPr lang="en-GB" sz="3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Dolomite is the stable carbonate in the ~2-3 GPa depth range. A mixed carbonatitic-silicatic melt with cooling can split the MgO content of dolomite forming Fo-rich olivine, leaving CaO-rich carbonatite, which can eventually collapse at P &lt;2GPa</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a:t>
            </a:r>
            <a:endParaRPr lang="en-GB" sz="30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317500" y="889000"/>
            <a:ext cx="8509000" cy="1754188"/>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effectLst>
                  <a:outerShdw blurRad="38100" dist="38100" dir="2700000" algn="tl">
                    <a:srgbClr val="000000">
                      <a:alpha val="43137"/>
                    </a:srgbClr>
                  </a:outerShdw>
                </a:effectLst>
                <a:latin typeface="Calibri" pitchFamily="34" charset="0"/>
              </a:rPr>
              <a:t>There are several problems in transforming the </a:t>
            </a:r>
            <a:r>
              <a:rPr lang="en-GB" sz="3600" dirty="0" err="1" smtClean="0">
                <a:solidFill>
                  <a:schemeClr val="bg1"/>
                </a:solidFill>
                <a:effectLst>
                  <a:outerShdw blurRad="38100" dist="38100" dir="2700000" algn="tl">
                    <a:srgbClr val="000000">
                      <a:alpha val="43137"/>
                    </a:srgbClr>
                  </a:outerShdw>
                </a:effectLst>
                <a:latin typeface="Calibri" pitchFamily="34" charset="0"/>
              </a:rPr>
              <a:t>Fo</a:t>
            </a:r>
            <a:r>
              <a:rPr lang="en-GB" sz="3600" dirty="0" smtClean="0">
                <a:solidFill>
                  <a:schemeClr val="bg1"/>
                </a:solidFill>
                <a:effectLst>
                  <a:outerShdw blurRad="38100" dist="38100" dir="2700000" algn="tl">
                    <a:srgbClr val="000000">
                      <a:alpha val="43137"/>
                    </a:srgbClr>
                  </a:outerShdw>
                </a:effectLst>
                <a:latin typeface="Calibri" pitchFamily="34" charset="0"/>
              </a:rPr>
              <a:t> content in olivine into temperature estimates:</a:t>
            </a:r>
            <a:endParaRPr lang="en-GB" sz="3600" dirty="0">
              <a:solidFill>
                <a:srgbClr val="FFFF00"/>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8" name="Text Box 14"/>
          <p:cNvSpPr txBox="1">
            <a:spLocks noChangeArrowheads="1"/>
          </p:cNvSpPr>
          <p:nvPr/>
        </p:nvSpPr>
        <p:spPr bwMode="auto">
          <a:xfrm>
            <a:off x="3514725" y="6519863"/>
            <a:ext cx="5629275" cy="338137"/>
          </a:xfrm>
          <a:prstGeom prst="rect">
            <a:avLst/>
          </a:prstGeom>
          <a:noFill/>
          <a:ln w="9525" algn="ctr">
            <a:noFill/>
            <a:miter lim="800000"/>
            <a:headEnd/>
            <a:tailEnd/>
          </a:ln>
        </p:spPr>
        <p:txBody>
          <a:bodyPr>
            <a:spAutoFit/>
          </a:bodyPr>
          <a:lstStyle/>
          <a:p>
            <a:pPr algn="r">
              <a:spcBef>
                <a:spcPct val="50000"/>
              </a:spcBef>
              <a:defRPr/>
            </a:pPr>
            <a:r>
              <a:rPr lang="en-GB" sz="16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Prelevic (2015, written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8"/>
            <a:ext cx="8786812" cy="2708434"/>
          </a:xfrm>
          <a:prstGeom prst="rect">
            <a:avLst/>
          </a:prstGeom>
          <a:noFill/>
          <a:ln w="9525">
            <a:noFill/>
            <a:miter lim="800000"/>
            <a:headEnd/>
            <a:tailEnd/>
          </a:ln>
          <a:effectLst/>
        </p:spPr>
        <p:txBody>
          <a:bodyPr>
            <a:spAutoFit/>
          </a:bodyPr>
          <a:lstStyle/>
          <a:p>
            <a:pPr>
              <a:spcAft>
                <a:spcPts val="1200"/>
              </a:spcAft>
              <a:defRPr/>
            </a:pPr>
            <a:r>
              <a:rPr lang="en-GB" sz="3200" dirty="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10) </a:t>
            </a:r>
            <a:r>
              <a:rPr lang="en-GB" sz="3200" i="1" dirty="0" err="1">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a:t>
            </a:r>
            <a:r>
              <a:rPr lang="en-GB" sz="32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-rich (up to </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a:t>
            </a:r>
            <a:r>
              <a:rPr lang="en-GB" sz="3200" i="1" baseline="-250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97</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olivine </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can crystallize if ultrabasic melt digests limestone</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endParaRPr lang="en-GB" sz="3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spcAft>
                <a:spcPts val="1200"/>
              </a:spcAft>
              <a:defRPr/>
            </a:pP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Calibri" panose="020F0502020204030204" pitchFamily="34" charset="0"/>
              </a:rPr>
              <a:t>Nearly pure Fo can be obtained adding calcite to melilititic melt at shallow P (2 kb) and variable T (1100-1300 °C).</a:t>
            </a:r>
            <a:endParaRPr lang="en-GB" sz="30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Calibri" panose="020F0502020204030204" pitchFamily="34" charset="0"/>
            </a:endParaRPr>
          </a:p>
        </p:txBody>
      </p:sp>
      <p:sp>
        <p:nvSpPr>
          <p:cNvPr id="7" name="Text Box 82"/>
          <p:cNvSpPr txBox="1">
            <a:spLocks noChangeArrowheads="1"/>
          </p:cNvSpPr>
          <p:nvPr/>
        </p:nvSpPr>
        <p:spPr bwMode="auto">
          <a:xfrm>
            <a:off x="317500" y="889000"/>
            <a:ext cx="8509000" cy="1754188"/>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effectLst>
                  <a:outerShdw blurRad="38100" dist="38100" dir="2700000" algn="tl">
                    <a:srgbClr val="000000">
                      <a:alpha val="43137"/>
                    </a:srgbClr>
                  </a:outerShdw>
                </a:effectLst>
                <a:latin typeface="Calibri" pitchFamily="34" charset="0"/>
              </a:rPr>
              <a:t>There are several problems in transforming the </a:t>
            </a:r>
            <a:r>
              <a:rPr lang="en-GB" sz="3600" dirty="0" err="1" smtClean="0">
                <a:solidFill>
                  <a:schemeClr val="bg1"/>
                </a:solidFill>
                <a:effectLst>
                  <a:outerShdw blurRad="38100" dist="38100" dir="2700000" algn="tl">
                    <a:srgbClr val="000000">
                      <a:alpha val="43137"/>
                    </a:srgbClr>
                  </a:outerShdw>
                </a:effectLst>
                <a:latin typeface="Calibri" pitchFamily="34" charset="0"/>
              </a:rPr>
              <a:t>Fo</a:t>
            </a:r>
            <a:r>
              <a:rPr lang="en-GB" sz="3600" dirty="0" smtClean="0">
                <a:solidFill>
                  <a:schemeClr val="bg1"/>
                </a:solidFill>
                <a:effectLst>
                  <a:outerShdw blurRad="38100" dist="38100" dir="2700000" algn="tl">
                    <a:srgbClr val="000000">
                      <a:alpha val="43137"/>
                    </a:srgbClr>
                  </a:outerShdw>
                </a:effectLst>
                <a:latin typeface="Calibri" pitchFamily="34" charset="0"/>
              </a:rPr>
              <a:t> content in olivine into temperature estimates:</a:t>
            </a:r>
            <a:endParaRPr lang="en-GB" sz="3600" dirty="0">
              <a:solidFill>
                <a:srgbClr val="FFFF00"/>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82"/>
          <p:cNvSpPr txBox="1">
            <a:spLocks noChangeArrowheads="1"/>
          </p:cNvSpPr>
          <p:nvPr/>
        </p:nvSpPr>
        <p:spPr bwMode="auto">
          <a:xfrm>
            <a:off x="357188" y="2655888"/>
            <a:ext cx="8786812" cy="4185761"/>
          </a:xfrm>
          <a:prstGeom prst="rect">
            <a:avLst/>
          </a:prstGeom>
          <a:noFill/>
          <a:ln w="9525">
            <a:noFill/>
            <a:miter lim="800000"/>
            <a:headEnd/>
            <a:tailEnd/>
          </a:ln>
          <a:effectLst/>
        </p:spPr>
        <p:txBody>
          <a:bodyPr>
            <a:spAutoFit/>
          </a:bodyPr>
          <a:lstStyle/>
          <a:p>
            <a:pPr>
              <a:spcAft>
                <a:spcPts val="1200"/>
              </a:spcAft>
              <a:defRPr/>
            </a:pPr>
            <a:r>
              <a:rPr lang="en-GB" sz="3200" dirty="0" smtClean="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10) </a:t>
            </a:r>
            <a:r>
              <a:rPr lang="en-GB" sz="32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(up to </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a:t>
            </a:r>
            <a:r>
              <a:rPr lang="en-GB" sz="3200" i="1" baseline="-250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97</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32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olivine </a:t>
            </a:r>
            <a:r>
              <a:rPr lang="en-GB" sz="3200" i="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can crystallize if ultrabasic melt digests limestone</a:t>
            </a: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Aft>
                <a:spcPts val="0"/>
              </a:spcAft>
              <a:defRPr/>
            </a:pPr>
            <a:r>
              <a:rPr lang="en-GB" sz="3200" dirty="0" smtClean="0">
                <a:solidFill>
                  <a:schemeClr val="bg1"/>
                </a:solidFill>
                <a:latin typeface="Calibri" pitchFamily="34" charset="0"/>
                <a:ea typeface="ＭＳ Ｐゴシック" pitchFamily="34" charset="-128"/>
              </a:rPr>
              <a:t>- Calcite digestion adds Ca to the melt.</a:t>
            </a:r>
          </a:p>
          <a:p>
            <a:pPr>
              <a:spcAft>
                <a:spcPts val="0"/>
              </a:spcAft>
              <a:defRPr/>
            </a:pP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Ca enters the M2 olivine site, the same site of Fe.</a:t>
            </a:r>
          </a:p>
          <a:p>
            <a:pPr>
              <a:spcAft>
                <a:spcPts val="0"/>
              </a:spcAft>
              <a:defRPr/>
            </a:pPr>
            <a:r>
              <a:rPr lang="en-GB" sz="3200" dirty="0" smtClean="0">
                <a:solidFill>
                  <a:schemeClr val="bg1"/>
                </a:solidFill>
                <a:latin typeface="Calibri" pitchFamily="34" charset="0"/>
                <a:ea typeface="ＭＳ Ｐゴシック" pitchFamily="34" charset="-128"/>
              </a:rPr>
              <a:t>- Mg can enter both M1 and M2 olivine sites.</a:t>
            </a:r>
          </a:p>
          <a:p>
            <a:pPr>
              <a:spcAft>
                <a:spcPts val="0"/>
              </a:spcAft>
              <a:defRPr/>
            </a:pPr>
            <a:r>
              <a:rPr lang="en-GB" sz="3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Addition of Ca limits space for Fe, leading to higher Mg/Fe (coupled with lower Mg/Ca) in olivine. Very high Fo content can be produced.</a:t>
            </a:r>
            <a:endParaRPr lang="en-GB" sz="30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Calibri" panose="020F0502020204030204" pitchFamily="34" charset="0"/>
            </a:endParaRPr>
          </a:p>
        </p:txBody>
      </p:sp>
      <p:sp>
        <p:nvSpPr>
          <p:cNvPr id="7" name="Text Box 82"/>
          <p:cNvSpPr txBox="1">
            <a:spLocks noChangeArrowheads="1"/>
          </p:cNvSpPr>
          <p:nvPr/>
        </p:nvSpPr>
        <p:spPr bwMode="auto">
          <a:xfrm>
            <a:off x="317500" y="889000"/>
            <a:ext cx="8509000" cy="1754188"/>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effectLst>
                  <a:outerShdw blurRad="38100" dist="38100" dir="2700000" algn="tl">
                    <a:srgbClr val="000000">
                      <a:alpha val="43137"/>
                    </a:srgbClr>
                  </a:outerShdw>
                </a:effectLst>
                <a:latin typeface="Calibri" pitchFamily="34" charset="0"/>
              </a:rPr>
              <a:t>There are several problems in transforming the </a:t>
            </a:r>
            <a:r>
              <a:rPr lang="en-GB" sz="3600" dirty="0" err="1" smtClean="0">
                <a:solidFill>
                  <a:schemeClr val="bg1"/>
                </a:solidFill>
                <a:effectLst>
                  <a:outerShdw blurRad="38100" dist="38100" dir="2700000" algn="tl">
                    <a:srgbClr val="000000">
                      <a:alpha val="43137"/>
                    </a:srgbClr>
                  </a:outerShdw>
                </a:effectLst>
                <a:latin typeface="Calibri" pitchFamily="34" charset="0"/>
              </a:rPr>
              <a:t>Fo</a:t>
            </a:r>
            <a:r>
              <a:rPr lang="en-GB" sz="3600" dirty="0" smtClean="0">
                <a:solidFill>
                  <a:schemeClr val="bg1"/>
                </a:solidFill>
                <a:effectLst>
                  <a:outerShdw blurRad="38100" dist="38100" dir="2700000" algn="tl">
                    <a:srgbClr val="000000">
                      <a:alpha val="43137"/>
                    </a:srgbClr>
                  </a:outerShdw>
                </a:effectLst>
                <a:latin typeface="Calibri" pitchFamily="34" charset="0"/>
              </a:rPr>
              <a:t> content in olivine into temperature estimates:</a:t>
            </a:r>
            <a:endParaRPr lang="en-GB" sz="3600" dirty="0">
              <a:solidFill>
                <a:srgbClr val="FFFF00"/>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513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5540375"/>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latin typeface="Calibri" pitchFamily="34" charset="0"/>
              </a:rPr>
              <a:t>1) </a:t>
            </a:r>
            <a:r>
              <a:rPr lang="en-GB" sz="2800" dirty="0" err="1" smtClean="0">
                <a:solidFill>
                  <a:schemeClr val="bg1"/>
                </a:solidFill>
                <a:latin typeface="Calibri" pitchFamily="34" charset="0"/>
              </a:rPr>
              <a:t>Picritic</a:t>
            </a:r>
            <a:r>
              <a:rPr lang="en-GB" sz="2800" dirty="0" smtClean="0">
                <a:solidFill>
                  <a:schemeClr val="bg1"/>
                </a:solidFill>
                <a:latin typeface="Calibri" pitchFamily="34" charset="0"/>
              </a:rPr>
              <a:t> magmas (Olivine- and MgO-rich tholeiites) from Hawaii show high-</a:t>
            </a:r>
            <a:r>
              <a:rPr lang="en-GB" sz="2800" dirty="0" err="1" smtClean="0">
                <a:solidFill>
                  <a:schemeClr val="bg1"/>
                </a:solidFill>
                <a:latin typeface="Calibri" pitchFamily="34" charset="0"/>
              </a:rPr>
              <a:t>Fo</a:t>
            </a:r>
            <a:r>
              <a:rPr lang="en-GB" sz="2800" dirty="0" smtClean="0">
                <a:solidFill>
                  <a:schemeClr val="bg1"/>
                </a:solidFill>
                <a:latin typeface="Calibri" pitchFamily="34" charset="0"/>
              </a:rPr>
              <a:t> olivines (Fo</a:t>
            </a:r>
            <a:r>
              <a:rPr lang="en-GB" sz="2800" baseline="-25000" dirty="0" smtClean="0">
                <a:solidFill>
                  <a:schemeClr val="bg1"/>
                </a:solidFill>
                <a:latin typeface="Calibri" pitchFamily="34" charset="0"/>
              </a:rPr>
              <a:t>88-91</a:t>
            </a:r>
            <a:r>
              <a:rPr lang="en-GB" sz="2800" dirty="0" smtClean="0">
                <a:solidFill>
                  <a:schemeClr val="bg1"/>
                </a:solidFill>
                <a:latin typeface="Calibri" pitchFamily="34" charset="0"/>
              </a:rPr>
              <a:t>).</a:t>
            </a:r>
          </a:p>
          <a:p>
            <a:pPr>
              <a:defRPr/>
            </a:pPr>
            <a:endParaRPr lang="en-GB" sz="1000" dirty="0" smtClean="0">
              <a:solidFill>
                <a:schemeClr val="bg1"/>
              </a:solidFill>
              <a:latin typeface="Calibri" pitchFamily="34" charset="0"/>
            </a:endParaRPr>
          </a:p>
          <a:p>
            <a:pPr>
              <a:defRPr/>
            </a:pPr>
            <a:r>
              <a:rPr lang="en-GB" sz="2800" dirty="0" smtClean="0">
                <a:solidFill>
                  <a:srgbClr val="FFFF00"/>
                </a:solidFill>
                <a:latin typeface="Calibri" pitchFamily="34" charset="0"/>
              </a:rPr>
              <a:t>2) </a:t>
            </a:r>
            <a:r>
              <a:rPr lang="en-GB" sz="2800" dirty="0" smtClean="0">
                <a:solidFill>
                  <a:schemeClr val="bg1"/>
                </a:solidFill>
                <a:latin typeface="Calibri" pitchFamily="34" charset="0"/>
              </a:rPr>
              <a:t>The magma in equilibrium with the highest Fo olivines must have ~15-16 wt.% MgO.</a:t>
            </a:r>
          </a:p>
          <a:p>
            <a:pPr>
              <a:defRPr/>
            </a:pPr>
            <a:endParaRPr lang="en-GB" sz="1000" dirty="0" smtClean="0">
              <a:solidFill>
                <a:schemeClr val="bg1"/>
              </a:solidFill>
              <a:latin typeface="Calibri" pitchFamily="34" charset="0"/>
              <a:sym typeface="Wingdings" pitchFamily="2" charset="2"/>
            </a:endParaRPr>
          </a:p>
          <a:p>
            <a:pPr>
              <a:defRPr/>
            </a:pPr>
            <a:r>
              <a:rPr lang="en-GB" sz="2800" dirty="0" smtClean="0">
                <a:solidFill>
                  <a:srgbClr val="FFFF00"/>
                </a:solidFill>
                <a:latin typeface="Calibri" pitchFamily="34" charset="0"/>
                <a:sym typeface="Wingdings" pitchFamily="2" charset="2"/>
              </a:rPr>
              <a:t>3) </a:t>
            </a:r>
            <a:r>
              <a:rPr lang="en-GB" sz="2800" dirty="0" smtClean="0">
                <a:solidFill>
                  <a:schemeClr val="bg1"/>
                </a:solidFill>
                <a:latin typeface="Calibri" pitchFamily="34" charset="0"/>
                <a:sym typeface="Wingdings" pitchFamily="2" charset="2"/>
              </a:rPr>
              <a:t>The calculated MgO composition is typically higher than the measured whole-rock MgO composition.</a:t>
            </a:r>
          </a:p>
          <a:p>
            <a:pPr>
              <a:defRPr/>
            </a:pPr>
            <a:endParaRPr lang="en-GB" sz="1000" dirty="0" smtClean="0">
              <a:solidFill>
                <a:schemeClr val="bg1"/>
              </a:solidFill>
              <a:latin typeface="Calibri" pitchFamily="34" charset="0"/>
              <a:sym typeface="Wingdings" pitchFamily="2" charset="2"/>
            </a:endParaRPr>
          </a:p>
          <a:p>
            <a:pPr>
              <a:defRPr/>
            </a:pPr>
            <a:r>
              <a:rPr lang="en-GB" sz="2800" dirty="0" smtClean="0">
                <a:solidFill>
                  <a:srgbClr val="FFFF00"/>
                </a:solidFill>
                <a:latin typeface="Calibri" pitchFamily="34" charset="0"/>
                <a:sym typeface="Wingdings" pitchFamily="2" charset="2"/>
              </a:rPr>
              <a:t>4) </a:t>
            </a:r>
            <a:r>
              <a:rPr lang="en-GB" sz="2800" dirty="0" smtClean="0">
                <a:solidFill>
                  <a:schemeClr val="bg1"/>
                </a:solidFill>
                <a:latin typeface="Calibri" pitchFamily="34" charset="0"/>
                <a:sym typeface="Wingdings" pitchFamily="2" charset="2"/>
              </a:rPr>
              <a:t>It is possible to calculate the temperature of formation of a magma using </a:t>
            </a:r>
            <a:r>
              <a:rPr lang="en-GB" sz="2800" dirty="0" err="1" smtClean="0">
                <a:solidFill>
                  <a:schemeClr val="bg1"/>
                </a:solidFill>
                <a:latin typeface="Calibri" pitchFamily="34" charset="0"/>
                <a:sym typeface="Wingdings" pitchFamily="2" charset="2"/>
              </a:rPr>
              <a:t>geothermometers</a:t>
            </a:r>
            <a:r>
              <a:rPr lang="en-GB" sz="2800" dirty="0" smtClean="0">
                <a:solidFill>
                  <a:schemeClr val="bg1"/>
                </a:solidFill>
                <a:latin typeface="Calibri" pitchFamily="34" charset="0"/>
                <a:sym typeface="Wingdings" pitchFamily="2" charset="2"/>
              </a:rPr>
              <a:t> (olivine-melt Fe/Mg exchange).</a:t>
            </a:r>
          </a:p>
          <a:p>
            <a:pPr>
              <a:defRPr/>
            </a:pPr>
            <a:endParaRPr lang="en-GB" sz="1000" dirty="0" smtClean="0">
              <a:solidFill>
                <a:schemeClr val="bg1"/>
              </a:solidFill>
              <a:latin typeface="Calibri" pitchFamily="34" charset="0"/>
              <a:sym typeface="Wingdings" pitchFamily="2" charset="2"/>
            </a:endParaRPr>
          </a:p>
          <a:p>
            <a:pPr>
              <a:defRPr/>
            </a:pPr>
            <a:r>
              <a:rPr lang="en-GB" sz="2800" dirty="0" smtClean="0">
                <a:solidFill>
                  <a:srgbClr val="FFFF00"/>
                </a:solidFill>
                <a:latin typeface="Calibri" pitchFamily="34" charset="0"/>
                <a:sym typeface="Wingdings" pitchFamily="2" charset="2"/>
              </a:rPr>
              <a:t>5) </a:t>
            </a:r>
            <a:r>
              <a:rPr lang="en-GB" sz="2800" dirty="0" smtClean="0">
                <a:solidFill>
                  <a:schemeClr val="bg1"/>
                </a:solidFill>
                <a:latin typeface="Calibri" pitchFamily="34" charset="0"/>
                <a:sym typeface="Wingdings" pitchFamily="2" charset="2"/>
              </a:rPr>
              <a:t>The </a:t>
            </a:r>
            <a:r>
              <a:rPr lang="en-GB" sz="2800" dirty="0" err="1" smtClean="0">
                <a:solidFill>
                  <a:schemeClr val="bg1"/>
                </a:solidFill>
                <a:latin typeface="Calibri" pitchFamily="34" charset="0"/>
                <a:sym typeface="Wingdings" pitchFamily="2" charset="2"/>
              </a:rPr>
              <a:t>geothermometric</a:t>
            </a:r>
            <a:r>
              <a:rPr lang="en-GB" sz="2800" dirty="0" smtClean="0">
                <a:solidFill>
                  <a:schemeClr val="bg1"/>
                </a:solidFill>
                <a:latin typeface="Calibri" pitchFamily="34" charset="0"/>
                <a:sym typeface="Wingdings" pitchFamily="2" charset="2"/>
              </a:rPr>
              <a:t> results for the Hawaiian picrites indicate liquidus temperature </a:t>
            </a:r>
            <a:r>
              <a:rPr lang="en-GB" sz="3600" dirty="0" smtClean="0">
                <a:solidFill>
                  <a:srgbClr val="FFFF00"/>
                </a:solidFill>
                <a:latin typeface="Calibri" pitchFamily="34" charset="0"/>
                <a:sym typeface="Wingdings" pitchFamily="2" charset="2"/>
              </a:rPr>
              <a:t>~1315 °C</a:t>
            </a:r>
            <a:r>
              <a:rPr lang="en-GB" sz="2800" dirty="0" smtClean="0">
                <a:solidFill>
                  <a:schemeClr val="bg1"/>
                </a:solidFill>
                <a:latin typeface="Calibri" pitchFamily="34" charset="0"/>
                <a:sym typeface="Wingdings" pitchFamily="2" charset="2"/>
              </a:rPr>
              <a:t>.</a:t>
            </a:r>
            <a:endParaRPr lang="en-GB" sz="2800" dirty="0">
              <a:solidFill>
                <a:schemeClr val="bg1"/>
              </a:solidFill>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9" name="Text Box 14"/>
          <p:cNvSpPr txBox="1">
            <a:spLocks noChangeArrowheads="1"/>
          </p:cNvSpPr>
          <p:nvPr/>
        </p:nvSpPr>
        <p:spPr bwMode="auto">
          <a:xfrm>
            <a:off x="4800600" y="6234113"/>
            <a:ext cx="434340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Green </a:t>
            </a:r>
            <a:r>
              <a:rPr lang="en-GB" sz="1600" dirty="0">
                <a:solidFill>
                  <a:schemeClr val="bg1"/>
                </a:solidFill>
                <a:effectLst>
                  <a:outerShdw blurRad="38100" dist="38100" dir="2700000" algn="tl">
                    <a:srgbClr val="000000"/>
                  </a:outerShdw>
                </a:effectLst>
                <a:latin typeface="Calibri" pitchFamily="34" charset="0"/>
              </a:rPr>
              <a:t>et </a:t>
            </a:r>
            <a:r>
              <a:rPr lang="en-GB" sz="1600" dirty="0" smtClean="0">
                <a:solidFill>
                  <a:schemeClr val="bg1"/>
                </a:solidFill>
                <a:effectLst>
                  <a:outerShdw blurRad="38100" dist="38100" dir="2700000" algn="tl">
                    <a:srgbClr val="000000"/>
                  </a:outerShdw>
                </a:effectLst>
                <a:latin typeface="Calibri" pitchFamily="34" charset="0"/>
              </a:rPr>
              <a:t>al., 2001 (Eur</a:t>
            </a:r>
            <a:r>
              <a:rPr lang="en-GB" sz="1600" dirty="0">
                <a:solidFill>
                  <a:schemeClr val="bg1"/>
                </a:solidFill>
                <a:effectLst>
                  <a:outerShdw blurRad="38100" dist="38100" dir="2700000" algn="tl">
                    <a:srgbClr val="000000"/>
                  </a:outerShdw>
                </a:effectLst>
                <a:latin typeface="Calibri" pitchFamily="34" charset="0"/>
              </a:rPr>
              <a:t>. J. Mineral., 13, </a:t>
            </a:r>
            <a:r>
              <a:rPr lang="en-GB" sz="1600" dirty="0" smtClean="0">
                <a:solidFill>
                  <a:schemeClr val="bg1"/>
                </a:solidFill>
                <a:effectLst>
                  <a:outerShdw blurRad="38100" dist="38100" dir="2700000" algn="tl">
                    <a:srgbClr val="000000"/>
                  </a:outerShdw>
                </a:effectLst>
                <a:latin typeface="Calibri" pitchFamily="34" charset="0"/>
              </a:rPr>
              <a:t>437-451)</a:t>
            </a:r>
            <a:endParaRPr lang="en-GB" sz="1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2" end="2"/>
                                            </p:txEl>
                                          </p:spTgt>
                                        </p:tgtEl>
                                        <p:attrNameLst>
                                          <p:attrName>style.visibility</p:attrName>
                                        </p:attrNameLst>
                                      </p:cBhvr>
                                      <p:to>
                                        <p:strVal val="visible"/>
                                      </p:to>
                                    </p:set>
                                    <p:animEffect transition="in" filter="fade">
                                      <p:cBhvr>
                                        <p:cTn id="12" dur="500"/>
                                        <p:tgtEl>
                                          <p:spTgt spid="1186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6819">
                                            <p:txEl>
                                              <p:pRg st="4" end="4"/>
                                            </p:txEl>
                                          </p:spTgt>
                                        </p:tgtEl>
                                        <p:attrNameLst>
                                          <p:attrName>style.visibility</p:attrName>
                                        </p:attrNameLst>
                                      </p:cBhvr>
                                      <p:to>
                                        <p:strVal val="visible"/>
                                      </p:to>
                                    </p:set>
                                    <p:animEffect transition="in" filter="fade">
                                      <p:cBhvr>
                                        <p:cTn id="17" dur="500"/>
                                        <p:tgtEl>
                                          <p:spTgt spid="11868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6819">
                                            <p:txEl>
                                              <p:pRg st="6" end="6"/>
                                            </p:txEl>
                                          </p:spTgt>
                                        </p:tgtEl>
                                        <p:attrNameLst>
                                          <p:attrName>style.visibility</p:attrName>
                                        </p:attrNameLst>
                                      </p:cBhvr>
                                      <p:to>
                                        <p:strVal val="visible"/>
                                      </p:to>
                                    </p:set>
                                    <p:animEffect transition="in" filter="fade">
                                      <p:cBhvr>
                                        <p:cTn id="22" dur="500"/>
                                        <p:tgtEl>
                                          <p:spTgt spid="11868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6819">
                                            <p:txEl>
                                              <p:pRg st="8" end="8"/>
                                            </p:txEl>
                                          </p:spTgt>
                                        </p:tgtEl>
                                        <p:attrNameLst>
                                          <p:attrName>style.visibility</p:attrName>
                                        </p:attrNameLst>
                                      </p:cBhvr>
                                      <p:to>
                                        <p:strVal val="visible"/>
                                      </p:to>
                                    </p:set>
                                    <p:animEffect transition="in" filter="fade">
                                      <p:cBhvr>
                                        <p:cTn id="27" dur="500"/>
                                        <p:tgtEl>
                                          <p:spTgt spid="1186819">
                                            <p:txEl>
                                              <p:pRg st="8" end="8"/>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5570538"/>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latin typeface="Calibri" pitchFamily="34" charset="0"/>
              </a:rPr>
              <a:t>1) </a:t>
            </a:r>
            <a:r>
              <a:rPr lang="en-GB" sz="2800" dirty="0" smtClean="0">
                <a:solidFill>
                  <a:schemeClr val="bg1"/>
                </a:solidFill>
                <a:latin typeface="Calibri" pitchFamily="34" charset="0"/>
              </a:rPr>
              <a:t>The most MgO-rich MORB have 13-14 wt.% MgO.</a:t>
            </a:r>
          </a:p>
          <a:p>
            <a:pPr>
              <a:defRPr/>
            </a:pPr>
            <a:endParaRPr lang="en-GB" sz="1000" dirty="0" smtClean="0">
              <a:solidFill>
                <a:schemeClr val="bg1"/>
              </a:solidFill>
              <a:latin typeface="Calibri" pitchFamily="34" charset="0"/>
            </a:endParaRPr>
          </a:p>
          <a:p>
            <a:pPr>
              <a:defRPr/>
            </a:pPr>
            <a:r>
              <a:rPr lang="en-GB" sz="2800" dirty="0" smtClean="0">
                <a:solidFill>
                  <a:srgbClr val="FFFF00"/>
                </a:solidFill>
                <a:latin typeface="Calibri" pitchFamily="34" charset="0"/>
              </a:rPr>
              <a:t>2) </a:t>
            </a:r>
            <a:r>
              <a:rPr lang="en-GB" sz="2800" dirty="0" smtClean="0">
                <a:solidFill>
                  <a:schemeClr val="bg1"/>
                </a:solidFill>
                <a:latin typeface="Calibri" pitchFamily="34" charset="0"/>
              </a:rPr>
              <a:t>The most magnesian olivines of these </a:t>
            </a:r>
            <a:r>
              <a:rPr lang="en-GB" sz="2800" dirty="0" err="1" smtClean="0">
                <a:solidFill>
                  <a:schemeClr val="bg1"/>
                </a:solidFill>
                <a:latin typeface="Calibri" pitchFamily="34" charset="0"/>
              </a:rPr>
              <a:t>picritic</a:t>
            </a:r>
            <a:r>
              <a:rPr lang="en-GB" sz="2800" dirty="0" smtClean="0">
                <a:solidFill>
                  <a:schemeClr val="bg1"/>
                </a:solidFill>
                <a:latin typeface="Calibri" pitchFamily="34" charset="0"/>
              </a:rPr>
              <a:t> MORB reach Fo</a:t>
            </a:r>
            <a:r>
              <a:rPr lang="en-GB" sz="2800" baseline="-25000" dirty="0" smtClean="0">
                <a:solidFill>
                  <a:schemeClr val="bg1"/>
                </a:solidFill>
                <a:latin typeface="Calibri" pitchFamily="34" charset="0"/>
              </a:rPr>
              <a:t>91-92</a:t>
            </a:r>
            <a:r>
              <a:rPr lang="en-GB" sz="2800" dirty="0" smtClean="0">
                <a:solidFill>
                  <a:schemeClr val="bg1"/>
                </a:solidFill>
                <a:latin typeface="Calibri" pitchFamily="34" charset="0"/>
              </a:rPr>
              <a:t>.</a:t>
            </a:r>
          </a:p>
          <a:p>
            <a:pPr>
              <a:defRPr/>
            </a:pPr>
            <a:endParaRPr lang="en-GB" sz="1000" dirty="0" smtClean="0">
              <a:solidFill>
                <a:schemeClr val="bg1"/>
              </a:solidFill>
              <a:latin typeface="Calibri" pitchFamily="34" charset="0"/>
              <a:sym typeface="Wingdings" pitchFamily="2" charset="2"/>
            </a:endParaRPr>
          </a:p>
          <a:p>
            <a:pPr>
              <a:defRPr/>
            </a:pPr>
            <a:r>
              <a:rPr lang="en-GB" sz="2800" dirty="0" smtClean="0">
                <a:solidFill>
                  <a:srgbClr val="FFFF00"/>
                </a:solidFill>
                <a:latin typeface="Calibri" pitchFamily="34" charset="0"/>
                <a:sym typeface="Wingdings" pitchFamily="2" charset="2"/>
              </a:rPr>
              <a:t>3) </a:t>
            </a:r>
            <a:r>
              <a:rPr lang="en-GB" sz="2800" dirty="0" smtClean="0">
                <a:solidFill>
                  <a:schemeClr val="bg1"/>
                </a:solidFill>
                <a:latin typeface="Calibri" pitchFamily="34" charset="0"/>
                <a:sym typeface="Wingdings" pitchFamily="2" charset="2"/>
              </a:rPr>
              <a:t>As observed for the Hawaiian picrites, the calculated MgO composition is typically higher than the measured whole-rock MgO composition.</a:t>
            </a:r>
          </a:p>
          <a:p>
            <a:pPr>
              <a:defRPr/>
            </a:pPr>
            <a:endParaRPr lang="en-GB" sz="1000" dirty="0" smtClean="0">
              <a:solidFill>
                <a:schemeClr val="bg1"/>
              </a:solidFill>
              <a:latin typeface="Calibri" pitchFamily="34" charset="0"/>
              <a:sym typeface="Wingdings" pitchFamily="2" charset="2"/>
            </a:endParaRPr>
          </a:p>
          <a:p>
            <a:pPr>
              <a:defRPr/>
            </a:pPr>
            <a:r>
              <a:rPr lang="en-GB" sz="2800" dirty="0" smtClean="0">
                <a:solidFill>
                  <a:srgbClr val="FFFF00"/>
                </a:solidFill>
                <a:latin typeface="Calibri" pitchFamily="34" charset="0"/>
                <a:sym typeface="Wingdings" pitchFamily="2" charset="2"/>
              </a:rPr>
              <a:t>4) </a:t>
            </a:r>
            <a:r>
              <a:rPr lang="en-GB" sz="2800" dirty="0" smtClean="0">
                <a:solidFill>
                  <a:schemeClr val="bg1"/>
                </a:solidFill>
                <a:latin typeface="Calibri" pitchFamily="34" charset="0"/>
                <a:sym typeface="Wingdings" pitchFamily="2" charset="2"/>
              </a:rPr>
              <a:t>It is possible to calculate the temperature of formation of a magma using </a:t>
            </a:r>
            <a:r>
              <a:rPr lang="en-GB" sz="2800" dirty="0" err="1" smtClean="0">
                <a:solidFill>
                  <a:schemeClr val="bg1"/>
                </a:solidFill>
                <a:latin typeface="Calibri" pitchFamily="34" charset="0"/>
                <a:sym typeface="Wingdings" pitchFamily="2" charset="2"/>
              </a:rPr>
              <a:t>geothermometers</a:t>
            </a:r>
            <a:r>
              <a:rPr lang="en-GB" sz="2800" dirty="0" smtClean="0">
                <a:solidFill>
                  <a:schemeClr val="bg1"/>
                </a:solidFill>
                <a:latin typeface="Calibri" pitchFamily="34" charset="0"/>
                <a:sym typeface="Wingdings" pitchFamily="2" charset="2"/>
              </a:rPr>
              <a:t> (olivine-melt Fe/Mg exchange).</a:t>
            </a:r>
          </a:p>
          <a:p>
            <a:pPr>
              <a:defRPr/>
            </a:pPr>
            <a:endParaRPr lang="en-GB" sz="1000" dirty="0" smtClean="0">
              <a:solidFill>
                <a:schemeClr val="bg1"/>
              </a:solidFill>
              <a:latin typeface="Calibri" pitchFamily="34" charset="0"/>
              <a:sym typeface="Wingdings" pitchFamily="2" charset="2"/>
            </a:endParaRPr>
          </a:p>
          <a:p>
            <a:pPr>
              <a:defRPr/>
            </a:pPr>
            <a:r>
              <a:rPr lang="en-GB" sz="2800" dirty="0" smtClean="0">
                <a:solidFill>
                  <a:srgbClr val="FFFF00"/>
                </a:solidFill>
                <a:latin typeface="Calibri" pitchFamily="34" charset="0"/>
                <a:sym typeface="Wingdings" pitchFamily="2" charset="2"/>
              </a:rPr>
              <a:t>5) </a:t>
            </a:r>
            <a:r>
              <a:rPr lang="en-GB" sz="2800" dirty="0" smtClean="0">
                <a:solidFill>
                  <a:schemeClr val="bg1"/>
                </a:solidFill>
                <a:latin typeface="Calibri" pitchFamily="34" charset="0"/>
                <a:sym typeface="Wingdings" pitchFamily="2" charset="2"/>
              </a:rPr>
              <a:t>The </a:t>
            </a:r>
            <a:r>
              <a:rPr lang="en-GB" sz="2800" dirty="0" err="1" smtClean="0">
                <a:solidFill>
                  <a:schemeClr val="bg1"/>
                </a:solidFill>
                <a:latin typeface="Calibri" pitchFamily="34" charset="0"/>
                <a:sym typeface="Wingdings" pitchFamily="2" charset="2"/>
              </a:rPr>
              <a:t>geothermometric</a:t>
            </a:r>
            <a:r>
              <a:rPr lang="en-GB" sz="2800" dirty="0" smtClean="0">
                <a:solidFill>
                  <a:schemeClr val="bg1"/>
                </a:solidFill>
                <a:latin typeface="Calibri" pitchFamily="34" charset="0"/>
                <a:sym typeface="Wingdings" pitchFamily="2" charset="2"/>
              </a:rPr>
              <a:t> results for the MORB picrites indicate liquidus temperature </a:t>
            </a:r>
            <a:r>
              <a:rPr lang="en-GB" sz="3600" dirty="0" smtClean="0">
                <a:solidFill>
                  <a:srgbClr val="FFFF00"/>
                </a:solidFill>
                <a:latin typeface="Calibri" pitchFamily="34" charset="0"/>
                <a:sym typeface="Wingdings" pitchFamily="2" charset="2"/>
              </a:rPr>
              <a:t>~1325 °C</a:t>
            </a:r>
            <a:r>
              <a:rPr lang="en-GB" sz="2800" dirty="0" smtClean="0">
                <a:solidFill>
                  <a:schemeClr val="bg1"/>
                </a:solidFill>
                <a:latin typeface="Calibri" pitchFamily="34" charset="0"/>
                <a:sym typeface="Wingdings" pitchFamily="2" charset="2"/>
              </a:rPr>
              <a:t>.</a:t>
            </a:r>
            <a:endParaRPr lang="en-GB" sz="2800" dirty="0">
              <a:solidFill>
                <a:schemeClr val="bg1"/>
              </a:solidFill>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14"/>
          <p:cNvSpPr txBox="1">
            <a:spLocks noChangeArrowheads="1"/>
          </p:cNvSpPr>
          <p:nvPr/>
        </p:nvSpPr>
        <p:spPr bwMode="auto">
          <a:xfrm>
            <a:off x="4800600" y="6234113"/>
            <a:ext cx="434340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Green </a:t>
            </a:r>
            <a:r>
              <a:rPr lang="en-GB" sz="1600" dirty="0">
                <a:solidFill>
                  <a:schemeClr val="bg1"/>
                </a:solidFill>
                <a:effectLst>
                  <a:outerShdw blurRad="38100" dist="38100" dir="2700000" algn="tl">
                    <a:srgbClr val="000000"/>
                  </a:outerShdw>
                </a:effectLst>
                <a:latin typeface="Calibri" pitchFamily="34" charset="0"/>
              </a:rPr>
              <a:t>et </a:t>
            </a:r>
            <a:r>
              <a:rPr lang="en-GB" sz="1600" dirty="0" smtClean="0">
                <a:solidFill>
                  <a:schemeClr val="bg1"/>
                </a:solidFill>
                <a:effectLst>
                  <a:outerShdw blurRad="38100" dist="38100" dir="2700000" algn="tl">
                    <a:srgbClr val="000000"/>
                  </a:outerShdw>
                </a:effectLst>
                <a:latin typeface="Calibri" pitchFamily="34" charset="0"/>
              </a:rPr>
              <a:t>al., 2001 (Eur</a:t>
            </a:r>
            <a:r>
              <a:rPr lang="en-GB" sz="1600" dirty="0">
                <a:solidFill>
                  <a:schemeClr val="bg1"/>
                </a:solidFill>
                <a:effectLst>
                  <a:outerShdw blurRad="38100" dist="38100" dir="2700000" algn="tl">
                    <a:srgbClr val="000000"/>
                  </a:outerShdw>
                </a:effectLst>
                <a:latin typeface="Calibri" pitchFamily="34" charset="0"/>
              </a:rPr>
              <a:t>. J. Mineral., 13, </a:t>
            </a:r>
            <a:r>
              <a:rPr lang="en-GB" sz="1600" dirty="0" smtClean="0">
                <a:solidFill>
                  <a:schemeClr val="bg1"/>
                </a:solidFill>
                <a:effectLst>
                  <a:outerShdw blurRad="38100" dist="38100" dir="2700000" algn="tl">
                    <a:srgbClr val="000000"/>
                  </a:outerShdw>
                </a:effectLst>
                <a:latin typeface="Calibri" pitchFamily="34" charset="0"/>
              </a:rPr>
              <a:t>437-451)</a:t>
            </a:r>
            <a:endParaRPr lang="en-GB" sz="1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2" end="2"/>
                                            </p:txEl>
                                          </p:spTgt>
                                        </p:tgtEl>
                                        <p:attrNameLst>
                                          <p:attrName>style.visibility</p:attrName>
                                        </p:attrNameLst>
                                      </p:cBhvr>
                                      <p:to>
                                        <p:strVal val="visible"/>
                                      </p:to>
                                    </p:set>
                                    <p:animEffect transition="in" filter="fade">
                                      <p:cBhvr>
                                        <p:cTn id="12" dur="500"/>
                                        <p:tgtEl>
                                          <p:spTgt spid="1186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6819">
                                            <p:txEl>
                                              <p:pRg st="4" end="4"/>
                                            </p:txEl>
                                          </p:spTgt>
                                        </p:tgtEl>
                                        <p:attrNameLst>
                                          <p:attrName>style.visibility</p:attrName>
                                        </p:attrNameLst>
                                      </p:cBhvr>
                                      <p:to>
                                        <p:strVal val="visible"/>
                                      </p:to>
                                    </p:set>
                                    <p:animEffect transition="in" filter="fade">
                                      <p:cBhvr>
                                        <p:cTn id="17" dur="500"/>
                                        <p:tgtEl>
                                          <p:spTgt spid="11868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6819">
                                            <p:txEl>
                                              <p:pRg st="6" end="6"/>
                                            </p:txEl>
                                          </p:spTgt>
                                        </p:tgtEl>
                                        <p:attrNameLst>
                                          <p:attrName>style.visibility</p:attrName>
                                        </p:attrNameLst>
                                      </p:cBhvr>
                                      <p:to>
                                        <p:strVal val="visible"/>
                                      </p:to>
                                    </p:set>
                                    <p:animEffect transition="in" filter="fade">
                                      <p:cBhvr>
                                        <p:cTn id="22" dur="500"/>
                                        <p:tgtEl>
                                          <p:spTgt spid="11868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6819">
                                            <p:txEl>
                                              <p:pRg st="8" end="8"/>
                                            </p:txEl>
                                          </p:spTgt>
                                        </p:tgtEl>
                                        <p:attrNameLst>
                                          <p:attrName>style.visibility</p:attrName>
                                        </p:attrNameLst>
                                      </p:cBhvr>
                                      <p:to>
                                        <p:strVal val="visible"/>
                                      </p:to>
                                    </p:set>
                                    <p:animEffect transition="in" filter="fade">
                                      <p:cBhvr>
                                        <p:cTn id="27" dur="500"/>
                                        <p:tgtEl>
                                          <p:spTgt spid="1186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pic>
        <p:nvPicPr>
          <p:cNvPr id="1026" name="Picture 2"/>
          <p:cNvPicPr>
            <a:picLocks noChangeAspect="1" noChangeArrowheads="1"/>
          </p:cNvPicPr>
          <p:nvPr/>
        </p:nvPicPr>
        <p:blipFill>
          <a:blip r:embed="rId3" cstate="print"/>
          <a:srcRect l="2805" r="2217"/>
          <a:stretch>
            <a:fillRect/>
          </a:stretch>
        </p:blipFill>
        <p:spPr bwMode="auto">
          <a:xfrm>
            <a:off x="37618" y="952251"/>
            <a:ext cx="6079398" cy="5041393"/>
          </a:xfrm>
          <a:prstGeom prst="rect">
            <a:avLst/>
          </a:prstGeom>
          <a:noFill/>
          <a:ln w="9525">
            <a:noFill/>
            <a:miter lim="800000"/>
            <a:headEnd/>
            <a:tailEnd/>
          </a:ln>
        </p:spPr>
      </p:pic>
      <p:sp>
        <p:nvSpPr>
          <p:cNvPr id="6" name="Text Box 14"/>
          <p:cNvSpPr txBox="1">
            <a:spLocks noChangeArrowheads="1"/>
          </p:cNvSpPr>
          <p:nvPr/>
        </p:nvSpPr>
        <p:spPr bwMode="auto">
          <a:xfrm>
            <a:off x="4286250" y="6234113"/>
            <a:ext cx="4857750" cy="307777"/>
          </a:xfrm>
          <a:prstGeom prst="rect">
            <a:avLst/>
          </a:prstGeom>
          <a:noFill/>
          <a:ln w="9525" algn="ctr">
            <a:noFill/>
            <a:miter lim="800000"/>
            <a:headEnd/>
            <a:tailEnd/>
          </a:ln>
          <a:effectLst/>
        </p:spPr>
        <p:txBody>
          <a:bodyPr wrap="square">
            <a:spAutoFit/>
          </a:bodyPr>
          <a:lstStyle/>
          <a:p>
            <a:pPr algn="r">
              <a:spcBef>
                <a:spcPct val="50000"/>
              </a:spcBef>
              <a:defRPr/>
            </a:pPr>
            <a:r>
              <a:rPr lang="en-GB" sz="1400" dirty="0" err="1" smtClean="0">
                <a:solidFill>
                  <a:schemeClr val="bg1"/>
                </a:solidFill>
                <a:latin typeface="Calibri" pitchFamily="34" charset="0"/>
              </a:rPr>
              <a:t>Husen</a:t>
            </a:r>
            <a:r>
              <a:rPr lang="en-GB" sz="1400" dirty="0" smtClean="0">
                <a:solidFill>
                  <a:schemeClr val="bg1"/>
                </a:solidFill>
                <a:latin typeface="Calibri" pitchFamily="34" charset="0"/>
              </a:rPr>
              <a:t> et al., 2016 (</a:t>
            </a:r>
            <a:r>
              <a:rPr lang="en-GB" sz="1400" dirty="0" err="1" smtClean="0">
                <a:solidFill>
                  <a:schemeClr val="bg1"/>
                </a:solidFill>
                <a:latin typeface="Calibri" pitchFamily="34" charset="0"/>
              </a:rPr>
              <a:t>Geochim</a:t>
            </a:r>
            <a:r>
              <a:rPr lang="en-GB" sz="1400" dirty="0" smtClean="0">
                <a:solidFill>
                  <a:schemeClr val="bg1"/>
                </a:solidFill>
                <a:latin typeface="Calibri" pitchFamily="34" charset="0"/>
              </a:rPr>
              <a:t>. </a:t>
            </a:r>
            <a:r>
              <a:rPr lang="en-GB" sz="1400" dirty="0" err="1" smtClean="0">
                <a:solidFill>
                  <a:schemeClr val="bg1"/>
                </a:solidFill>
                <a:latin typeface="Calibri" pitchFamily="34" charset="0"/>
              </a:rPr>
              <a:t>Cosmochim</a:t>
            </a:r>
            <a:r>
              <a:rPr lang="en-GB" sz="1400" dirty="0" smtClean="0">
                <a:solidFill>
                  <a:schemeClr val="bg1"/>
                </a:solidFill>
                <a:latin typeface="Calibri" pitchFamily="34" charset="0"/>
              </a:rPr>
              <a:t>. </a:t>
            </a:r>
            <a:r>
              <a:rPr lang="en-GB" sz="1400" dirty="0" err="1" smtClean="0">
                <a:solidFill>
                  <a:schemeClr val="bg1"/>
                </a:solidFill>
                <a:latin typeface="Calibri" pitchFamily="34" charset="0"/>
              </a:rPr>
              <a:t>Acta</a:t>
            </a:r>
            <a:r>
              <a:rPr lang="en-GB" sz="1400" dirty="0" smtClean="0">
                <a:solidFill>
                  <a:schemeClr val="bg1"/>
                </a:solidFill>
                <a:latin typeface="Calibri" pitchFamily="34" charset="0"/>
              </a:rPr>
              <a:t> 185, 112-128)</a:t>
            </a:r>
            <a:endParaRPr lang="en-GB" sz="1400" dirty="0">
              <a:solidFill>
                <a:schemeClr val="bg1"/>
              </a:solidFill>
              <a:latin typeface="Calibri" pitchFamily="34" charset="0"/>
            </a:endParaRPr>
          </a:p>
        </p:txBody>
      </p:sp>
      <p:sp>
        <p:nvSpPr>
          <p:cNvPr id="7" name="Text Box 14"/>
          <p:cNvSpPr txBox="1">
            <a:spLocks noChangeArrowheads="1"/>
          </p:cNvSpPr>
          <p:nvPr/>
        </p:nvSpPr>
        <p:spPr bwMode="auto">
          <a:xfrm>
            <a:off x="6153150" y="1015727"/>
            <a:ext cx="2990850" cy="1569660"/>
          </a:xfrm>
          <a:prstGeom prst="rect">
            <a:avLst/>
          </a:prstGeom>
          <a:noFill/>
          <a:ln w="9525" algn="ctr">
            <a:noFill/>
            <a:miter lim="800000"/>
            <a:headEnd/>
            <a:tailEnd/>
          </a:ln>
          <a:effectLst/>
        </p:spPr>
        <p:txBody>
          <a:bodyPr wrap="square">
            <a:spAutoFit/>
          </a:bodyPr>
          <a:lstStyle/>
          <a:p>
            <a:pPr>
              <a:spcBef>
                <a:spcPct val="50000"/>
              </a:spcBef>
              <a:defRPr/>
            </a:pPr>
            <a:r>
              <a:rPr lang="en-GB" sz="2400" dirty="0" smtClean="0">
                <a:solidFill>
                  <a:schemeClr val="bg1"/>
                </a:solidFill>
                <a:effectLst>
                  <a:outerShdw blurRad="38100" dist="38100" dir="2700000" algn="tl">
                    <a:srgbClr val="000000"/>
                  </a:outerShdw>
                </a:effectLst>
                <a:latin typeface="Calibri" pitchFamily="34" charset="0"/>
              </a:rPr>
              <a:t>Range of compositions of olivine found in </a:t>
            </a:r>
            <a:r>
              <a:rPr lang="en-GB" sz="2400" dirty="0" err="1" smtClean="0">
                <a:solidFill>
                  <a:schemeClr val="bg1"/>
                </a:solidFill>
                <a:effectLst>
                  <a:outerShdw blurRad="38100" dist="38100" dir="2700000" algn="tl">
                    <a:srgbClr val="000000"/>
                  </a:outerShdw>
                </a:effectLst>
                <a:latin typeface="Calibri" pitchFamily="34" charset="0"/>
              </a:rPr>
              <a:t>McQuarie</a:t>
            </a:r>
            <a:r>
              <a:rPr lang="en-GB" sz="2400" dirty="0" smtClean="0">
                <a:solidFill>
                  <a:schemeClr val="bg1"/>
                </a:solidFill>
                <a:effectLst>
                  <a:outerShdw blurRad="38100" dist="38100" dir="2700000" algn="tl">
                    <a:srgbClr val="000000"/>
                  </a:outerShdw>
                </a:effectLst>
                <a:latin typeface="Calibri" pitchFamily="34" charset="0"/>
              </a:rPr>
              <a:t> Island  (S. Pacific) – MORB lavas.</a:t>
            </a:r>
            <a:endParaRPr lang="en-GB" sz="24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3447098"/>
          </a:xfrm>
          <a:prstGeom prst="rect">
            <a:avLst/>
          </a:prstGeom>
          <a:noFill/>
          <a:ln w="9525">
            <a:noFill/>
            <a:miter lim="800000"/>
            <a:headEnd/>
            <a:tailEnd/>
          </a:ln>
          <a:effectLst/>
        </p:spPr>
        <p:txBody>
          <a:bodyPr wrap="square">
            <a:spAutoFit/>
          </a:bodyPr>
          <a:lstStyle/>
          <a:p>
            <a:pPr>
              <a:defRPr/>
            </a:pPr>
            <a:r>
              <a:rPr lang="en-GB" sz="2600" dirty="0" smtClean="0">
                <a:solidFill>
                  <a:schemeClr val="bg1"/>
                </a:solidFill>
                <a:latin typeface="Calibri" pitchFamily="34" charset="0"/>
              </a:rPr>
              <a:t>The most forsteritic olivine in a rock, or surmised to be representative of a liquid in equilibrium with the mantle, is probably not related to the host liquid composition along a single closed system liquid line of descent.</a:t>
            </a:r>
            <a:endParaRPr lang="en-GB" sz="1000" dirty="0" smtClean="0">
              <a:solidFill>
                <a:schemeClr val="bg1"/>
              </a:solidFill>
              <a:latin typeface="Calibri" pitchFamily="34" charset="0"/>
            </a:endParaRPr>
          </a:p>
          <a:p>
            <a:pPr>
              <a:defRPr/>
            </a:pPr>
            <a:endParaRPr lang="en-GB" sz="1000" dirty="0" smtClean="0">
              <a:solidFill>
                <a:schemeClr val="bg1"/>
              </a:solidFill>
              <a:latin typeface="Calibri" pitchFamily="34" charset="0"/>
            </a:endParaRPr>
          </a:p>
          <a:p>
            <a:pPr>
              <a:defRPr/>
            </a:pPr>
            <a:r>
              <a:rPr lang="en-GB" sz="2600" dirty="0" smtClean="0">
                <a:solidFill>
                  <a:schemeClr val="bg1"/>
                </a:solidFill>
                <a:latin typeface="Calibri" pitchFamily="34" charset="0"/>
              </a:rPr>
              <a:t>That assumption is the entire basis for the procedure of adding incrementally more forsteritic olivine into liquid compositions until an “equilibrium” liquid is reached, but it is wrong.</a:t>
            </a:r>
            <a:endParaRPr lang="en-GB" sz="2600" dirty="0">
              <a:solidFill>
                <a:schemeClr val="bg1"/>
              </a:solidFill>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4" name="Text Box 14"/>
          <p:cNvSpPr txBox="1">
            <a:spLocks noChangeArrowheads="1"/>
          </p:cNvSpPr>
          <p:nvPr/>
        </p:nvSpPr>
        <p:spPr bwMode="auto">
          <a:xfrm>
            <a:off x="2628900" y="3959225"/>
            <a:ext cx="6515100" cy="339725"/>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err="1" smtClean="0">
                <a:solidFill>
                  <a:schemeClr val="bg1"/>
                </a:solidFill>
                <a:effectLst>
                  <a:outerShdw blurRad="38100" dist="38100" dir="2700000" algn="tl">
                    <a:srgbClr val="000000"/>
                  </a:outerShdw>
                </a:effectLst>
                <a:latin typeface="Calibri" pitchFamily="34" charset="0"/>
              </a:rPr>
              <a:t>Natland</a:t>
            </a:r>
            <a:r>
              <a:rPr lang="en-GB" sz="1600" dirty="0" smtClean="0">
                <a:solidFill>
                  <a:schemeClr val="bg1"/>
                </a:solidFill>
                <a:effectLst>
                  <a:outerShdw blurRad="38100" dist="38100" dir="2700000" algn="tl">
                    <a:srgbClr val="000000"/>
                  </a:outerShdw>
                </a:effectLst>
                <a:latin typeface="Calibri" pitchFamily="34" charset="0"/>
              </a:rPr>
              <a:t> [in</a:t>
            </a:r>
            <a:r>
              <a:rPr lang="en-GB" sz="1600" dirty="0">
                <a:solidFill>
                  <a:schemeClr val="bg1"/>
                </a:solidFill>
                <a:effectLst>
                  <a:outerShdw blurRad="38100" dist="38100" dir="2700000" algn="tl">
                    <a:srgbClr val="000000"/>
                  </a:outerShdw>
                </a:effectLst>
                <a:latin typeface="Calibri" pitchFamily="34" charset="0"/>
              </a:rPr>
              <a:t>: </a:t>
            </a:r>
            <a:r>
              <a:rPr lang="en-GB" sz="1600" dirty="0" err="1">
                <a:solidFill>
                  <a:schemeClr val="bg1"/>
                </a:solidFill>
                <a:effectLst>
                  <a:outerShdw blurRad="38100" dist="38100" dir="2700000" algn="tl">
                    <a:srgbClr val="000000"/>
                  </a:outerShdw>
                </a:effectLst>
                <a:latin typeface="Calibri" pitchFamily="34" charset="0"/>
              </a:rPr>
              <a:t>Falloon</a:t>
            </a:r>
            <a:r>
              <a:rPr lang="en-GB" sz="1600" dirty="0">
                <a:solidFill>
                  <a:schemeClr val="bg1"/>
                </a:solidFill>
                <a:effectLst>
                  <a:outerShdw blurRad="38100" dist="38100" dir="2700000" algn="tl">
                    <a:srgbClr val="000000"/>
                  </a:outerShdw>
                </a:effectLst>
                <a:latin typeface="Calibri" pitchFamily="34" charset="0"/>
              </a:rPr>
              <a:t> et </a:t>
            </a:r>
            <a:r>
              <a:rPr lang="en-GB" sz="1600" dirty="0" smtClean="0">
                <a:solidFill>
                  <a:schemeClr val="bg1"/>
                </a:solidFill>
                <a:effectLst>
                  <a:outerShdw blurRad="38100" dist="38100" dir="2700000" algn="tl">
                    <a:srgbClr val="000000"/>
                  </a:outerShdw>
                </a:effectLst>
                <a:latin typeface="Calibri" pitchFamily="34" charset="0"/>
              </a:rPr>
              <a:t>al., 2007 (Geol</a:t>
            </a:r>
            <a:r>
              <a:rPr lang="en-GB" sz="1600" dirty="0">
                <a:solidFill>
                  <a:schemeClr val="bg1"/>
                </a:solidFill>
                <a:effectLst>
                  <a:outerShdw blurRad="38100" dist="38100" dir="2700000" algn="tl">
                    <a:srgbClr val="000000"/>
                  </a:outerShdw>
                </a:effectLst>
                <a:latin typeface="Calibri" pitchFamily="34" charset="0"/>
              </a:rPr>
              <a:t>. Soc. Am. Spec. Paper, 430, </a:t>
            </a:r>
            <a:r>
              <a:rPr lang="en-GB" sz="1600" dirty="0" smtClean="0">
                <a:solidFill>
                  <a:schemeClr val="bg1"/>
                </a:solidFill>
                <a:effectLst>
                  <a:outerShdw blurRad="38100" dist="38100" dir="2700000" algn="tl">
                    <a:srgbClr val="000000"/>
                  </a:outerShdw>
                </a:effectLst>
                <a:latin typeface="Calibri" pitchFamily="34" charset="0"/>
              </a:rPr>
              <a:t>252-253)]</a:t>
            </a:r>
            <a:endParaRPr lang="en-GB" sz="1600" dirty="0">
              <a:solidFill>
                <a:schemeClr val="bg1"/>
              </a:solidFill>
              <a:effectLst>
                <a:outerShdw blurRad="38100" dist="38100" dir="2700000" algn="tl">
                  <a:srgbClr val="000000"/>
                </a:outerShdw>
              </a:effectLst>
              <a:latin typeface="Calibri" pitchFamily="34" charset="0"/>
            </a:endParaRPr>
          </a:p>
        </p:txBody>
      </p:sp>
      <p:sp>
        <p:nvSpPr>
          <p:cNvPr id="5" name="Text Box 3"/>
          <p:cNvSpPr txBox="1">
            <a:spLocks noChangeArrowheads="1"/>
          </p:cNvSpPr>
          <p:nvPr/>
        </p:nvSpPr>
        <p:spPr bwMode="auto">
          <a:xfrm>
            <a:off x="317500" y="4403725"/>
            <a:ext cx="8521700" cy="954088"/>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latin typeface="Calibri" pitchFamily="34" charset="0"/>
              </a:rPr>
              <a:t>[…] Hawaii, Iceland, and Samoa have </a:t>
            </a:r>
            <a:r>
              <a:rPr lang="en-GB" sz="2800" i="1" dirty="0" smtClean="0">
                <a:solidFill>
                  <a:srgbClr val="FFFF00"/>
                </a:solidFill>
                <a:latin typeface="Calibri" pitchFamily="34" charset="0"/>
              </a:rPr>
              <a:t>Tp values that do not overlap </a:t>
            </a:r>
            <a:r>
              <a:rPr lang="en-GB" sz="2800" dirty="0" smtClean="0">
                <a:solidFill>
                  <a:srgbClr val="FFFF00"/>
                </a:solidFill>
                <a:latin typeface="Calibri" pitchFamily="34" charset="0"/>
              </a:rPr>
              <a:t>with MORB within 2σ.</a:t>
            </a:r>
            <a:endParaRPr lang="en-GB" sz="2600" dirty="0">
              <a:solidFill>
                <a:srgbClr val="FFFF00"/>
              </a:solidFill>
              <a:latin typeface="Calibri" pitchFamily="34" charset="0"/>
              <a:sym typeface="Wingdings" pitchFamily="2" charset="2"/>
            </a:endParaRPr>
          </a:p>
        </p:txBody>
      </p:sp>
      <p:sp>
        <p:nvSpPr>
          <p:cNvPr id="6" name="Text Box 14"/>
          <p:cNvSpPr txBox="1">
            <a:spLocks noChangeArrowheads="1"/>
          </p:cNvSpPr>
          <p:nvPr/>
        </p:nvSpPr>
        <p:spPr bwMode="auto">
          <a:xfrm>
            <a:off x="1714500" y="5319713"/>
            <a:ext cx="742950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err="1" smtClean="0">
                <a:solidFill>
                  <a:schemeClr val="bg1"/>
                </a:solidFill>
                <a:effectLst>
                  <a:outerShdw blurRad="38100" dist="38100" dir="2700000" algn="tl">
                    <a:srgbClr val="000000"/>
                  </a:outerShdw>
                </a:effectLst>
                <a:latin typeface="Calibri" pitchFamily="34" charset="0"/>
              </a:rPr>
              <a:t>Putirka</a:t>
            </a:r>
            <a:r>
              <a:rPr lang="en-GB" sz="1600" dirty="0" smtClean="0">
                <a:solidFill>
                  <a:schemeClr val="bg1"/>
                </a:solidFill>
                <a:effectLst>
                  <a:outerShdw blurRad="38100" dist="38100" dir="2700000" algn="tl">
                    <a:srgbClr val="000000"/>
                  </a:outerShdw>
                </a:effectLst>
                <a:latin typeface="Calibri" pitchFamily="34" charset="0"/>
              </a:rPr>
              <a:t> </a:t>
            </a:r>
            <a:r>
              <a:rPr lang="en-GB" sz="1600" dirty="0">
                <a:solidFill>
                  <a:schemeClr val="bg1"/>
                </a:solidFill>
                <a:effectLst>
                  <a:outerShdw blurRad="38100" dist="38100" dir="2700000" algn="tl">
                    <a:srgbClr val="000000"/>
                  </a:outerShdw>
                </a:effectLst>
                <a:latin typeface="Calibri" pitchFamily="34" charset="0"/>
              </a:rPr>
              <a:t>and </a:t>
            </a:r>
            <a:r>
              <a:rPr lang="en-GB" sz="1600" dirty="0" smtClean="0">
                <a:solidFill>
                  <a:schemeClr val="bg1"/>
                </a:solidFill>
                <a:effectLst>
                  <a:outerShdw blurRad="38100" dist="38100" dir="2700000" algn="tl">
                    <a:srgbClr val="000000"/>
                  </a:outerShdw>
                </a:effectLst>
                <a:latin typeface="Calibri" pitchFamily="34" charset="0"/>
              </a:rPr>
              <a:t>Rhodes [in</a:t>
            </a:r>
            <a:r>
              <a:rPr lang="en-GB" sz="1600" dirty="0">
                <a:solidFill>
                  <a:schemeClr val="bg1"/>
                </a:solidFill>
                <a:effectLst>
                  <a:outerShdw blurRad="38100" dist="38100" dir="2700000" algn="tl">
                    <a:srgbClr val="000000"/>
                  </a:outerShdw>
                </a:effectLst>
                <a:latin typeface="Calibri" pitchFamily="34" charset="0"/>
              </a:rPr>
              <a:t>: </a:t>
            </a:r>
            <a:r>
              <a:rPr lang="en-GB" sz="1600" dirty="0" err="1">
                <a:solidFill>
                  <a:schemeClr val="bg1"/>
                </a:solidFill>
                <a:effectLst>
                  <a:outerShdw blurRad="38100" dist="38100" dir="2700000" algn="tl">
                    <a:srgbClr val="000000"/>
                  </a:outerShdw>
                </a:effectLst>
                <a:latin typeface="Calibri" pitchFamily="34" charset="0"/>
              </a:rPr>
              <a:t>Falloon</a:t>
            </a:r>
            <a:r>
              <a:rPr lang="en-GB" sz="1600" dirty="0">
                <a:solidFill>
                  <a:schemeClr val="bg1"/>
                </a:solidFill>
                <a:effectLst>
                  <a:outerShdw blurRad="38100" dist="38100" dir="2700000" algn="tl">
                    <a:srgbClr val="000000"/>
                  </a:outerShdw>
                </a:effectLst>
                <a:latin typeface="Calibri" pitchFamily="34" charset="0"/>
              </a:rPr>
              <a:t> et </a:t>
            </a:r>
            <a:r>
              <a:rPr lang="en-GB" sz="1600" dirty="0" smtClean="0">
                <a:solidFill>
                  <a:schemeClr val="bg1"/>
                </a:solidFill>
                <a:effectLst>
                  <a:outerShdw blurRad="38100" dist="38100" dir="2700000" algn="tl">
                    <a:srgbClr val="000000"/>
                  </a:outerShdw>
                </a:effectLst>
                <a:latin typeface="Calibri" pitchFamily="34" charset="0"/>
              </a:rPr>
              <a:t>al., 2007 (Geol</a:t>
            </a:r>
            <a:r>
              <a:rPr lang="en-GB" sz="1600" dirty="0">
                <a:solidFill>
                  <a:schemeClr val="bg1"/>
                </a:solidFill>
                <a:effectLst>
                  <a:outerShdw blurRad="38100" dist="38100" dir="2700000" algn="tl">
                    <a:srgbClr val="000000"/>
                  </a:outerShdw>
                </a:effectLst>
                <a:latin typeface="Calibri" pitchFamily="34" charset="0"/>
              </a:rPr>
              <a:t>. Soc. Am. Spec. Paper, 430, </a:t>
            </a:r>
            <a:r>
              <a:rPr lang="en-GB" sz="1600" dirty="0" smtClean="0">
                <a:solidFill>
                  <a:schemeClr val="bg1"/>
                </a:solidFill>
                <a:effectLst>
                  <a:outerShdw blurRad="38100" dist="38100" dir="2700000" algn="tl">
                    <a:srgbClr val="000000"/>
                  </a:outerShdw>
                </a:effectLst>
                <a:latin typeface="Calibri" pitchFamily="34" charset="0"/>
              </a:rPr>
              <a:t>253-254)]</a:t>
            </a:r>
            <a:endParaRPr lang="en-GB" sz="1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2" end="2"/>
                                            </p:txEl>
                                          </p:spTgt>
                                        </p:tgtEl>
                                        <p:attrNameLst>
                                          <p:attrName>style.visibility</p:attrName>
                                        </p:attrNameLst>
                                      </p:cBhvr>
                                      <p:to>
                                        <p:strVal val="visible"/>
                                      </p:to>
                                    </p:set>
                                    <p:animEffect transition="in" filter="fade">
                                      <p:cBhvr>
                                        <p:cTn id="12" dur="500"/>
                                        <p:tgtEl>
                                          <p:spTgt spid="1186819">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P spid="4" grpId="0"/>
      <p:bldP spid="5" grpId="0" build="p"/>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23900"/>
            <a:ext cx="8521700" cy="2862263"/>
          </a:xfrm>
          <a:prstGeom prst="rect">
            <a:avLst/>
          </a:prstGeom>
          <a:noFill/>
          <a:ln w="9525">
            <a:noFill/>
            <a:miter lim="800000"/>
            <a:headEnd/>
            <a:tailEnd/>
          </a:ln>
          <a:effectLst/>
        </p:spPr>
        <p:txBody>
          <a:bodyPr wrap="square">
            <a:spAutoFit/>
          </a:bodyPr>
          <a:lstStyle/>
          <a:p>
            <a:pPr>
              <a:defRPr/>
            </a:pPr>
            <a:r>
              <a:rPr lang="en-GB" sz="3000" dirty="0" smtClean="0">
                <a:solidFill>
                  <a:schemeClr val="bg1"/>
                </a:solidFill>
                <a:latin typeface="Calibri" pitchFamily="34" charset="0"/>
              </a:rPr>
              <a:t>The average temperatures of eruption and the depth of extraction of primary magmas at the Hawaiian ‘Hot-Spot’ (cone-building phase) are measured to be roughly the same (</a:t>
            </a:r>
            <a:r>
              <a:rPr lang="en-GB" sz="3000" dirty="0" smtClean="0">
                <a:solidFill>
                  <a:srgbClr val="FFFF00"/>
                </a:solidFill>
                <a:latin typeface="Calibri" pitchFamily="34" charset="0"/>
              </a:rPr>
              <a:t>1290-1370 °C</a:t>
            </a:r>
            <a:r>
              <a:rPr lang="en-GB" sz="3000" dirty="0" smtClean="0">
                <a:solidFill>
                  <a:schemeClr val="bg1"/>
                </a:solidFill>
                <a:latin typeface="Calibri" pitchFamily="34" charset="0"/>
              </a:rPr>
              <a:t>; </a:t>
            </a:r>
            <a:r>
              <a:rPr lang="en-GB" sz="3000" i="1" dirty="0" smtClean="0">
                <a:solidFill>
                  <a:schemeClr val="bg1"/>
                </a:solidFill>
                <a:latin typeface="Calibri" pitchFamily="34" charset="0"/>
              </a:rPr>
              <a:t>1-2.5 GPa</a:t>
            </a:r>
            <a:r>
              <a:rPr lang="en-GB" sz="3000" dirty="0" smtClean="0">
                <a:solidFill>
                  <a:schemeClr val="bg1"/>
                </a:solidFill>
                <a:latin typeface="Calibri" pitchFamily="34" charset="0"/>
              </a:rPr>
              <a:t>) as those of primary magmas in mid-ocean-ridge settings (</a:t>
            </a:r>
            <a:r>
              <a:rPr lang="en-GB" sz="3000" dirty="0" smtClean="0">
                <a:solidFill>
                  <a:srgbClr val="FFFF00"/>
                </a:solidFill>
                <a:latin typeface="Calibri" pitchFamily="34" charset="0"/>
              </a:rPr>
              <a:t>1240-1350 °C</a:t>
            </a:r>
            <a:r>
              <a:rPr lang="en-GB" sz="3000" dirty="0" smtClean="0">
                <a:solidFill>
                  <a:schemeClr val="bg1"/>
                </a:solidFill>
                <a:latin typeface="Calibri" pitchFamily="34" charset="0"/>
              </a:rPr>
              <a:t>; </a:t>
            </a:r>
            <a:r>
              <a:rPr lang="en-GB" sz="3000" i="1" dirty="0" smtClean="0">
                <a:solidFill>
                  <a:schemeClr val="bg1"/>
                </a:solidFill>
                <a:latin typeface="Calibri" pitchFamily="34" charset="0"/>
              </a:rPr>
              <a:t>1-2 GPa</a:t>
            </a:r>
            <a:r>
              <a:rPr lang="en-GB" sz="3000" dirty="0" smtClean="0">
                <a:solidFill>
                  <a:schemeClr val="bg1"/>
                </a:solidFill>
                <a:latin typeface="Calibri" pitchFamily="34" charset="0"/>
              </a:rPr>
              <a:t>). </a:t>
            </a:r>
            <a:endParaRPr lang="en-GB" sz="3000" dirty="0">
              <a:solidFill>
                <a:schemeClr val="bg1"/>
              </a:solidFill>
              <a:latin typeface="Calibri" pitchFamily="34" charset="0"/>
              <a:sym typeface="Wingdings" pitchFamily="2" charset="2"/>
            </a:endParaRPr>
          </a:p>
        </p:txBody>
      </p:sp>
      <p:sp>
        <p:nvSpPr>
          <p:cNvPr id="1186820" name="Text Box 4"/>
          <p:cNvSpPr txBox="1">
            <a:spLocks noChangeArrowheads="1"/>
          </p:cNvSpPr>
          <p:nvPr/>
        </p:nvSpPr>
        <p:spPr bwMode="auto">
          <a:xfrm>
            <a:off x="0" y="3175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Two completely opposite views:</a:t>
            </a:r>
            <a:endParaRPr lang="en-GB" sz="4800">
              <a:solidFill>
                <a:srgbClr val="FFFF00"/>
              </a:solidFill>
              <a:effectLst>
                <a:outerShdw blurRad="38100" dist="38100" dir="2700000" algn="tl">
                  <a:srgbClr val="000000"/>
                </a:outerShdw>
              </a:effectLst>
              <a:latin typeface="Calibri" pitchFamily="34" charset="0"/>
            </a:endParaRPr>
          </a:p>
        </p:txBody>
      </p:sp>
      <p:sp>
        <p:nvSpPr>
          <p:cNvPr id="4" name="Text Box 14"/>
          <p:cNvSpPr txBox="1">
            <a:spLocks noChangeArrowheads="1"/>
          </p:cNvSpPr>
          <p:nvPr/>
        </p:nvSpPr>
        <p:spPr bwMode="auto">
          <a:xfrm>
            <a:off x="4892040" y="3503613"/>
            <a:ext cx="425196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Green </a:t>
            </a:r>
            <a:r>
              <a:rPr lang="en-GB" sz="1600" dirty="0">
                <a:solidFill>
                  <a:schemeClr val="bg1"/>
                </a:solidFill>
                <a:effectLst>
                  <a:outerShdw blurRad="38100" dist="38100" dir="2700000" algn="tl">
                    <a:srgbClr val="000000"/>
                  </a:outerShdw>
                </a:effectLst>
                <a:latin typeface="Calibri" pitchFamily="34" charset="0"/>
              </a:rPr>
              <a:t>et </a:t>
            </a:r>
            <a:r>
              <a:rPr lang="en-GB" sz="1600" dirty="0" smtClean="0">
                <a:solidFill>
                  <a:schemeClr val="bg1"/>
                </a:solidFill>
                <a:effectLst>
                  <a:outerShdw blurRad="38100" dist="38100" dir="2700000" algn="tl">
                    <a:srgbClr val="000000"/>
                  </a:outerShdw>
                </a:effectLst>
                <a:latin typeface="Calibri" pitchFamily="34" charset="0"/>
              </a:rPr>
              <a:t>al., 2001 (Eur</a:t>
            </a:r>
            <a:r>
              <a:rPr lang="en-GB" sz="1600" dirty="0">
                <a:solidFill>
                  <a:schemeClr val="bg1"/>
                </a:solidFill>
                <a:effectLst>
                  <a:outerShdw blurRad="38100" dist="38100" dir="2700000" algn="tl">
                    <a:srgbClr val="000000"/>
                  </a:outerShdw>
                </a:effectLst>
                <a:latin typeface="Calibri" pitchFamily="34" charset="0"/>
              </a:rPr>
              <a:t>. J. Mineral., 13, </a:t>
            </a:r>
            <a:r>
              <a:rPr lang="en-GB" sz="1600" dirty="0" smtClean="0">
                <a:solidFill>
                  <a:schemeClr val="bg1"/>
                </a:solidFill>
                <a:effectLst>
                  <a:outerShdw blurRad="38100" dist="38100" dir="2700000" algn="tl">
                    <a:srgbClr val="000000"/>
                  </a:outerShdw>
                </a:effectLst>
                <a:latin typeface="Calibri" pitchFamily="34" charset="0"/>
              </a:rPr>
              <a:t>437-451)</a:t>
            </a:r>
            <a:endParaRPr lang="en-GB" sz="1600" dirty="0">
              <a:solidFill>
                <a:schemeClr val="bg1"/>
              </a:solidFill>
              <a:effectLst>
                <a:outerShdw blurRad="38100" dist="38100" dir="2700000" algn="tl">
                  <a:srgbClr val="000000"/>
                </a:outerShdw>
              </a:effectLst>
              <a:latin typeface="Calibri" pitchFamily="34" charset="0"/>
            </a:endParaRPr>
          </a:p>
        </p:txBody>
      </p:sp>
      <p:sp>
        <p:nvSpPr>
          <p:cNvPr id="5" name="Text Box 3"/>
          <p:cNvSpPr txBox="1">
            <a:spLocks noChangeArrowheads="1"/>
          </p:cNvSpPr>
          <p:nvPr/>
        </p:nvSpPr>
        <p:spPr bwMode="auto">
          <a:xfrm>
            <a:off x="317500" y="3824288"/>
            <a:ext cx="8826500" cy="2400657"/>
          </a:xfrm>
          <a:prstGeom prst="rect">
            <a:avLst/>
          </a:prstGeom>
          <a:noFill/>
          <a:ln w="9525">
            <a:noFill/>
            <a:miter lim="800000"/>
            <a:headEnd/>
            <a:tailEnd/>
          </a:ln>
          <a:effectLst/>
        </p:spPr>
        <p:txBody>
          <a:bodyPr wrap="square">
            <a:spAutoFit/>
          </a:bodyPr>
          <a:lstStyle/>
          <a:p>
            <a:pPr>
              <a:defRPr/>
            </a:pPr>
            <a:r>
              <a:rPr lang="en-GB" sz="3000" dirty="0" smtClean="0">
                <a:solidFill>
                  <a:schemeClr val="bg1"/>
                </a:solidFill>
                <a:latin typeface="Calibri" pitchFamily="34" charset="0"/>
              </a:rPr>
              <a:t>Experimental phase-equilibrium data […] show pressure-temperature conditions of tholeiitic melt extraction at Hawaii (</a:t>
            </a:r>
            <a:r>
              <a:rPr lang="en-GB" sz="3000" i="1" dirty="0" smtClean="0">
                <a:solidFill>
                  <a:schemeClr val="bg1"/>
                </a:solidFill>
                <a:latin typeface="Calibri" pitchFamily="34" charset="0"/>
              </a:rPr>
              <a:t>4-5 GPa</a:t>
            </a:r>
            <a:r>
              <a:rPr lang="en-GB" sz="3000" dirty="0" smtClean="0">
                <a:solidFill>
                  <a:schemeClr val="bg1"/>
                </a:solidFill>
                <a:latin typeface="Calibri" pitchFamily="34" charset="0"/>
              </a:rPr>
              <a:t>, </a:t>
            </a:r>
            <a:r>
              <a:rPr lang="en-GB" sz="3000" dirty="0" smtClean="0">
                <a:solidFill>
                  <a:srgbClr val="FFFF00"/>
                </a:solidFill>
                <a:latin typeface="Calibri" pitchFamily="34" charset="0"/>
              </a:rPr>
              <a:t>1450-1500 °C</a:t>
            </a:r>
            <a:r>
              <a:rPr lang="en-GB" sz="3000" dirty="0" smtClean="0">
                <a:solidFill>
                  <a:schemeClr val="bg1"/>
                </a:solidFill>
                <a:latin typeface="Calibri" pitchFamily="34" charset="0"/>
              </a:rPr>
              <a:t>) and the global oceanic ridge system (</a:t>
            </a:r>
            <a:r>
              <a:rPr lang="en-GB" sz="3000" i="1" dirty="0" smtClean="0">
                <a:solidFill>
                  <a:schemeClr val="bg1"/>
                </a:solidFill>
                <a:latin typeface="Calibri" pitchFamily="34" charset="0"/>
              </a:rPr>
              <a:t>1.2-1.5 GPa</a:t>
            </a:r>
            <a:r>
              <a:rPr lang="en-GB" sz="3000" dirty="0" smtClean="0">
                <a:solidFill>
                  <a:schemeClr val="bg1"/>
                </a:solidFill>
                <a:latin typeface="Calibri" pitchFamily="34" charset="0"/>
              </a:rPr>
              <a:t>, </a:t>
            </a:r>
            <a:r>
              <a:rPr lang="en-GB" sz="3000" dirty="0" smtClean="0">
                <a:solidFill>
                  <a:srgbClr val="FFFF00"/>
                </a:solidFill>
                <a:latin typeface="Calibri" pitchFamily="34" charset="0"/>
              </a:rPr>
              <a:t>1250-1280 °C</a:t>
            </a:r>
            <a:r>
              <a:rPr lang="en-GB" sz="3000" dirty="0" smtClean="0">
                <a:solidFill>
                  <a:schemeClr val="bg1"/>
                </a:solidFill>
                <a:latin typeface="Calibri" pitchFamily="34" charset="0"/>
              </a:rPr>
              <a:t>) […].</a:t>
            </a:r>
            <a:endParaRPr lang="en-GB" sz="3000" dirty="0">
              <a:solidFill>
                <a:schemeClr val="bg1"/>
              </a:solidFill>
              <a:latin typeface="Calibri" pitchFamily="34" charset="0"/>
              <a:sym typeface="Wingdings" pitchFamily="2" charset="2"/>
            </a:endParaRPr>
          </a:p>
        </p:txBody>
      </p:sp>
      <p:sp>
        <p:nvSpPr>
          <p:cNvPr id="6" name="Text Box 14"/>
          <p:cNvSpPr txBox="1">
            <a:spLocks noChangeArrowheads="1"/>
          </p:cNvSpPr>
          <p:nvPr/>
        </p:nvSpPr>
        <p:spPr bwMode="auto">
          <a:xfrm>
            <a:off x="4137660" y="6165850"/>
            <a:ext cx="5006340" cy="338138"/>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Presnall </a:t>
            </a:r>
            <a:r>
              <a:rPr lang="en-GB" sz="1600" dirty="0">
                <a:solidFill>
                  <a:schemeClr val="bg1"/>
                </a:solidFill>
                <a:effectLst>
                  <a:outerShdw blurRad="38100" dist="38100" dir="2700000" algn="tl">
                    <a:srgbClr val="000000"/>
                  </a:outerShdw>
                </a:effectLst>
                <a:latin typeface="Calibri" pitchFamily="34" charset="0"/>
              </a:rPr>
              <a:t>and </a:t>
            </a:r>
            <a:r>
              <a:rPr lang="en-GB" sz="1600" dirty="0" err="1" smtClean="0">
                <a:solidFill>
                  <a:schemeClr val="bg1"/>
                </a:solidFill>
                <a:effectLst>
                  <a:outerShdw blurRad="38100" dist="38100" dir="2700000" algn="tl">
                    <a:srgbClr val="000000"/>
                  </a:outerShdw>
                </a:effectLst>
                <a:latin typeface="Calibri" pitchFamily="34" charset="0"/>
              </a:rPr>
              <a:t>Gudfinnsson</a:t>
            </a:r>
            <a:r>
              <a:rPr lang="en-GB" sz="1600" dirty="0" smtClean="0">
                <a:solidFill>
                  <a:schemeClr val="bg1"/>
                </a:solidFill>
                <a:effectLst>
                  <a:outerShdw blurRad="38100" dist="38100" dir="2700000" algn="tl">
                    <a:srgbClr val="000000"/>
                  </a:outerShdw>
                </a:effectLst>
                <a:latin typeface="Calibri" pitchFamily="34" charset="0"/>
              </a:rPr>
              <a:t>, 2011 (J</a:t>
            </a:r>
            <a:r>
              <a:rPr lang="en-GB" sz="1600" dirty="0">
                <a:solidFill>
                  <a:schemeClr val="bg1"/>
                </a:solidFill>
                <a:effectLst>
                  <a:outerShdw blurRad="38100" dist="38100" dir="2700000" algn="tl">
                    <a:srgbClr val="000000"/>
                  </a:outerShdw>
                </a:effectLst>
                <a:latin typeface="Calibri" pitchFamily="34" charset="0"/>
              </a:rPr>
              <a:t>. Petrol., 52, </a:t>
            </a:r>
            <a:r>
              <a:rPr lang="en-GB" sz="1600" dirty="0" smtClean="0">
                <a:solidFill>
                  <a:schemeClr val="bg1"/>
                </a:solidFill>
                <a:effectLst>
                  <a:outerShdw blurRad="38100" dist="38100" dir="2700000" algn="tl">
                    <a:srgbClr val="000000"/>
                  </a:outerShdw>
                </a:effectLst>
                <a:latin typeface="Calibri" pitchFamily="34" charset="0"/>
              </a:rPr>
              <a:t>1533-1546)</a:t>
            </a:r>
            <a:endParaRPr lang="en-GB" sz="1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0"/>
                                        </p:tgtEl>
                                        <p:attrNameLst>
                                          <p:attrName>style.visibility</p:attrName>
                                        </p:attrNameLst>
                                      </p:cBhvr>
                                      <p:to>
                                        <p:strVal val="visible"/>
                                      </p:to>
                                    </p:set>
                                    <p:animEffect transition="in" filter="fade">
                                      <p:cBhvr>
                                        <p:cTn id="7" dur="500"/>
                                        <p:tgtEl>
                                          <p:spTgt spid="11868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0" end="0"/>
                                            </p:txEl>
                                          </p:spTgt>
                                        </p:tgtEl>
                                        <p:attrNameLst>
                                          <p:attrName>style.visibility</p:attrName>
                                        </p:attrNameLst>
                                      </p:cBhvr>
                                      <p:to>
                                        <p:strVal val="visible"/>
                                      </p:to>
                                    </p:set>
                                    <p:animEffect transition="in" filter="fade">
                                      <p:cBhvr>
                                        <p:cTn id="12" dur="500"/>
                                        <p:tgtEl>
                                          <p:spTgt spid="118681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P spid="1186820" grpId="0"/>
      <p:bldP spid="4" grpId="0"/>
      <p:bldP spid="5" grpId="0" build="p"/>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12700" y="746125"/>
            <a:ext cx="8853488" cy="1373188"/>
          </a:xfrm>
          <a:prstGeom prst="rect">
            <a:avLst/>
          </a:prstGeom>
          <a:noFill/>
          <a:ln w="9525">
            <a:noFill/>
            <a:miter lim="800000"/>
            <a:headEnd/>
            <a:tailEnd/>
          </a:ln>
          <a:effectLst/>
        </p:spPr>
        <p:txBody>
          <a:bodyPr>
            <a:spAutoFit/>
          </a:bodyPr>
          <a:lstStyle/>
          <a:p>
            <a:pPr algn="ct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More information about the thermal state of the mantle and the significance of the Potential Temperature can be found in:</a:t>
            </a: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2" name="Text Box 3"/>
          <p:cNvSpPr txBox="1">
            <a:spLocks noChangeArrowheads="1"/>
          </p:cNvSpPr>
          <p:nvPr/>
        </p:nvSpPr>
        <p:spPr bwMode="auto">
          <a:xfrm>
            <a:off x="5918200" y="2195513"/>
            <a:ext cx="3225800" cy="3416320"/>
          </a:xfrm>
          <a:prstGeom prst="rect">
            <a:avLst/>
          </a:prstGeom>
          <a:noFill/>
          <a:ln w="9525">
            <a:noFill/>
            <a:miter lim="800000"/>
            <a:headEnd/>
            <a:tailEnd/>
          </a:ln>
          <a:effectLst/>
        </p:spPr>
        <p:txBody>
          <a:bodyPr>
            <a:spAutoFit/>
          </a:bodyPr>
          <a:lstStyle/>
          <a:p>
            <a:pPr>
              <a:defRPr/>
            </a:pPr>
            <a:r>
              <a:rPr lang="en-GB" sz="2400" smtClean="0">
                <a:solidFill>
                  <a:schemeClr val="bg1"/>
                </a:solidFill>
                <a:effectLst>
                  <a:outerShdw blurRad="38100" dist="38100" dir="2700000" algn="tl">
                    <a:srgbClr val="000000"/>
                  </a:outerShdw>
                </a:effectLst>
                <a:latin typeface="Calibri" pitchFamily="34" charset="0"/>
                <a:sym typeface="Wingdings" pitchFamily="2" charset="2"/>
              </a:rPr>
              <a:t>…and in several scientific papers published in international journals (e.g., J. Petrol., Contrib. Mineral. Petrol., Geochem. Geophys. Geosyst., J. Geophys. Res., and so on).</a:t>
            </a:r>
            <a:endParaRPr lang="en-GB" sz="2400">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310297" name="Picture 25"/>
          <p:cNvPicPr>
            <a:picLocks noChangeAspect="1" noChangeArrowheads="1"/>
          </p:cNvPicPr>
          <p:nvPr/>
        </p:nvPicPr>
        <p:blipFill>
          <a:blip r:embed="rId3" cstate="print"/>
          <a:srcRect/>
          <a:stretch>
            <a:fillRect/>
          </a:stretch>
        </p:blipFill>
        <p:spPr bwMode="auto">
          <a:xfrm>
            <a:off x="90488" y="2127250"/>
            <a:ext cx="2857500" cy="3810000"/>
          </a:xfrm>
          <a:prstGeom prst="rect">
            <a:avLst/>
          </a:prstGeom>
          <a:noFill/>
          <a:ln w="9525" algn="ctr">
            <a:solidFill>
              <a:schemeClr val="tx1"/>
            </a:solidFill>
            <a:miter lim="800000"/>
            <a:headEnd/>
            <a:tailEnd/>
          </a:ln>
        </p:spPr>
      </p:pic>
      <p:sp>
        <p:nvSpPr>
          <p:cNvPr id="2" name="Text Box 3"/>
          <p:cNvSpPr txBox="1">
            <a:spLocks noChangeArrowheads="1"/>
          </p:cNvSpPr>
          <p:nvPr/>
        </p:nvSpPr>
        <p:spPr bwMode="auto">
          <a:xfrm>
            <a:off x="1069975" y="5976938"/>
            <a:ext cx="922338" cy="319446"/>
          </a:xfrm>
          <a:prstGeom prst="rect">
            <a:avLst/>
          </a:prstGeom>
          <a:noFill/>
          <a:ln w="9525">
            <a:noFill/>
            <a:miter lim="800000"/>
            <a:headEnd/>
            <a:tailEnd/>
          </a:ln>
          <a:effectLst/>
        </p:spPr>
        <p:txBody>
          <a:bodyPr>
            <a:spAutoFit/>
          </a:bodyPr>
          <a:lstStyle/>
          <a:p>
            <a:pPr>
              <a:lnSpc>
                <a:spcPct val="80000"/>
              </a:lnSpc>
              <a:defRPr/>
            </a:pPr>
            <a:r>
              <a:rPr lang="en-GB" smtClean="0">
                <a:solidFill>
                  <a:schemeClr val="bg1"/>
                </a:solidFill>
                <a:effectLst>
                  <a:outerShdw blurRad="38100" dist="38100" dir="2700000" algn="tl">
                    <a:srgbClr val="000000"/>
                  </a:outerShdw>
                </a:effectLst>
                <a:latin typeface="Calibri" pitchFamily="34" charset="0"/>
                <a:sym typeface="Wingdings" pitchFamily="2" charset="2"/>
              </a:rPr>
              <a:t>2010</a:t>
            </a:r>
            <a:endParaRPr lang="en-GB">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310299" name="Picture 27"/>
          <p:cNvPicPr>
            <a:picLocks noChangeAspect="1" noChangeArrowheads="1"/>
          </p:cNvPicPr>
          <p:nvPr/>
        </p:nvPicPr>
        <p:blipFill>
          <a:blip r:embed="rId4" cstate="print"/>
          <a:srcRect/>
          <a:stretch>
            <a:fillRect/>
          </a:stretch>
        </p:blipFill>
        <p:spPr bwMode="auto">
          <a:xfrm>
            <a:off x="3005138" y="2127250"/>
            <a:ext cx="2905125" cy="3810000"/>
          </a:xfrm>
          <a:prstGeom prst="rect">
            <a:avLst/>
          </a:prstGeom>
          <a:noFill/>
          <a:ln w="9525" algn="ctr">
            <a:solidFill>
              <a:schemeClr val="tx1"/>
            </a:solidFill>
            <a:miter lim="800000"/>
            <a:headEnd/>
            <a:tailEnd/>
          </a:ln>
        </p:spPr>
      </p:pic>
      <p:sp>
        <p:nvSpPr>
          <p:cNvPr id="3" name="Text Box 3"/>
          <p:cNvSpPr txBox="1">
            <a:spLocks noChangeArrowheads="1"/>
          </p:cNvSpPr>
          <p:nvPr/>
        </p:nvSpPr>
        <p:spPr bwMode="auto">
          <a:xfrm>
            <a:off x="4062413" y="5976938"/>
            <a:ext cx="922337" cy="319446"/>
          </a:xfrm>
          <a:prstGeom prst="rect">
            <a:avLst/>
          </a:prstGeom>
          <a:noFill/>
          <a:ln w="9525">
            <a:noFill/>
            <a:miter lim="800000"/>
            <a:headEnd/>
            <a:tailEnd/>
          </a:ln>
          <a:effectLst/>
        </p:spPr>
        <p:txBody>
          <a:bodyPr>
            <a:spAutoFit/>
          </a:bodyPr>
          <a:lstStyle/>
          <a:p>
            <a:pPr>
              <a:lnSpc>
                <a:spcPct val="80000"/>
              </a:lnSpc>
              <a:defRPr/>
            </a:pPr>
            <a:r>
              <a:rPr lang="en-GB" smtClean="0">
                <a:solidFill>
                  <a:schemeClr val="bg1"/>
                </a:solidFill>
                <a:effectLst>
                  <a:outerShdw blurRad="38100" dist="38100" dir="2700000" algn="tl">
                    <a:srgbClr val="000000"/>
                  </a:outerShdw>
                </a:effectLst>
                <a:latin typeface="Calibri" pitchFamily="34" charset="0"/>
                <a:sym typeface="Wingdings" pitchFamily="2" charset="2"/>
              </a:rPr>
              <a:t>2007</a:t>
            </a:r>
            <a:endParaRPr lang="en-GB">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0"/>
                                        </p:tgtEl>
                                        <p:attrNameLst>
                                          <p:attrName>style.visibility</p:attrName>
                                        </p:attrNameLst>
                                      </p:cBhvr>
                                      <p:to>
                                        <p:strVal val="visible"/>
                                      </p:to>
                                    </p:set>
                                    <p:animEffect transition="in" filter="fade">
                                      <p:cBhvr>
                                        <p:cTn id="7" dur="500"/>
                                        <p:tgtEl>
                                          <p:spTgt spid="11868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86819"/>
                                        </p:tgtEl>
                                        <p:attrNameLst>
                                          <p:attrName>style.visibility</p:attrName>
                                        </p:attrNameLst>
                                      </p:cBhvr>
                                      <p:to>
                                        <p:strVal val="visible"/>
                                      </p:to>
                                    </p:set>
                                    <p:animEffect transition="in" filter="fade">
                                      <p:cBhvr>
                                        <p:cTn id="11" dur="500"/>
                                        <p:tgtEl>
                                          <p:spTgt spid="11868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0297"/>
                                        </p:tgtEl>
                                        <p:attrNameLst>
                                          <p:attrName>style.visibility</p:attrName>
                                        </p:attrNameLst>
                                      </p:cBhvr>
                                      <p:to>
                                        <p:strVal val="visible"/>
                                      </p:to>
                                    </p:set>
                                    <p:animEffect transition="in" filter="fade">
                                      <p:cBhvr>
                                        <p:cTn id="16" dur="500"/>
                                        <p:tgtEl>
                                          <p:spTgt spid="3102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0299"/>
                                        </p:tgtEl>
                                        <p:attrNameLst>
                                          <p:attrName>style.visibility</p:attrName>
                                        </p:attrNameLst>
                                      </p:cBhvr>
                                      <p:to>
                                        <p:strVal val="visible"/>
                                      </p:to>
                                    </p:set>
                                    <p:animEffect transition="in" filter="fade">
                                      <p:cBhvr>
                                        <p:cTn id="24" dur="500"/>
                                        <p:tgtEl>
                                          <p:spTgt spid="310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1186820" grpId="0"/>
      <p:bldP spid="22"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74" name="Rettangolo 7"/>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75" name="CasellaDiTesto 74"/>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6" name="CasellaDiTesto 75"/>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7" name="CasellaDiTesto 76"/>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8" name="CasellaDiTesto 77"/>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9" name="CasellaDiTesto 78"/>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0" name="CasellaDiTesto 79"/>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8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8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94"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52"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3"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54"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55"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56"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57"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158"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159"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160"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161"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162" name="CasellaDiTesto 161"/>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3" name="CasellaDiTesto 162"/>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4" name="CasellaDiTesto 163"/>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65"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166"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167"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168" name="CasellaDiTesto 167"/>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69"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170"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171"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172"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173" name="Rettangolo 24"/>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174"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175"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176"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177"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178"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179"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180"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181"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66" name="Figura a mano libera 65"/>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182" name="CasellaDiTesto 181"/>
          <p:cNvSpPr txBox="1"/>
          <p:nvPr/>
        </p:nvSpPr>
        <p:spPr>
          <a:xfrm>
            <a:off x="5599113" y="1435346"/>
            <a:ext cx="3544887" cy="369332"/>
          </a:xfrm>
          <a:prstGeom prst="rect">
            <a:avLst/>
          </a:prstGeom>
          <a:noFill/>
        </p:spPr>
        <p:txBody>
          <a:bodyPr>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Upper Boundary Layer</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84" name="CasellaDiTesto 183"/>
          <p:cNvSpPr txBox="1"/>
          <p:nvPr/>
        </p:nvSpPr>
        <p:spPr>
          <a:xfrm>
            <a:off x="5599113" y="2251321"/>
            <a:ext cx="3544887" cy="1200329"/>
          </a:xfrm>
          <a:prstGeom prst="rect">
            <a:avLst/>
          </a:prstGeom>
          <a:noFill/>
        </p:spPr>
        <p:txBody>
          <a:bodyPr>
            <a:spAutoFit/>
          </a:bodyPr>
          <a:lstStyle/>
          <a:p>
            <a:pPr algn="ctr" eaLnBrk="0" hangingPunct="0">
              <a:defRPr/>
            </a:pPr>
            <a:r>
              <a:rPr lang="en-GB" sz="3600" smtClean="0">
                <a:solidFill>
                  <a:srgbClr val="FFFF00"/>
                </a:solidFill>
                <a:effectLst>
                  <a:outerShdw blurRad="38100" dist="38100" dir="2700000" algn="tl">
                    <a:srgbClr val="000000"/>
                  </a:outerShdw>
                </a:effectLst>
                <a:latin typeface="Calibri" pitchFamily="34" charset="0"/>
                <a:cs typeface="Arial" pitchFamily="34" charset="0"/>
              </a:rPr>
              <a:t>Adiabatic interior?</a:t>
            </a:r>
            <a:endParaRPr lang="en-GB" sz="360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185" name="CasellaDiTesto 184"/>
          <p:cNvSpPr txBox="1"/>
          <p:nvPr/>
        </p:nvSpPr>
        <p:spPr>
          <a:xfrm>
            <a:off x="5624513" y="5956546"/>
            <a:ext cx="3544887" cy="369332"/>
          </a:xfrm>
          <a:prstGeom prst="rect">
            <a:avLst/>
          </a:prstGeom>
          <a:noFill/>
        </p:spPr>
        <p:txBody>
          <a:bodyPr>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Lower Boundary Layer</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86" name="Figura a mano libera 185"/>
          <p:cNvSpPr>
            <a:spLocks/>
          </p:cNvSpPr>
          <p:nvPr/>
        </p:nvSpPr>
        <p:spPr bwMode="auto">
          <a:xfrm>
            <a:off x="935863" y="1543296"/>
            <a:ext cx="1193006" cy="254000"/>
          </a:xfrm>
          <a:custGeom>
            <a:avLst/>
            <a:gdLst>
              <a:gd name="T0" fmla="*/ 0 w 1223010"/>
              <a:gd name="T1" fmla="*/ 0 h 300990"/>
              <a:gd name="T2" fmla="*/ 1223962 w 1223010"/>
              <a:gd name="T3" fmla="*/ 301625 h 300990"/>
              <a:gd name="T4" fmla="*/ 0 60000 65536"/>
              <a:gd name="T5" fmla="*/ 0 60000 65536"/>
              <a:gd name="connsiteX0" fmla="*/ 0 w 1192078"/>
              <a:gd name="connsiteY0" fmla="*/ 0 h 253465"/>
              <a:gd name="connsiteX1" fmla="*/ 1192078 w 1192078"/>
              <a:gd name="connsiteY1" fmla="*/ 253465 h 253465"/>
              <a:gd name="connsiteX0" fmla="*/ 0 w 1192078"/>
              <a:gd name="connsiteY0" fmla="*/ 0 h 253465"/>
              <a:gd name="connsiteX1" fmla="*/ 1192078 w 1192078"/>
              <a:gd name="connsiteY1" fmla="*/ 253465 h 253465"/>
            </a:gdLst>
            <a:ahLst/>
            <a:cxnLst>
              <a:cxn ang="0">
                <a:pos x="connsiteX0" y="connsiteY0"/>
              </a:cxn>
              <a:cxn ang="0">
                <a:pos x="connsiteX1" y="connsiteY1"/>
              </a:cxn>
            </a:cxnLst>
            <a:rect l="l" t="t" r="r" b="b"/>
            <a:pathLst>
              <a:path w="1192078" h="253465">
                <a:moveTo>
                  <a:pt x="0" y="0"/>
                </a:moveTo>
                <a:cubicBezTo>
                  <a:pt x="420370" y="67310"/>
                  <a:pt x="979222" y="72343"/>
                  <a:pt x="1192078" y="253465"/>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87" name="Figura a mano libera 186"/>
          <p:cNvSpPr>
            <a:spLocks/>
          </p:cNvSpPr>
          <p:nvPr/>
        </p:nvSpPr>
        <p:spPr bwMode="auto">
          <a:xfrm>
            <a:off x="3089307" y="5936862"/>
            <a:ext cx="1186656" cy="529430"/>
          </a:xfrm>
          <a:custGeom>
            <a:avLst/>
            <a:gdLst>
              <a:gd name="T0" fmla="*/ 0 w 744855"/>
              <a:gd name="T1" fmla="*/ 0 h 287655"/>
              <a:gd name="T2" fmla="*/ 746125 w 744855"/>
              <a:gd name="T3" fmla="*/ 288925 h 287655"/>
              <a:gd name="T4" fmla="*/ 0 60000 65536"/>
              <a:gd name="T5" fmla="*/ 0 60000 65536"/>
              <a:gd name="connsiteX0" fmla="*/ 0 w 1191768"/>
              <a:gd name="connsiteY0" fmla="*/ 0 h 519991"/>
              <a:gd name="connsiteX1" fmla="*/ 1191768 w 1191768"/>
              <a:gd name="connsiteY1" fmla="*/ 519991 h 519991"/>
              <a:gd name="connsiteX0" fmla="*/ 0 w 1191768"/>
              <a:gd name="connsiteY0" fmla="*/ 0 h 519991"/>
              <a:gd name="connsiteX1" fmla="*/ 1191768 w 1191768"/>
              <a:gd name="connsiteY1" fmla="*/ 519991 h 519991"/>
              <a:gd name="connsiteX0" fmla="*/ 0 w 1184636"/>
              <a:gd name="connsiteY0" fmla="*/ 0 h 527103"/>
              <a:gd name="connsiteX1" fmla="*/ 1184636 w 1184636"/>
              <a:gd name="connsiteY1" fmla="*/ 527103 h 527103"/>
              <a:gd name="connsiteX0" fmla="*/ 0 w 1184636"/>
              <a:gd name="connsiteY0" fmla="*/ 0 h 527103"/>
              <a:gd name="connsiteX1" fmla="*/ 1184636 w 1184636"/>
              <a:gd name="connsiteY1" fmla="*/ 527103 h 527103"/>
            </a:gdLst>
            <a:ahLst/>
            <a:cxnLst>
              <a:cxn ang="0">
                <a:pos x="connsiteX0" y="connsiteY0"/>
              </a:cxn>
              <a:cxn ang="0">
                <a:pos x="connsiteX1" y="connsiteY1"/>
              </a:cxn>
            </a:cxnLst>
            <a:rect l="l" t="t" r="r" b="b"/>
            <a:pathLst>
              <a:path w="1184636" h="527103">
                <a:moveTo>
                  <a:pt x="0" y="0"/>
                </a:moveTo>
                <a:cubicBezTo>
                  <a:pt x="225214" y="238851"/>
                  <a:pt x="760456" y="465508"/>
                  <a:pt x="1184636" y="527103"/>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88" name="CasellaDiTesto 187"/>
          <p:cNvSpPr txBox="1"/>
          <p:nvPr/>
        </p:nvSpPr>
        <p:spPr>
          <a:xfrm>
            <a:off x="5821363" y="3313359"/>
            <a:ext cx="3151188" cy="954107"/>
          </a:xfrm>
          <a:prstGeom prst="rect">
            <a:avLst/>
          </a:prstGeom>
          <a:noFill/>
        </p:spPr>
        <p:txBody>
          <a:bodyPr wrap="square">
            <a:spAutoFit/>
          </a:bodyPr>
          <a:lstStyle/>
          <a:p>
            <a:pPr algn="ctr" eaLnBrk="0" hangingPunct="0">
              <a:defRPr/>
            </a:pP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Mantle adiabat  ~0.6 K/km</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89" name="Connettore 1 188"/>
          <p:cNvCxnSpPr>
            <a:cxnSpLocks noChangeShapeType="1"/>
          </p:cNvCxnSpPr>
          <p:nvPr/>
        </p:nvCxnSpPr>
        <p:spPr bwMode="auto">
          <a:xfrm>
            <a:off x="3528763" y="1543296"/>
            <a:ext cx="1837" cy="4679704"/>
          </a:xfrm>
          <a:prstGeom prst="line">
            <a:avLst/>
          </a:prstGeom>
          <a:noFill/>
          <a:ln w="38100">
            <a:solidFill>
              <a:schemeClr val="accent1"/>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cxnSp>
        <p:nvCxnSpPr>
          <p:cNvPr id="190" name="Connettore 1 189"/>
          <p:cNvCxnSpPr>
            <a:cxnSpLocks noChangeShapeType="1"/>
          </p:cNvCxnSpPr>
          <p:nvPr/>
        </p:nvCxnSpPr>
        <p:spPr bwMode="auto">
          <a:xfrm>
            <a:off x="2555776" y="1556792"/>
            <a:ext cx="968516" cy="4701108"/>
          </a:xfrm>
          <a:prstGeom prst="line">
            <a:avLst/>
          </a:prstGeom>
          <a:noFill/>
          <a:ln w="38100">
            <a:solidFill>
              <a:schemeClr val="accent1"/>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191" name="Stella a 5 punte 100"/>
          <p:cNvSpPr>
            <a:spLocks/>
          </p:cNvSpPr>
          <p:nvPr/>
        </p:nvSpPr>
        <p:spPr bwMode="auto">
          <a:xfrm>
            <a:off x="3367868" y="6015912"/>
            <a:ext cx="396000" cy="396000"/>
          </a:xfrm>
          <a:custGeom>
            <a:avLst/>
            <a:gdLst>
              <a:gd name="T0" fmla="*/ 162719 w 325677"/>
              <a:gd name="T1" fmla="*/ 0 h 413359"/>
              <a:gd name="T2" fmla="*/ 0 w 325677"/>
              <a:gd name="T3" fmla="*/ 157656 h 413359"/>
              <a:gd name="T4" fmla="*/ 62153 w 325677"/>
              <a:gd name="T5" fmla="*/ 412749 h 413359"/>
              <a:gd name="T6" fmla="*/ 263284 w 325677"/>
              <a:gd name="T7" fmla="*/ 412749 h 413359"/>
              <a:gd name="T8" fmla="*/ 325437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B050"/>
          </a:solidFill>
          <a:ln w="9525" cap="flat" cmpd="sng">
            <a:solidFill>
              <a:schemeClr val="bg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92" name="Stella a 5 punte 137"/>
          <p:cNvSpPr>
            <a:spLocks/>
          </p:cNvSpPr>
          <p:nvPr/>
        </p:nvSpPr>
        <p:spPr bwMode="auto">
          <a:xfrm>
            <a:off x="2593847" y="4629396"/>
            <a:ext cx="396000" cy="396000"/>
          </a:xfrm>
          <a:custGeom>
            <a:avLst/>
            <a:gdLst>
              <a:gd name="T0" fmla="*/ 188119 w 377190"/>
              <a:gd name="T1" fmla="*/ 0 h 413359"/>
              <a:gd name="T2" fmla="*/ 0 w 377190"/>
              <a:gd name="T3" fmla="*/ 157656 h 413359"/>
              <a:gd name="T4" fmla="*/ 71855 w 377190"/>
              <a:gd name="T5" fmla="*/ 412749 h 413359"/>
              <a:gd name="T6" fmla="*/ 304382 w 377190"/>
              <a:gd name="T7" fmla="*/ 412749 h 413359"/>
              <a:gd name="T8" fmla="*/ 376237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93" name="Stella a 5 punte 139"/>
          <p:cNvSpPr>
            <a:spLocks/>
          </p:cNvSpPr>
          <p:nvPr/>
        </p:nvSpPr>
        <p:spPr bwMode="auto">
          <a:xfrm>
            <a:off x="2310002" y="3181596"/>
            <a:ext cx="396000" cy="396000"/>
          </a:xfrm>
          <a:custGeom>
            <a:avLst/>
            <a:gdLst>
              <a:gd name="T0" fmla="*/ 188119 w 377190"/>
              <a:gd name="T1" fmla="*/ 0 h 413359"/>
              <a:gd name="T2" fmla="*/ 0 w 377190"/>
              <a:gd name="T3" fmla="*/ 157656 h 413359"/>
              <a:gd name="T4" fmla="*/ 71855 w 377190"/>
              <a:gd name="T5" fmla="*/ 412749 h 413359"/>
              <a:gd name="T6" fmla="*/ 304382 w 377190"/>
              <a:gd name="T7" fmla="*/ 412749 h 413359"/>
              <a:gd name="T8" fmla="*/ 376237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94" name="Stella a 5 punte 140"/>
          <p:cNvSpPr>
            <a:spLocks/>
          </p:cNvSpPr>
          <p:nvPr/>
        </p:nvSpPr>
        <p:spPr bwMode="auto">
          <a:xfrm>
            <a:off x="2012187" y="1830634"/>
            <a:ext cx="396000" cy="396000"/>
          </a:xfrm>
          <a:custGeom>
            <a:avLst/>
            <a:gdLst>
              <a:gd name="T0" fmla="*/ 188913 w 377190"/>
              <a:gd name="T1" fmla="*/ 0 h 413359"/>
              <a:gd name="T2" fmla="*/ 0 w 377190"/>
              <a:gd name="T3" fmla="*/ 157656 h 413359"/>
              <a:gd name="T4" fmla="*/ 72158 w 377190"/>
              <a:gd name="T5" fmla="*/ 412749 h 413359"/>
              <a:gd name="T6" fmla="*/ 305667 w 377190"/>
              <a:gd name="T7" fmla="*/ 412749 h 413359"/>
              <a:gd name="T8" fmla="*/ 377825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r>
              <a:rPr lang="en-GB" smtClean="0">
                <a:latin typeface="Calibri" pitchFamily="34" charset="0"/>
              </a:rPr>
              <a:t> </a:t>
            </a:r>
            <a:endParaRPr lang="en-GB">
              <a:latin typeface="Calibri" pitchFamily="34" charset="0"/>
            </a:endParaRPr>
          </a:p>
        </p:txBody>
      </p:sp>
      <p:sp>
        <p:nvSpPr>
          <p:cNvPr id="195" name="CasellaDiTesto 194"/>
          <p:cNvSpPr txBox="1"/>
          <p:nvPr/>
        </p:nvSpPr>
        <p:spPr>
          <a:xfrm rot="4641738">
            <a:off x="2321745" y="3924031"/>
            <a:ext cx="1771650" cy="369332"/>
          </a:xfrm>
          <a:prstGeom prst="rect">
            <a:avLst/>
          </a:prstGeom>
          <a:noFill/>
        </p:spPr>
        <p:txBody>
          <a:bodyPr>
            <a:spAutoFit/>
          </a:bodyPr>
          <a:lstStyle/>
          <a:p>
            <a:pPr algn="ctr" eaLnBrk="0" hangingPunct="0">
              <a:defRPr/>
            </a:pPr>
            <a:r>
              <a:rPr lang="en-GB" smtClean="0">
                <a:solidFill>
                  <a:srgbClr val="00B050"/>
                </a:solidFill>
                <a:effectLst>
                  <a:outerShdw blurRad="38100" dist="38100" dir="2700000" algn="tl">
                    <a:srgbClr val="000000"/>
                  </a:outerShdw>
                </a:effectLst>
                <a:latin typeface="Calibri" pitchFamily="34" charset="0"/>
                <a:cs typeface="Arial" pitchFamily="34" charset="0"/>
              </a:rPr>
              <a:t>~0.6 K/km</a:t>
            </a:r>
            <a:endParaRPr lang="en-GB">
              <a:solidFill>
                <a:srgbClr val="00B050"/>
              </a:solidFill>
              <a:effectLst>
                <a:outerShdw blurRad="38100" dist="38100" dir="2700000" algn="tl">
                  <a:srgbClr val="000000"/>
                </a:outerShdw>
              </a:effectLst>
              <a:latin typeface="Calibri" pitchFamily="34" charset="0"/>
              <a:cs typeface="Arial" pitchFamily="34" charset="0"/>
            </a:endParaRPr>
          </a:p>
        </p:txBody>
      </p:sp>
      <p:sp>
        <p:nvSpPr>
          <p:cNvPr id="196" name="CasellaDiTesto 195"/>
          <p:cNvSpPr txBox="1"/>
          <p:nvPr/>
        </p:nvSpPr>
        <p:spPr>
          <a:xfrm rot="4693484">
            <a:off x="1590548" y="4086908"/>
            <a:ext cx="1771650" cy="369332"/>
          </a:xfrm>
          <a:prstGeom prst="rect">
            <a:avLst/>
          </a:prstGeom>
          <a:noFill/>
        </p:spPr>
        <p:txBody>
          <a:bodyPr>
            <a:spAutoFit/>
          </a:bodyPr>
          <a:lstStyle/>
          <a:p>
            <a:pPr algn="ctr" eaLnBrk="0" hangingPunct="0">
              <a:defRPr/>
            </a:pPr>
            <a:r>
              <a:rPr lang="en-GB" smtClean="0">
                <a:solidFill>
                  <a:srgbClr val="00FFFF"/>
                </a:solidFill>
                <a:effectLst>
                  <a:outerShdw blurRad="38100" dist="38100" dir="2700000" algn="tl">
                    <a:srgbClr val="000000"/>
                  </a:outerShdw>
                </a:effectLst>
                <a:latin typeface="Calibri" pitchFamily="34" charset="0"/>
                <a:cs typeface="Arial" pitchFamily="34" charset="0"/>
              </a:rPr>
              <a:t>~0.6 K/km</a:t>
            </a:r>
            <a:endParaRPr lang="en-GB">
              <a:solidFill>
                <a:srgbClr val="00FFFF"/>
              </a:solidFill>
              <a:effectLst>
                <a:outerShdw blurRad="38100" dist="38100" dir="2700000" algn="tl">
                  <a:srgbClr val="000000"/>
                </a:outerShdw>
              </a:effectLst>
              <a:latin typeface="Calibri" pitchFamily="34" charset="0"/>
              <a:cs typeface="Arial" pitchFamily="34" charset="0"/>
            </a:endParaRPr>
          </a:p>
        </p:txBody>
      </p:sp>
      <p:sp>
        <p:nvSpPr>
          <p:cNvPr id="197" name="CasellaDiTesto 196"/>
          <p:cNvSpPr txBox="1"/>
          <p:nvPr/>
        </p:nvSpPr>
        <p:spPr>
          <a:xfrm>
            <a:off x="2559240" y="1842699"/>
            <a:ext cx="1843088" cy="646331"/>
          </a:xfrm>
          <a:prstGeom prst="rect">
            <a:avLst/>
          </a:prstGeom>
          <a:noFill/>
        </p:spPr>
        <p:txBody>
          <a:bodyPr>
            <a:spAutoFit/>
          </a:bodyPr>
          <a:lstStyle/>
          <a:p>
            <a:pPr algn="ctr" eaLnBrk="0" hangingPunct="0">
              <a:defRPr/>
            </a:pPr>
            <a:r>
              <a:rPr lang="en-GB" dirty="0" smtClean="0">
                <a:solidFill>
                  <a:srgbClr val="00B050"/>
                </a:solidFill>
                <a:effectLst>
                  <a:outerShdw blurRad="38100" dist="38100" dir="2700000" algn="tl">
                    <a:srgbClr val="000000"/>
                  </a:outerShdw>
                </a:effectLst>
                <a:latin typeface="Calibri" pitchFamily="34" charset="0"/>
                <a:cs typeface="Arial" pitchFamily="34" charset="0"/>
              </a:rPr>
              <a:t>Hypothetical Mantle Plume Tp</a:t>
            </a:r>
            <a:endParaRPr lang="en-GB" dirty="0">
              <a:solidFill>
                <a:srgbClr val="00B050"/>
              </a:solidFill>
              <a:effectLst>
                <a:outerShdw blurRad="38100" dist="38100" dir="2700000" algn="tl">
                  <a:srgbClr val="000000"/>
                </a:outerShdw>
              </a:effectLst>
              <a:latin typeface="Calibri" pitchFamily="34" charset="0"/>
              <a:cs typeface="Arial" pitchFamily="34" charset="0"/>
            </a:endParaRPr>
          </a:p>
        </p:txBody>
      </p:sp>
      <p:sp>
        <p:nvSpPr>
          <p:cNvPr id="198" name="CasellaDiTesto 197"/>
          <p:cNvSpPr txBox="1"/>
          <p:nvPr/>
        </p:nvSpPr>
        <p:spPr>
          <a:xfrm>
            <a:off x="766000" y="2430709"/>
            <a:ext cx="1843088" cy="923330"/>
          </a:xfrm>
          <a:prstGeom prst="rect">
            <a:avLst/>
          </a:prstGeom>
          <a:noFill/>
        </p:spPr>
        <p:txBody>
          <a:bodyPr>
            <a:spAutoFit/>
          </a:bodyPr>
          <a:lstStyle/>
          <a:p>
            <a:pPr algn="ctr" eaLnBrk="0" hangingPunct="0">
              <a:defRPr/>
            </a:pPr>
            <a:r>
              <a:rPr lang="en-GB" dirty="0" smtClean="0">
                <a:solidFill>
                  <a:srgbClr val="00FFFF"/>
                </a:solidFill>
                <a:effectLst>
                  <a:outerShdw blurRad="38100" dist="38100" dir="2700000" algn="tl">
                    <a:srgbClr val="000000"/>
                  </a:outerShdw>
                </a:effectLst>
                <a:latin typeface="Calibri" pitchFamily="34" charset="0"/>
                <a:cs typeface="Arial" pitchFamily="34" charset="0"/>
              </a:rPr>
              <a:t>Hypothetical Ambient Mantle Tp</a:t>
            </a:r>
            <a:endParaRPr lang="en-GB" dirty="0">
              <a:solidFill>
                <a:srgbClr val="00FFFF"/>
              </a:solidFill>
              <a:effectLst>
                <a:outerShdw blurRad="38100" dist="38100" dir="2700000" algn="tl">
                  <a:srgbClr val="000000"/>
                </a:outerShdw>
              </a:effectLst>
              <a:latin typeface="Calibri" pitchFamily="34" charset="0"/>
              <a:cs typeface="Arial" pitchFamily="34" charset="0"/>
            </a:endParaRPr>
          </a:p>
        </p:txBody>
      </p:sp>
      <p:cxnSp>
        <p:nvCxnSpPr>
          <p:cNvPr id="199" name="Connettore 2 198"/>
          <p:cNvCxnSpPr>
            <a:cxnSpLocks noChangeShapeType="1"/>
          </p:cNvCxnSpPr>
          <p:nvPr/>
        </p:nvCxnSpPr>
        <p:spPr bwMode="auto">
          <a:xfrm flipH="1" flipV="1">
            <a:off x="2668144" y="1638300"/>
            <a:ext cx="415099" cy="276225"/>
          </a:xfrm>
          <a:prstGeom prst="straightConnector1">
            <a:avLst/>
          </a:prstGeom>
          <a:noFill/>
          <a:ln w="381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200" name="Connettore 2 199"/>
          <p:cNvCxnSpPr>
            <a:cxnSpLocks noChangeShapeType="1"/>
          </p:cNvCxnSpPr>
          <p:nvPr/>
        </p:nvCxnSpPr>
        <p:spPr bwMode="auto">
          <a:xfrm flipV="1">
            <a:off x="1561338" y="1668780"/>
            <a:ext cx="412242" cy="804792"/>
          </a:xfrm>
          <a:prstGeom prst="straightConnector1">
            <a:avLst/>
          </a:prstGeom>
          <a:noFill/>
          <a:ln w="38100">
            <a:solidFill>
              <a:srgbClr val="00FFFF"/>
            </a:solidFill>
            <a:round/>
            <a:headEnd/>
            <a:tailEnd type="arrow" w="med" len="med"/>
          </a:ln>
          <a:effectLst>
            <a:outerShdw blurRad="63500" dist="20000" dir="5400000" rotWithShape="0">
              <a:srgbClr val="000000">
                <a:alpha val="37999"/>
              </a:srgbClr>
            </a:outerShdw>
          </a:effectLst>
          <a:extLst>
            <a:ext uri="{909E8E84-426E-40dd-AFC4-6F175D3DCCD1}"/>
          </a:extLst>
        </p:spPr>
      </p:cxnSp>
      <p:sp>
        <p:nvSpPr>
          <p:cNvPr id="201" name="CasellaDiTesto 200"/>
          <p:cNvSpPr txBox="1"/>
          <p:nvPr/>
        </p:nvSpPr>
        <p:spPr>
          <a:xfrm>
            <a:off x="938619" y="5072360"/>
            <a:ext cx="2279650" cy="1446550"/>
          </a:xfrm>
          <a:prstGeom prst="rect">
            <a:avLst/>
          </a:prstGeom>
          <a:noFill/>
        </p:spPr>
        <p:txBody>
          <a:bodyPr>
            <a:spAutoFit/>
          </a:bodyPr>
          <a:lstStyle/>
          <a:p>
            <a:pPr algn="ctr" eaLnBrk="0" hangingPunct="0">
              <a:defRPr/>
            </a:pPr>
            <a:r>
              <a:rPr lang="en-GB" sz="2400" dirty="0" smtClean="0">
                <a:solidFill>
                  <a:srgbClr val="FF0000"/>
                </a:solidFill>
                <a:effectLst>
                  <a:outerShdw blurRad="38100" dist="38100" dir="2700000" algn="tl">
                    <a:srgbClr val="000000"/>
                  </a:outerShdw>
                </a:effectLst>
                <a:latin typeface="Calibri" pitchFamily="34" charset="0"/>
                <a:cs typeface="Arial" pitchFamily="34" charset="0"/>
              </a:rPr>
              <a:t>Classically accepted Geotherm        </a:t>
            </a:r>
            <a:r>
              <a:rPr lang="en-GB" sz="1400" dirty="0" smtClean="0">
                <a:solidFill>
                  <a:srgbClr val="FF0000"/>
                </a:solidFill>
                <a:effectLst>
                  <a:outerShdw blurRad="38100" dist="38100" dir="2700000" algn="tl">
                    <a:srgbClr val="000000"/>
                  </a:outerShdw>
                </a:effectLst>
                <a:latin typeface="Calibri" pitchFamily="34" charset="0"/>
                <a:cs typeface="Arial" pitchFamily="34" charset="0"/>
              </a:rPr>
              <a:t>(e.g., Hassan et al., 2015)</a:t>
            </a:r>
            <a:endParaRPr lang="en-GB" sz="2400" dirty="0">
              <a:solidFill>
                <a:srgbClr val="FF0000"/>
              </a:solidFill>
              <a:effectLst>
                <a:outerShdw blurRad="38100" dist="38100" dir="2700000" algn="tl">
                  <a:srgbClr val="000000"/>
                </a:outerShdw>
              </a:effectLst>
              <a:latin typeface="Calibri" pitchFamily="34" charset="0"/>
              <a:cs typeface="Arial" pitchFamily="34" charset="0"/>
            </a:endParaRPr>
          </a:p>
        </p:txBody>
      </p:sp>
      <p:sp>
        <p:nvSpPr>
          <p:cNvPr id="64" name="CasellaDiTesto 63"/>
          <p:cNvSpPr txBox="1"/>
          <p:nvPr/>
        </p:nvSpPr>
        <p:spPr>
          <a:xfrm>
            <a:off x="5599113" y="1740145"/>
            <a:ext cx="3544887" cy="338554"/>
          </a:xfrm>
          <a:prstGeom prst="rect">
            <a:avLst/>
          </a:prstGeom>
          <a:noFill/>
        </p:spPr>
        <p:txBody>
          <a:bodyPr>
            <a:spAutoFit/>
          </a:bodyPr>
          <a:lstStyle/>
          <a:p>
            <a:pPr algn="ctr" eaLnBrk="0" hangingPunct="0">
              <a:defRPr/>
            </a:pPr>
            <a:r>
              <a:rPr lang="en-GB" sz="1600" i="1" smtClean="0">
                <a:solidFill>
                  <a:srgbClr val="FFFF00"/>
                </a:solidFill>
                <a:effectLst>
                  <a:outerShdw blurRad="38100" dist="38100" dir="2700000" algn="tl">
                    <a:srgbClr val="000000"/>
                  </a:outerShdw>
                </a:effectLst>
                <a:latin typeface="Calibri" pitchFamily="34" charset="0"/>
                <a:cs typeface="Arial" pitchFamily="34" charset="0"/>
              </a:rPr>
              <a:t>Super- or Sub-adiabatic?</a:t>
            </a:r>
            <a:endParaRPr lang="en-GB" sz="1600" i="1">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65" name="CasellaDiTesto 64"/>
          <p:cNvSpPr txBox="1"/>
          <p:nvPr/>
        </p:nvSpPr>
        <p:spPr>
          <a:xfrm>
            <a:off x="5599113" y="6207769"/>
            <a:ext cx="3544887" cy="338554"/>
          </a:xfrm>
          <a:prstGeom prst="rect">
            <a:avLst/>
          </a:prstGeom>
          <a:noFill/>
        </p:spPr>
        <p:txBody>
          <a:bodyPr>
            <a:spAutoFit/>
          </a:bodyPr>
          <a:lstStyle/>
          <a:p>
            <a:pPr algn="ctr" eaLnBrk="0" hangingPunct="0">
              <a:defRPr/>
            </a:pPr>
            <a:r>
              <a:rPr lang="en-GB" sz="1600" i="1" smtClean="0">
                <a:solidFill>
                  <a:srgbClr val="FFFF00"/>
                </a:solidFill>
                <a:effectLst>
                  <a:outerShdw blurRad="38100" dist="38100" dir="2700000" algn="tl">
                    <a:srgbClr val="000000"/>
                  </a:outerShdw>
                </a:effectLst>
                <a:latin typeface="Calibri" pitchFamily="34" charset="0"/>
                <a:cs typeface="Arial" pitchFamily="34" charset="0"/>
              </a:rPr>
              <a:t>Super- or Sub-adiabatic?</a:t>
            </a:r>
            <a:endParaRPr lang="en-GB" sz="1600" i="1">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67" name="CasellaDiTesto 66"/>
          <p:cNvSpPr txBox="1"/>
          <p:nvPr/>
        </p:nvSpPr>
        <p:spPr>
          <a:xfrm>
            <a:off x="5781675" y="4242046"/>
            <a:ext cx="3387725" cy="1477328"/>
          </a:xfrm>
          <a:prstGeom prst="rect">
            <a:avLst/>
          </a:prstGeom>
          <a:noFill/>
        </p:spPr>
        <p:txBody>
          <a:bodyPr wrap="square">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This is the classical view of the heat distribution in the Earth’s interior (standard Cambridge School Model; McKenzie and Bickle, 1988)</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up)">
                                      <p:cBhvr>
                                        <p:cTn id="12" dur="2000"/>
                                        <p:tgtEl>
                                          <p:spTgt spid="6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fade">
                                      <p:cBhvr>
                                        <p:cTn id="16" dur="500"/>
                                        <p:tgtEl>
                                          <p:spTgt spid="20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2"/>
                                        </p:tgtEl>
                                        <p:attrNameLst>
                                          <p:attrName>style.visibility</p:attrName>
                                        </p:attrNameLst>
                                      </p:cBhvr>
                                      <p:to>
                                        <p:strVal val="visible"/>
                                      </p:to>
                                    </p:set>
                                    <p:animEffect transition="in" filter="fade">
                                      <p:cBhvr>
                                        <p:cTn id="21" dur="500"/>
                                        <p:tgtEl>
                                          <p:spTgt spid="18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wipe(left)">
                                      <p:cBhvr>
                                        <p:cTn id="25" dur="2000"/>
                                        <p:tgtEl>
                                          <p:spTgt spid="18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fade">
                                      <p:cBhvr>
                                        <p:cTn id="30" dur="500"/>
                                        <p:tgtEl>
                                          <p:spTgt spid="18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87"/>
                                        </p:tgtEl>
                                        <p:attrNameLst>
                                          <p:attrName>style.visibility</p:attrName>
                                        </p:attrNameLst>
                                      </p:cBhvr>
                                      <p:to>
                                        <p:strVal val="visible"/>
                                      </p:to>
                                    </p:set>
                                    <p:animEffect transition="in" filter="wipe(left)">
                                      <p:cBhvr>
                                        <p:cTn id="34" dur="2000"/>
                                        <p:tgtEl>
                                          <p:spTgt spid="18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
                                        </p:tgtEl>
                                        <p:attrNameLst>
                                          <p:attrName>style.visibility</p:attrName>
                                        </p:attrNameLst>
                                      </p:cBhvr>
                                      <p:to>
                                        <p:strVal val="visible"/>
                                      </p:to>
                                    </p:set>
                                    <p:animEffect transition="in" filter="fade">
                                      <p:cBhvr>
                                        <p:cTn id="47" dur="500"/>
                                        <p:tgtEl>
                                          <p:spTgt spid="18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500"/>
                                        <p:tgtEl>
                                          <p:spTgt spid="1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1"/>
                                        </p:tgtEl>
                                        <p:attrNameLst>
                                          <p:attrName>style.visibility</p:attrName>
                                        </p:attrNameLst>
                                      </p:cBhvr>
                                      <p:to>
                                        <p:strVal val="visible"/>
                                      </p:to>
                                    </p:set>
                                    <p:animEffect transition="in" filter="fade">
                                      <p:cBhvr>
                                        <p:cTn id="62" dur="500"/>
                                        <p:tgtEl>
                                          <p:spTgt spid="1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89"/>
                                        </p:tgtEl>
                                        <p:attrNameLst>
                                          <p:attrName>style.visibility</p:attrName>
                                        </p:attrNameLst>
                                      </p:cBhvr>
                                      <p:to>
                                        <p:strVal val="visible"/>
                                      </p:to>
                                    </p:set>
                                    <p:animEffect transition="in" filter="wipe(down)">
                                      <p:cBhvr>
                                        <p:cTn id="67" dur="1000"/>
                                        <p:tgtEl>
                                          <p:spTgt spid="18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89"/>
                                        </p:tgtEl>
                                      </p:cBhvr>
                                    </p:animEffect>
                                    <p:set>
                                      <p:cBhvr>
                                        <p:cTn id="72" dur="1" fill="hold">
                                          <p:stCondLst>
                                            <p:cond delay="499"/>
                                          </p:stCondLst>
                                        </p:cTn>
                                        <p:tgtEl>
                                          <p:spTgt spid="189"/>
                                        </p:tgtEl>
                                        <p:attrNameLst>
                                          <p:attrName>style.visibility</p:attrName>
                                        </p:attrNameLst>
                                      </p:cBhvr>
                                      <p:to>
                                        <p:strVal val="hidden"/>
                                      </p:to>
                                    </p:se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190"/>
                                        </p:tgtEl>
                                        <p:attrNameLst>
                                          <p:attrName>style.visibility</p:attrName>
                                        </p:attrNameLst>
                                      </p:cBhvr>
                                      <p:to>
                                        <p:strVal val="visible"/>
                                      </p:to>
                                    </p:set>
                                    <p:animEffect transition="in" filter="wipe(down)">
                                      <p:cBhvr>
                                        <p:cTn id="76" dur="1000"/>
                                        <p:tgtEl>
                                          <p:spTgt spid="190"/>
                                        </p:tgtEl>
                                      </p:cBhvr>
                                    </p:animEffect>
                                  </p:childTnLst>
                                </p:cTn>
                              </p:par>
                            </p:childTnLst>
                          </p:cTn>
                        </p:par>
                        <p:par>
                          <p:cTn id="77" fill="hold">
                            <p:stCondLst>
                              <p:cond delay="1500"/>
                            </p:stCondLst>
                            <p:childTnLst>
                              <p:par>
                                <p:cTn id="78" presetID="56" presetClass="path" presetSubtype="0" accel="50000" decel="50000" fill="hold" nodeType="afterEffect">
                                  <p:stCondLst>
                                    <p:cond delay="0"/>
                                  </p:stCondLst>
                                  <p:childTnLst>
                                    <p:animMotion origin="layout" path="M 2.5E-6 2.59259E-6 L -0.10799 -0.68195 " pathEditMode="relative" rAng="0" ptsTypes="AA">
                                      <p:cBhvr>
                                        <p:cTn id="79" dur="3000" fill="hold"/>
                                        <p:tgtEl>
                                          <p:spTgt spid="191"/>
                                        </p:tgtEl>
                                        <p:attrNameLst>
                                          <p:attrName>ppt_x</p:attrName>
                                          <p:attrName>ppt_y</p:attrName>
                                        </p:attrNameLst>
                                      </p:cBhvr>
                                      <p:rCtr x="-5400" y="-34100"/>
                                    </p:animMotion>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195"/>
                                        </p:tgtEl>
                                        <p:attrNameLst>
                                          <p:attrName>style.visibility</p:attrName>
                                        </p:attrNameLst>
                                      </p:cBhvr>
                                      <p:to>
                                        <p:strVal val="visible"/>
                                      </p:to>
                                    </p:set>
                                    <p:animEffect transition="in" filter="fade">
                                      <p:cBhvr>
                                        <p:cTn id="83" dur="500"/>
                                        <p:tgtEl>
                                          <p:spTgt spid="19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92"/>
                                        </p:tgtEl>
                                        <p:attrNameLst>
                                          <p:attrName>style.visibility</p:attrName>
                                        </p:attrNameLst>
                                      </p:cBhvr>
                                      <p:to>
                                        <p:strVal val="visible"/>
                                      </p:to>
                                    </p:set>
                                    <p:animEffect transition="in" filter="fade">
                                      <p:cBhvr>
                                        <p:cTn id="88" dur="1000"/>
                                        <p:tgtEl>
                                          <p:spTgt spid="192"/>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193"/>
                                        </p:tgtEl>
                                        <p:attrNameLst>
                                          <p:attrName>style.visibility</p:attrName>
                                        </p:attrNameLst>
                                      </p:cBhvr>
                                      <p:to>
                                        <p:strVal val="visible"/>
                                      </p:to>
                                    </p:set>
                                    <p:animEffect transition="in" filter="fade">
                                      <p:cBhvr>
                                        <p:cTn id="92" dur="1000"/>
                                        <p:tgtEl>
                                          <p:spTgt spid="193"/>
                                        </p:tgtEl>
                                      </p:cBhvr>
                                    </p:animEffect>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194"/>
                                        </p:tgtEl>
                                        <p:attrNameLst>
                                          <p:attrName>style.visibility</p:attrName>
                                        </p:attrNameLst>
                                      </p:cBhvr>
                                      <p:to>
                                        <p:strVal val="visible"/>
                                      </p:to>
                                    </p:set>
                                    <p:animEffect transition="in" filter="fade">
                                      <p:cBhvr>
                                        <p:cTn id="96" dur="1000"/>
                                        <p:tgtEl>
                                          <p:spTgt spid="194"/>
                                        </p:tgtEl>
                                      </p:cBhvr>
                                    </p:animEffect>
                                  </p:childTnLst>
                                </p:cTn>
                              </p:par>
                            </p:childTnLst>
                          </p:cTn>
                        </p:par>
                      </p:childTnLst>
                    </p:cTn>
                  </p:par>
                  <p:par>
                    <p:cTn id="97" fill="hold">
                      <p:stCondLst>
                        <p:cond delay="indefinite"/>
                      </p:stCondLst>
                      <p:childTnLst>
                        <p:par>
                          <p:cTn id="98" fill="hold">
                            <p:stCondLst>
                              <p:cond delay="0"/>
                            </p:stCondLst>
                            <p:childTnLst>
                              <p:par>
                                <p:cTn id="99" presetID="56" presetClass="path" presetSubtype="0" accel="50000" decel="50000" fill="hold" nodeType="clickEffect">
                                  <p:stCondLst>
                                    <p:cond delay="0"/>
                                  </p:stCondLst>
                                  <p:childTnLst>
                                    <p:animMotion origin="layout" path="M 3.33333E-6 -2.59259E-6 L -0.07275 -0.48102 " pathEditMode="relative" rAng="0" ptsTypes="AA">
                                      <p:cBhvr>
                                        <p:cTn id="100" dur="2000" fill="hold"/>
                                        <p:tgtEl>
                                          <p:spTgt spid="192"/>
                                        </p:tgtEl>
                                        <p:attrNameLst>
                                          <p:attrName>ppt_x</p:attrName>
                                          <p:attrName>ppt_y</p:attrName>
                                        </p:attrNameLst>
                                      </p:cBhvr>
                                      <p:rCtr x="-3600" y="-24100"/>
                                    </p:animMotion>
                                  </p:childTnLst>
                                </p:cTn>
                              </p:par>
                            </p:childTnLst>
                          </p:cTn>
                        </p:par>
                        <p:par>
                          <p:cTn id="101" fill="hold">
                            <p:stCondLst>
                              <p:cond delay="2000"/>
                            </p:stCondLst>
                            <p:childTnLst>
                              <p:par>
                                <p:cTn id="102" presetID="56" presetClass="path" presetSubtype="0" accel="50000" decel="50000" fill="hold" nodeType="afterEffect">
                                  <p:stCondLst>
                                    <p:cond delay="0"/>
                                  </p:stCondLst>
                                  <p:childTnLst>
                                    <p:animMotion origin="layout" path="M -2.77778E-7 -1.48148E-6 L -0.04097 -0.26805 " pathEditMode="relative" rAng="0" ptsTypes="AA">
                                      <p:cBhvr>
                                        <p:cTn id="103" dur="2000" fill="hold"/>
                                        <p:tgtEl>
                                          <p:spTgt spid="193"/>
                                        </p:tgtEl>
                                        <p:attrNameLst>
                                          <p:attrName>ppt_x</p:attrName>
                                          <p:attrName>ppt_y</p:attrName>
                                        </p:attrNameLst>
                                      </p:cBhvr>
                                      <p:rCtr x="-2000" y="-13400"/>
                                    </p:animMotion>
                                  </p:childTnLst>
                                </p:cTn>
                              </p:par>
                            </p:childTnLst>
                          </p:cTn>
                        </p:par>
                        <p:par>
                          <p:cTn id="104" fill="hold">
                            <p:stCondLst>
                              <p:cond delay="4000"/>
                            </p:stCondLst>
                            <p:childTnLst>
                              <p:par>
                                <p:cTn id="105" presetID="56" presetClass="path" presetSubtype="0" accel="50000" decel="50000" fill="hold" nodeType="afterEffect">
                                  <p:stCondLst>
                                    <p:cond delay="0"/>
                                  </p:stCondLst>
                                  <p:childTnLst>
                                    <p:animMotion origin="layout" path="M 1.38889E-6 -7.40741E-7 L -0.0092 -0.07153 " pathEditMode="relative" rAng="0" ptsTypes="AA">
                                      <p:cBhvr>
                                        <p:cTn id="106" dur="2000" fill="hold"/>
                                        <p:tgtEl>
                                          <p:spTgt spid="194"/>
                                        </p:tgtEl>
                                        <p:attrNameLst>
                                          <p:attrName>ppt_x</p:attrName>
                                          <p:attrName>ppt_y</p:attrName>
                                        </p:attrNameLst>
                                      </p:cBhvr>
                                      <p:rCtr x="-500" y="-3600"/>
                                    </p:animMotion>
                                  </p:childTnLst>
                                </p:cTn>
                              </p:par>
                            </p:childTnLst>
                          </p:cTn>
                        </p:par>
                        <p:par>
                          <p:cTn id="107" fill="hold">
                            <p:stCondLst>
                              <p:cond delay="6000"/>
                            </p:stCondLst>
                            <p:childTnLst>
                              <p:par>
                                <p:cTn id="108" presetID="10" presetClass="entr" presetSubtype="0" fill="hold" grpId="0" nodeType="afterEffect">
                                  <p:stCondLst>
                                    <p:cond delay="0"/>
                                  </p:stCondLst>
                                  <p:childTnLst>
                                    <p:set>
                                      <p:cBhvr>
                                        <p:cTn id="109" dur="1" fill="hold">
                                          <p:stCondLst>
                                            <p:cond delay="0"/>
                                          </p:stCondLst>
                                        </p:cTn>
                                        <p:tgtEl>
                                          <p:spTgt spid="196"/>
                                        </p:tgtEl>
                                        <p:attrNameLst>
                                          <p:attrName>style.visibility</p:attrName>
                                        </p:attrNameLst>
                                      </p:cBhvr>
                                      <p:to>
                                        <p:strVal val="visible"/>
                                      </p:to>
                                    </p:set>
                                    <p:animEffect transition="in" filter="fade">
                                      <p:cBhvr>
                                        <p:cTn id="110" dur="500"/>
                                        <p:tgtEl>
                                          <p:spTgt spid="19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7"/>
                                        </p:tgtEl>
                                        <p:attrNameLst>
                                          <p:attrName>style.visibility</p:attrName>
                                        </p:attrNameLst>
                                      </p:cBhvr>
                                      <p:to>
                                        <p:strVal val="visible"/>
                                      </p:to>
                                    </p:set>
                                    <p:animEffect transition="in" filter="fade">
                                      <p:cBhvr>
                                        <p:cTn id="115" dur="500"/>
                                        <p:tgtEl>
                                          <p:spTgt spid="197"/>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199"/>
                                        </p:tgtEl>
                                        <p:attrNameLst>
                                          <p:attrName>style.visibility</p:attrName>
                                        </p:attrNameLst>
                                      </p:cBhvr>
                                      <p:to>
                                        <p:strVal val="visible"/>
                                      </p:to>
                                    </p:set>
                                    <p:animEffect transition="in" filter="wipe(right)">
                                      <p:cBhvr>
                                        <p:cTn id="119" dur="500"/>
                                        <p:tgtEl>
                                          <p:spTgt spid="19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98"/>
                                        </p:tgtEl>
                                        <p:attrNameLst>
                                          <p:attrName>style.visibility</p:attrName>
                                        </p:attrNameLst>
                                      </p:cBhvr>
                                      <p:to>
                                        <p:strVal val="visible"/>
                                      </p:to>
                                    </p:set>
                                    <p:animEffect transition="in" filter="fade">
                                      <p:cBhvr>
                                        <p:cTn id="124" dur="500"/>
                                        <p:tgtEl>
                                          <p:spTgt spid="198"/>
                                        </p:tgtEl>
                                      </p:cBhvr>
                                    </p:animEffect>
                                  </p:childTnLst>
                                </p:cTn>
                              </p:par>
                            </p:childTnLst>
                          </p:cTn>
                        </p:par>
                        <p:par>
                          <p:cTn id="125" fill="hold">
                            <p:stCondLst>
                              <p:cond delay="500"/>
                            </p:stCondLst>
                            <p:childTnLst>
                              <p:par>
                                <p:cTn id="126" presetID="22" presetClass="entr" presetSubtype="4" fill="hold" nodeType="afterEffect">
                                  <p:stCondLst>
                                    <p:cond delay="0"/>
                                  </p:stCondLst>
                                  <p:childTnLst>
                                    <p:set>
                                      <p:cBhvr>
                                        <p:cTn id="127" dur="1" fill="hold">
                                          <p:stCondLst>
                                            <p:cond delay="0"/>
                                          </p:stCondLst>
                                        </p:cTn>
                                        <p:tgtEl>
                                          <p:spTgt spid="200"/>
                                        </p:tgtEl>
                                        <p:attrNameLst>
                                          <p:attrName>style.visibility</p:attrName>
                                        </p:attrNameLst>
                                      </p:cBhvr>
                                      <p:to>
                                        <p:strVal val="visible"/>
                                      </p:to>
                                    </p:set>
                                    <p:animEffect transition="in" filter="wipe(down)">
                                      <p:cBhvr>
                                        <p:cTn id="128"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82" grpId="0"/>
      <p:bldP spid="184" grpId="0"/>
      <p:bldP spid="185" grpId="0"/>
      <p:bldP spid="188" grpId="0"/>
      <p:bldP spid="195" grpId="0"/>
      <p:bldP spid="196" grpId="0"/>
      <p:bldP spid="197" grpId="0"/>
      <p:bldP spid="198" grpId="0"/>
      <p:bldP spid="201" grpId="0"/>
      <p:bldP spid="64" grpId="0"/>
      <p:bldP spid="65" grpId="0"/>
      <p:bldP spid="6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12700" y="746125"/>
            <a:ext cx="8853488" cy="1373188"/>
          </a:xfrm>
          <a:prstGeom prst="rect">
            <a:avLst/>
          </a:prstGeom>
          <a:noFill/>
          <a:ln w="9525">
            <a:noFill/>
            <a:miter lim="800000"/>
            <a:headEnd/>
            <a:tailEnd/>
          </a:ln>
          <a:effectLst/>
        </p:spPr>
        <p:txBody>
          <a:bodyPr>
            <a:spAutoFit/>
          </a:bodyPr>
          <a:lstStyle/>
          <a:p>
            <a:pPr algn="ct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More information about the thermal state of the mantle and the significance of the Potential Temperature can be found in:</a:t>
            </a: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2" name="Text Box 3"/>
          <p:cNvSpPr txBox="1">
            <a:spLocks noChangeArrowheads="1"/>
          </p:cNvSpPr>
          <p:nvPr/>
        </p:nvSpPr>
        <p:spPr bwMode="auto">
          <a:xfrm>
            <a:off x="155575" y="2081213"/>
            <a:ext cx="8834438" cy="519112"/>
          </a:xfrm>
          <a:prstGeom prst="rect">
            <a:avLst/>
          </a:prstGeom>
          <a:noFill/>
          <a:ln w="9525">
            <a:noFill/>
            <a:miter lim="800000"/>
            <a:headEnd/>
            <a:tailEnd/>
          </a:ln>
          <a:effectLst/>
        </p:spPr>
        <p:txBody>
          <a:bodyPr>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Among the recent papers I prefer the following:</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40968" name="Picture 8"/>
          <p:cNvPicPr>
            <a:picLocks noChangeAspect="1" noChangeArrowheads="1"/>
          </p:cNvPicPr>
          <p:nvPr/>
        </p:nvPicPr>
        <p:blipFill>
          <a:blip r:embed="rId3" cstate="print"/>
          <a:srcRect b="21494"/>
          <a:stretch>
            <a:fillRect/>
          </a:stretch>
        </p:blipFill>
        <p:spPr bwMode="auto">
          <a:xfrm>
            <a:off x="287338" y="2771775"/>
            <a:ext cx="8561387" cy="3629025"/>
          </a:xfrm>
          <a:prstGeom prst="rect">
            <a:avLst/>
          </a:prstGeom>
          <a:noFill/>
          <a:ln w="12700"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68"/>
                                        </p:tgtEl>
                                        <p:attrNameLst>
                                          <p:attrName>style.visibility</p:attrName>
                                        </p:attrNameLst>
                                      </p:cBhvr>
                                      <p:to>
                                        <p:strVal val="visible"/>
                                      </p:to>
                                    </p:set>
                                    <p:animEffect transition="in" filter="fade">
                                      <p:cBhvr>
                                        <p:cTn id="11"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12700" y="746125"/>
            <a:ext cx="8853488" cy="1373188"/>
          </a:xfrm>
          <a:prstGeom prst="rect">
            <a:avLst/>
          </a:prstGeom>
          <a:noFill/>
          <a:ln w="9525">
            <a:noFill/>
            <a:miter lim="800000"/>
            <a:headEnd/>
            <a:tailEnd/>
          </a:ln>
          <a:effectLst/>
        </p:spPr>
        <p:txBody>
          <a:bodyPr>
            <a:spAutoFit/>
          </a:bodyPr>
          <a:lstStyle/>
          <a:p>
            <a:pPr algn="ct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More information about the thermal state of the mantle and the significance of the Potential Temperature can be found in:</a:t>
            </a: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2" name="Text Box 3"/>
          <p:cNvSpPr txBox="1">
            <a:spLocks noChangeArrowheads="1"/>
          </p:cNvSpPr>
          <p:nvPr/>
        </p:nvSpPr>
        <p:spPr bwMode="auto">
          <a:xfrm>
            <a:off x="155575" y="2081213"/>
            <a:ext cx="7045325" cy="519112"/>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Among the recent papers I prefer the following:</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1027" name="Picture 3"/>
          <p:cNvPicPr>
            <a:picLocks noChangeAspect="1" noChangeArrowheads="1"/>
          </p:cNvPicPr>
          <p:nvPr/>
        </p:nvPicPr>
        <p:blipFill>
          <a:blip r:embed="rId3" cstate="print"/>
          <a:srcRect/>
          <a:stretch>
            <a:fillRect/>
          </a:stretch>
        </p:blipFill>
        <p:spPr bwMode="auto">
          <a:xfrm>
            <a:off x="310074" y="2608808"/>
            <a:ext cx="8495278" cy="3811042"/>
          </a:xfrm>
          <a:prstGeom prst="rect">
            <a:avLst/>
          </a:prstGeom>
          <a:noFill/>
          <a:ln w="9525">
            <a:noFill/>
            <a:miter lim="800000"/>
            <a:headEnd/>
            <a:tailEnd/>
          </a:ln>
        </p:spPr>
      </p:pic>
      <p:sp>
        <p:nvSpPr>
          <p:cNvPr id="6" name="Text Box 3"/>
          <p:cNvSpPr txBox="1">
            <a:spLocks noChangeArrowheads="1"/>
          </p:cNvSpPr>
          <p:nvPr/>
        </p:nvSpPr>
        <p:spPr bwMode="auto">
          <a:xfrm>
            <a:off x="5697537" y="2965451"/>
            <a:ext cx="1858963" cy="400110"/>
          </a:xfrm>
          <a:prstGeom prst="rect">
            <a:avLst/>
          </a:prstGeom>
          <a:noFill/>
          <a:ln w="9525">
            <a:noFill/>
            <a:miter lim="800000"/>
            <a:headEnd/>
            <a:tailEnd/>
          </a:ln>
          <a:effectLst/>
        </p:spPr>
        <p:txBody>
          <a:bodyPr wrap="square">
            <a:spAutoFit/>
          </a:bodyPr>
          <a:lstStyle/>
          <a:p>
            <a:pPr>
              <a:defRPr/>
            </a:pPr>
            <a:r>
              <a:rPr lang="en-GB" sz="2000" b="1" dirty="0" smtClean="0">
                <a:solidFill>
                  <a:schemeClr val="tx1"/>
                </a:solidFill>
                <a:effectLst/>
                <a:latin typeface="Calibri" pitchFamily="34" charset="0"/>
                <a:sym typeface="Wingdings" pitchFamily="2" charset="2"/>
              </a:rPr>
              <a:t>2020 (in press)</a:t>
            </a:r>
            <a:endParaRPr lang="en-GB" sz="2000" b="1" dirty="0">
              <a:solidFill>
                <a:schemeClr val="tx1"/>
              </a:solidFill>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64122"/>
            <a:ext cx="9144000" cy="87923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400" b="0" i="0" u="none" strike="noStrike" kern="0" cap="none" spc="0" normalizeH="0" baseline="0" smtClean="0">
                <a:ln>
                  <a:noFill/>
                </a:ln>
                <a:solidFill>
                  <a:srgbClr val="FFFF00"/>
                </a:solidFill>
                <a:uLnTx/>
                <a:uFillTx/>
                <a:latin typeface="Calibri" pitchFamily="34" charset="0"/>
                <a:ea typeface="+mj-ea"/>
                <a:cs typeface="+mj-cs"/>
              </a:rPr>
              <a:t>Do you think the mantle is:</a:t>
            </a:r>
          </a:p>
        </p:txBody>
      </p:sp>
      <p:sp>
        <p:nvSpPr>
          <p:cNvPr id="7" name="Content Placeholder 2"/>
          <p:cNvSpPr txBox="1">
            <a:spLocks/>
          </p:cNvSpPr>
          <p:nvPr/>
        </p:nvSpPr>
        <p:spPr>
          <a:xfrm>
            <a:off x="457200" y="1178172"/>
            <a:ext cx="8686800" cy="5209928"/>
          </a:xfrm>
          <a:prstGeom prst="rect">
            <a:avLst/>
          </a:prstGeom>
        </p:spPr>
        <p:txBody>
          <a:bodyPr rtlCol="0">
            <a:noAutofit/>
          </a:bodyPr>
          <a:lstStyle/>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Adiabatic?</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Isothermal?</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Homogeneous?</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Devoid of U, Th, K ?</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Constant T at 100 km depth?</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Does not cool with time?</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3600" b="0" i="0" u="none" strike="noStrike" kern="0" cap="none" spc="0" normalizeH="0" baseline="0" dirty="0" smtClean="0">
                <a:ln>
                  <a:noFill/>
                </a:ln>
                <a:solidFill>
                  <a:schemeClr val="bg1"/>
                </a:solidFill>
                <a:uLnTx/>
                <a:uFillTx/>
                <a:latin typeface="Calibri" pitchFamily="34" charset="0"/>
              </a:rPr>
              <a:t>Are these the assumptions underlying the 1988 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317501" y="747713"/>
            <a:ext cx="8450262" cy="5232400"/>
          </a:xfrm>
          <a:prstGeom prst="rect">
            <a:avLst/>
          </a:prstGeom>
          <a:noFill/>
          <a:ln w="9525">
            <a:noFill/>
            <a:miter lim="800000"/>
            <a:headEnd/>
            <a:tailEnd/>
          </a:ln>
          <a:effectLst/>
        </p:spPr>
        <p:txBody>
          <a:bodyPr wrap="square">
            <a:spAutoFit/>
          </a:bodyPr>
          <a:lstStyle/>
          <a:p>
            <a:pPr algn="ctr">
              <a:defRPr/>
            </a:pPr>
            <a:r>
              <a:rPr lang="en-GB" sz="4800" dirty="0" smtClean="0">
                <a:solidFill>
                  <a:schemeClr val="bg1"/>
                </a:solidFill>
                <a:effectLst>
                  <a:outerShdw blurRad="38100" dist="38100" dir="2700000" algn="tl">
                    <a:srgbClr val="000000"/>
                  </a:outerShdw>
                </a:effectLst>
                <a:latin typeface="Calibri" pitchFamily="34" charset="0"/>
                <a:sym typeface="Wingdings" pitchFamily="2" charset="2"/>
              </a:rPr>
              <a:t>Give me a definition for:</a:t>
            </a:r>
          </a:p>
          <a:p>
            <a:pPr algn="ctr">
              <a:defRPr/>
            </a:pPr>
            <a:endParaRPr lang="en-GB" sz="4800" dirty="0" smtClean="0">
              <a:solidFill>
                <a:schemeClr val="bg1"/>
              </a:solidFill>
              <a:effectLst>
                <a:outerShdw blurRad="38100" dist="38100" dir="2700000" algn="tl">
                  <a:srgbClr val="000000"/>
                </a:outerShdw>
              </a:effectLst>
              <a:latin typeface="Calibri" pitchFamily="34" charset="0"/>
              <a:sym typeface="Wingdings" pitchFamily="2" charset="2"/>
            </a:endParaRPr>
          </a:p>
          <a:p>
            <a:pPr marL="742950" indent="-742950">
              <a:buFontTx/>
              <a:buAutoNum type="arabicParenR"/>
              <a:defRPr/>
            </a:pPr>
            <a:r>
              <a:rPr lang="en-GB" sz="5400" dirty="0" smtClean="0">
                <a:solidFill>
                  <a:schemeClr val="bg1"/>
                </a:solidFill>
                <a:effectLst>
                  <a:outerShdw blurRad="38100" dist="38100" dir="2700000" algn="tl">
                    <a:srgbClr val="000000"/>
                  </a:outerShdw>
                </a:effectLst>
                <a:latin typeface="Calibri" pitchFamily="34" charset="0"/>
                <a:sym typeface="Wingdings" pitchFamily="2" charset="2"/>
              </a:rPr>
              <a:t> Geotherm</a:t>
            </a:r>
          </a:p>
          <a:p>
            <a:pPr marL="742950" indent="-742950">
              <a:buFontTx/>
              <a:buAutoNum type="arabicParenR"/>
              <a:defRPr/>
            </a:pPr>
            <a:endParaRPr lang="en-GB" sz="3200" dirty="0" smtClean="0">
              <a:solidFill>
                <a:schemeClr val="bg1"/>
              </a:solidFill>
              <a:effectLst>
                <a:outerShdw blurRad="38100" dist="38100" dir="2700000" algn="tl">
                  <a:srgbClr val="000000"/>
                </a:outerShdw>
              </a:effectLst>
              <a:latin typeface="Calibri" pitchFamily="34" charset="0"/>
              <a:sym typeface="Wingdings" pitchFamily="2" charset="2"/>
            </a:endParaRPr>
          </a:p>
          <a:p>
            <a:pPr marL="742950" indent="-742950">
              <a:buFontTx/>
              <a:buAutoNum type="arabicParenR"/>
              <a:defRPr/>
            </a:pPr>
            <a:r>
              <a:rPr lang="en-GB" sz="5400" dirty="0" smtClean="0">
                <a:solidFill>
                  <a:schemeClr val="bg1"/>
                </a:solidFill>
                <a:effectLst>
                  <a:outerShdw blurRad="38100" dist="38100" dir="2700000" algn="tl">
                    <a:srgbClr val="000000"/>
                  </a:outerShdw>
                </a:effectLst>
                <a:latin typeface="Calibri" pitchFamily="34" charset="0"/>
                <a:sym typeface="Wingdings" pitchFamily="2" charset="2"/>
              </a:rPr>
              <a:t> Mantle Adiabat</a:t>
            </a:r>
          </a:p>
          <a:p>
            <a:pPr marL="742950" indent="-742950">
              <a:buFontTx/>
              <a:buAutoNum type="arabicParenR"/>
              <a:defRPr/>
            </a:pPr>
            <a:endParaRPr lang="en-GB" sz="3200" dirty="0" smtClean="0">
              <a:solidFill>
                <a:schemeClr val="bg1"/>
              </a:solidFill>
              <a:effectLst>
                <a:outerShdw blurRad="38100" dist="38100" dir="2700000" algn="tl">
                  <a:srgbClr val="000000"/>
                </a:outerShdw>
              </a:effectLst>
              <a:latin typeface="Calibri" pitchFamily="34" charset="0"/>
              <a:sym typeface="Wingdings" pitchFamily="2" charset="2"/>
            </a:endParaRPr>
          </a:p>
          <a:p>
            <a:pPr marL="742950" indent="-742950">
              <a:buFontTx/>
              <a:buAutoNum type="arabicParenR"/>
              <a:defRPr/>
            </a:pPr>
            <a:r>
              <a:rPr lang="en-GB" sz="5400" dirty="0" smtClean="0">
                <a:solidFill>
                  <a:schemeClr val="bg1"/>
                </a:solidFill>
                <a:effectLst>
                  <a:outerShdw blurRad="38100" dist="38100" dir="2700000" algn="tl">
                    <a:srgbClr val="000000"/>
                  </a:outerShdw>
                </a:effectLst>
                <a:latin typeface="Calibri" pitchFamily="34" charset="0"/>
                <a:sym typeface="Wingdings" pitchFamily="2" charset="2"/>
              </a:rPr>
              <a:t> Potential Temperature</a:t>
            </a:r>
            <a:endParaRPr lang="en-GB" sz="4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18180" name="Text Box 4"/>
          <p:cNvSpPr txBox="1">
            <a:spLocks noChangeArrowheads="1"/>
          </p:cNvSpPr>
          <p:nvPr/>
        </p:nvSpPr>
        <p:spPr bwMode="auto">
          <a:xfrm>
            <a:off x="0" y="635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To resume:</a:t>
            </a:r>
            <a:endParaRPr lang="en-GB" sz="4800">
              <a:solidFill>
                <a:srgbClr val="FFFF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fade">
                                      <p:cBhvr>
                                        <p:cTn id="7" dur="500"/>
                                        <p:tgtEl>
                                          <p:spTgt spid="8181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8179">
                                            <p:txEl>
                                              <p:pRg st="0" end="0"/>
                                            </p:txEl>
                                          </p:spTgt>
                                        </p:tgtEl>
                                        <p:attrNameLst>
                                          <p:attrName>style.visibility</p:attrName>
                                        </p:attrNameLst>
                                      </p:cBhvr>
                                      <p:to>
                                        <p:strVal val="visible"/>
                                      </p:to>
                                    </p:set>
                                    <p:animEffect transition="in" filter="fade">
                                      <p:cBhvr>
                                        <p:cTn id="11" dur="500"/>
                                        <p:tgtEl>
                                          <p:spTgt spid="8181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8179">
                                            <p:txEl>
                                              <p:pRg st="2" end="2"/>
                                            </p:txEl>
                                          </p:spTgt>
                                        </p:tgtEl>
                                        <p:attrNameLst>
                                          <p:attrName>style.visibility</p:attrName>
                                        </p:attrNameLst>
                                      </p:cBhvr>
                                      <p:to>
                                        <p:strVal val="visible"/>
                                      </p:to>
                                    </p:set>
                                    <p:animEffect transition="in" filter="fade">
                                      <p:cBhvr>
                                        <p:cTn id="16" dur="500"/>
                                        <p:tgtEl>
                                          <p:spTgt spid="8181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8179">
                                            <p:txEl>
                                              <p:pRg st="4" end="4"/>
                                            </p:txEl>
                                          </p:spTgt>
                                        </p:tgtEl>
                                        <p:attrNameLst>
                                          <p:attrName>style.visibility</p:attrName>
                                        </p:attrNameLst>
                                      </p:cBhvr>
                                      <p:to>
                                        <p:strVal val="visible"/>
                                      </p:to>
                                    </p:set>
                                    <p:animEffect transition="in" filter="fade">
                                      <p:cBhvr>
                                        <p:cTn id="21" dur="500"/>
                                        <p:tgtEl>
                                          <p:spTgt spid="81817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8179">
                                            <p:txEl>
                                              <p:pRg st="6" end="6"/>
                                            </p:txEl>
                                          </p:spTgt>
                                        </p:tgtEl>
                                        <p:attrNameLst>
                                          <p:attrName>style.visibility</p:attrName>
                                        </p:attrNameLst>
                                      </p:cBhvr>
                                      <p:to>
                                        <p:strVal val="visible"/>
                                      </p:to>
                                    </p:set>
                                    <p:animEffect transition="in" filter="fade">
                                      <p:cBhvr>
                                        <p:cTn id="26" dur="500"/>
                                        <p:tgtEl>
                                          <p:spTgt spid="818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P spid="818180"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80" name="Text Box 4"/>
          <p:cNvSpPr txBox="1">
            <a:spLocks noChangeArrowheads="1"/>
          </p:cNvSpPr>
          <p:nvPr/>
        </p:nvSpPr>
        <p:spPr bwMode="auto">
          <a:xfrm>
            <a:off x="0" y="12700"/>
            <a:ext cx="9144000" cy="1077218"/>
          </a:xfrm>
          <a:prstGeom prst="rect">
            <a:avLst/>
          </a:prstGeom>
          <a:noFill/>
          <a:ln w="9525" algn="ctr">
            <a:noFill/>
            <a:miter lim="800000"/>
            <a:headEnd/>
            <a:tailEnd/>
          </a:ln>
          <a:effectLst/>
        </p:spPr>
        <p:txBody>
          <a:bodyPr>
            <a:spAutoFit/>
          </a:bodyPr>
          <a:lstStyle/>
          <a:p>
            <a:pPr algn="ctr">
              <a:defRPr/>
            </a:pPr>
            <a:r>
              <a:rPr lang="en-GB" sz="3200" smtClean="0">
                <a:solidFill>
                  <a:srgbClr val="FFFF00"/>
                </a:solidFill>
                <a:effectLst>
                  <a:outerShdw blurRad="38100" dist="38100" dir="2700000" algn="tl">
                    <a:srgbClr val="000000"/>
                  </a:outerShdw>
                </a:effectLst>
                <a:latin typeface="Calibri" pitchFamily="34" charset="0"/>
              </a:rPr>
              <a:t>Home exercises to test your comprehension of the problems:</a:t>
            </a:r>
            <a:endParaRPr lang="en-GB" sz="3200">
              <a:solidFill>
                <a:srgbClr val="FFFF00"/>
              </a:solidFill>
              <a:effectLst>
                <a:outerShdw blurRad="38100" dist="38100" dir="2700000" algn="tl">
                  <a:srgbClr val="000000"/>
                </a:outerShdw>
              </a:effectLst>
              <a:latin typeface="Calibri" pitchFamily="34" charset="0"/>
            </a:endParaRPr>
          </a:p>
        </p:txBody>
      </p:sp>
      <p:sp>
        <p:nvSpPr>
          <p:cNvPr id="4" name="Text Box 3"/>
          <p:cNvSpPr txBox="1">
            <a:spLocks noChangeArrowheads="1"/>
          </p:cNvSpPr>
          <p:nvPr/>
        </p:nvSpPr>
        <p:spPr bwMode="auto">
          <a:xfrm>
            <a:off x="317500" y="1080351"/>
            <a:ext cx="8509000" cy="4585871"/>
          </a:xfrm>
          <a:prstGeom prst="rect">
            <a:avLst/>
          </a:prstGeom>
          <a:noFill/>
          <a:ln w="9525">
            <a:noFill/>
            <a:miter lim="800000"/>
            <a:headEnd/>
            <a:tailEnd/>
          </a:ln>
          <a:effectLst/>
        </p:spPr>
        <p:txBody>
          <a:bodyPr wrap="square">
            <a:spAutoFit/>
          </a:bodyPr>
          <a:lstStyle/>
          <a:p>
            <a:pPr marL="539750" indent="-539750">
              <a:spcBef>
                <a:spcPts val="1200"/>
              </a:spcBef>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a)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Does it exist a single geotherm?</a:t>
            </a:r>
          </a:p>
          <a:p>
            <a:pPr marL="539750" indent="-539750">
              <a:spcBef>
                <a:spcPts val="1200"/>
              </a:spcBef>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b)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How can a local geotherm be perturbed?</a:t>
            </a:r>
          </a:p>
          <a:p>
            <a:pPr marL="539750" indent="-539750">
              <a:spcBef>
                <a:spcPts val="1200"/>
              </a:spcBef>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c)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Is the mantle adiabat similar for lithospheric and sub-lithospheric mantle?</a:t>
            </a:r>
          </a:p>
          <a:p>
            <a:pPr marL="539750" indent="-539750">
              <a:spcBef>
                <a:spcPts val="1200"/>
              </a:spcBef>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d)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Is the mantle adiabat higher or lower than melt adiabat? Why?</a:t>
            </a:r>
          </a:p>
          <a:p>
            <a:pPr marL="539750" indent="-539750">
              <a:spcBef>
                <a:spcPts val="1200"/>
              </a:spcBef>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e)</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 Can the melt adiabat vary?</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fade">
                                      <p:cBhvr>
                                        <p:cTn id="7" dur="500"/>
                                        <p:tgtEl>
                                          <p:spTgt spid="818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0" grpId="0"/>
      <p:bldP spid="4"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80" name="Text Box 4"/>
          <p:cNvSpPr txBox="1">
            <a:spLocks noChangeArrowheads="1"/>
          </p:cNvSpPr>
          <p:nvPr/>
        </p:nvSpPr>
        <p:spPr bwMode="auto">
          <a:xfrm>
            <a:off x="0" y="12700"/>
            <a:ext cx="9144000" cy="1077218"/>
          </a:xfrm>
          <a:prstGeom prst="rect">
            <a:avLst/>
          </a:prstGeom>
          <a:noFill/>
          <a:ln w="9525" algn="ctr">
            <a:noFill/>
            <a:miter lim="800000"/>
            <a:headEnd/>
            <a:tailEnd/>
          </a:ln>
          <a:effectLst/>
        </p:spPr>
        <p:txBody>
          <a:bodyPr>
            <a:spAutoFit/>
          </a:bodyPr>
          <a:lstStyle/>
          <a:p>
            <a:pPr algn="ctr">
              <a:defRPr/>
            </a:pPr>
            <a:r>
              <a:rPr lang="en-GB" sz="3200" smtClean="0">
                <a:solidFill>
                  <a:srgbClr val="FFFF00"/>
                </a:solidFill>
                <a:effectLst>
                  <a:outerShdw blurRad="38100" dist="38100" dir="2700000" algn="tl">
                    <a:srgbClr val="000000"/>
                  </a:outerShdw>
                </a:effectLst>
                <a:latin typeface="Calibri" pitchFamily="34" charset="0"/>
              </a:rPr>
              <a:t>Home exercises to test your comprehension of the problems:</a:t>
            </a:r>
            <a:endParaRPr lang="en-GB" sz="3200">
              <a:solidFill>
                <a:srgbClr val="FFFF00"/>
              </a:solidFill>
              <a:effectLst>
                <a:outerShdw blurRad="38100" dist="38100" dir="2700000" algn="tl">
                  <a:srgbClr val="000000"/>
                </a:outerShdw>
              </a:effectLst>
              <a:latin typeface="Calibri" pitchFamily="34" charset="0"/>
            </a:endParaRPr>
          </a:p>
        </p:txBody>
      </p:sp>
      <p:sp>
        <p:nvSpPr>
          <p:cNvPr id="4" name="Text Box 3"/>
          <p:cNvSpPr txBox="1">
            <a:spLocks noChangeArrowheads="1"/>
          </p:cNvSpPr>
          <p:nvPr/>
        </p:nvSpPr>
        <p:spPr bwMode="auto">
          <a:xfrm>
            <a:off x="317500" y="1080351"/>
            <a:ext cx="8509000" cy="1754326"/>
          </a:xfrm>
          <a:prstGeom prst="rect">
            <a:avLst/>
          </a:prstGeom>
          <a:noFill/>
          <a:ln w="9525">
            <a:noFill/>
            <a:miter lim="800000"/>
            <a:headEnd/>
            <a:tailEnd/>
          </a:ln>
          <a:effectLst/>
        </p:spPr>
        <p:txBody>
          <a:bodyPr wrap="square">
            <a:spAutoFit/>
          </a:bodyPr>
          <a:lstStyle/>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f)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Can potential temperature be directly measured?</a:t>
            </a:r>
          </a:p>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g)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How is potential temperature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5" name="Text Box 3"/>
          <p:cNvSpPr txBox="1">
            <a:spLocks noChangeArrowheads="1"/>
          </p:cNvSpPr>
          <p:nvPr/>
        </p:nvSpPr>
        <p:spPr bwMode="auto">
          <a:xfrm>
            <a:off x="317500" y="2951393"/>
            <a:ext cx="8509000" cy="2862322"/>
          </a:xfrm>
          <a:prstGeom prst="rect">
            <a:avLst/>
          </a:prstGeom>
          <a:noFill/>
          <a:ln w="9525">
            <a:noFill/>
            <a:miter lim="800000"/>
            <a:headEnd/>
            <a:tailEnd/>
          </a:ln>
          <a:effectLst/>
        </p:spPr>
        <p:txBody>
          <a:bodyPr wrap="square">
            <a:spAutoFit/>
          </a:bodyPr>
          <a:lstStyle/>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h)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Does the temperature in the uppermost mantle vary sub- or super-adiabatically?</a:t>
            </a:r>
          </a:p>
          <a:p>
            <a:pPr marL="539750" indent="-539750">
              <a:defRPr/>
            </a:pPr>
            <a:r>
              <a:rPr lang="en-GB" sz="3600" dirty="0" err="1" smtClean="0">
                <a:solidFill>
                  <a:srgbClr val="FFFF00"/>
                </a:solidFill>
                <a:effectLst>
                  <a:outerShdw blurRad="38100" dist="38100" dir="2700000" algn="tl">
                    <a:srgbClr val="000000"/>
                  </a:outerShdw>
                </a:effectLst>
                <a:latin typeface="Calibri" pitchFamily="34" charset="0"/>
                <a:sym typeface="Wingdings" pitchFamily="2" charset="2"/>
              </a:rPr>
              <a:t>i</a:t>
            </a: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Does higher potential temperature indicate higher absolute temperature?</a:t>
            </a:r>
          </a:p>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k)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Is </a:t>
            </a:r>
            <a:r>
              <a:rPr lang="en-GB" sz="3600" dirty="0" err="1" smtClean="0">
                <a:solidFill>
                  <a:schemeClr val="bg1"/>
                </a:solidFill>
                <a:effectLst>
                  <a:outerShdw blurRad="38100" dist="38100" dir="2700000" algn="tl">
                    <a:srgbClr val="000000"/>
                  </a:outerShdw>
                </a:effectLst>
                <a:latin typeface="Calibri" pitchFamily="34" charset="0"/>
                <a:sym typeface="Wingdings" pitchFamily="2" charset="2"/>
              </a:rPr>
              <a:t>Fo</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-rich olivine a proof for high T?</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P spid="5" grpId="0" uiExpand="1"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80" name="Text Box 4"/>
          <p:cNvSpPr txBox="1">
            <a:spLocks noChangeArrowheads="1"/>
          </p:cNvSpPr>
          <p:nvPr/>
        </p:nvSpPr>
        <p:spPr bwMode="auto">
          <a:xfrm>
            <a:off x="0" y="12700"/>
            <a:ext cx="9144000" cy="1077218"/>
          </a:xfrm>
          <a:prstGeom prst="rect">
            <a:avLst/>
          </a:prstGeom>
          <a:noFill/>
          <a:ln w="9525" algn="ctr">
            <a:noFill/>
            <a:miter lim="800000"/>
            <a:headEnd/>
            <a:tailEnd/>
          </a:ln>
          <a:effectLst/>
        </p:spPr>
        <p:txBody>
          <a:bodyPr>
            <a:spAutoFit/>
          </a:bodyPr>
          <a:lstStyle/>
          <a:p>
            <a:pPr algn="ctr">
              <a:defRPr/>
            </a:pPr>
            <a:r>
              <a:rPr lang="en-GB" sz="3200" smtClean="0">
                <a:solidFill>
                  <a:srgbClr val="FFFF00"/>
                </a:solidFill>
                <a:effectLst>
                  <a:outerShdw blurRad="38100" dist="38100" dir="2700000" algn="tl">
                    <a:srgbClr val="000000"/>
                  </a:outerShdw>
                </a:effectLst>
                <a:latin typeface="Calibri" pitchFamily="34" charset="0"/>
              </a:rPr>
              <a:t>Home exercises to test your comprehension of the problems:</a:t>
            </a:r>
            <a:endParaRPr lang="en-GB" sz="3200">
              <a:solidFill>
                <a:srgbClr val="FFFF00"/>
              </a:solidFill>
              <a:effectLst>
                <a:outerShdw blurRad="38100" dist="38100" dir="2700000" algn="tl">
                  <a:srgbClr val="000000"/>
                </a:outerShdw>
              </a:effectLst>
              <a:latin typeface="Calibri" pitchFamily="34" charset="0"/>
            </a:endParaRPr>
          </a:p>
        </p:txBody>
      </p:sp>
      <p:sp>
        <p:nvSpPr>
          <p:cNvPr id="4" name="Text Box 3"/>
          <p:cNvSpPr txBox="1">
            <a:spLocks noChangeArrowheads="1"/>
          </p:cNvSpPr>
          <p:nvPr/>
        </p:nvSpPr>
        <p:spPr bwMode="auto">
          <a:xfrm>
            <a:off x="317500" y="1080351"/>
            <a:ext cx="8509000" cy="5632311"/>
          </a:xfrm>
          <a:prstGeom prst="rect">
            <a:avLst/>
          </a:prstGeom>
          <a:noFill/>
          <a:ln w="9525">
            <a:noFill/>
            <a:miter lim="800000"/>
            <a:headEnd/>
            <a:tailEnd/>
          </a:ln>
          <a:effectLst/>
        </p:spPr>
        <p:txBody>
          <a:bodyPr wrap="square">
            <a:spAutoFit/>
          </a:bodyPr>
          <a:lstStyle/>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j)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Is MORB Tp higher, equal or lower than Hawaiian magma Tp?</a:t>
            </a:r>
          </a:p>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l)</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 Is there a relation between T and P in the Earth’s mantle?</a:t>
            </a:r>
          </a:p>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m)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could be the causes for subadiabatic geotherms?</a:t>
            </a:r>
          </a:p>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n)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Is convection possible in purely adiabatic conditions?</a:t>
            </a:r>
          </a:p>
          <a:p>
            <a:pPr marL="539750" indent="-539750">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o)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is necessary for allowing convection?</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2" name="Rectangle 4"/>
          <p:cNvSpPr>
            <a:spLocks noChangeArrowheads="1"/>
          </p:cNvSpPr>
          <p:nvPr/>
        </p:nvSpPr>
        <p:spPr bwMode="auto">
          <a:xfrm>
            <a:off x="0" y="74613"/>
            <a:ext cx="9144000" cy="914400"/>
          </a:xfrm>
          <a:prstGeom prst="rect">
            <a:avLst/>
          </a:prstGeom>
          <a:noFill/>
          <a:ln w="9525">
            <a:noFill/>
            <a:miter lim="800000"/>
            <a:headEnd/>
            <a:tailEnd/>
          </a:ln>
          <a:effectLst/>
        </p:spPr>
        <p:txBody>
          <a:bodyPr>
            <a:spAutoFit/>
          </a:bodyPr>
          <a:lstStyle/>
          <a:p>
            <a:pPr algn="ctr">
              <a:defRPr/>
            </a:pPr>
            <a:r>
              <a:rPr lang="en-GB" sz="5400" smtClean="0">
                <a:solidFill>
                  <a:schemeClr val="bg1"/>
                </a:solidFill>
                <a:effectLst>
                  <a:outerShdw blurRad="38100" dist="38100" dir="2700000" algn="tl">
                    <a:srgbClr val="000000"/>
                  </a:outerShdw>
                </a:effectLst>
                <a:latin typeface="Calibri" pitchFamily="34" charset="0"/>
              </a:rPr>
              <a:t>Credits:</a:t>
            </a:r>
            <a:endParaRPr lang="en-GB" sz="5400">
              <a:solidFill>
                <a:schemeClr val="bg1"/>
              </a:solidFill>
              <a:effectLst>
                <a:outerShdw blurRad="38100" dist="38100" dir="2700000" algn="tl">
                  <a:srgbClr val="000000"/>
                </a:outerShdw>
              </a:effectLst>
              <a:latin typeface="Calibri" pitchFamily="34" charset="0"/>
            </a:endParaRPr>
          </a:p>
        </p:txBody>
      </p:sp>
      <p:sp>
        <p:nvSpPr>
          <p:cNvPr id="4" name="Text Box 25"/>
          <p:cNvSpPr txBox="1">
            <a:spLocks noChangeArrowheads="1"/>
          </p:cNvSpPr>
          <p:nvPr/>
        </p:nvSpPr>
        <p:spPr bwMode="auto">
          <a:xfrm>
            <a:off x="0" y="5970588"/>
            <a:ext cx="9144000" cy="701675"/>
          </a:xfrm>
          <a:prstGeom prst="rect">
            <a:avLst/>
          </a:prstGeom>
          <a:noFill/>
          <a:ln w="9525">
            <a:noFill/>
            <a:miter lim="800000"/>
            <a:headEnd/>
            <a:tailEnd/>
          </a:ln>
          <a:effectLst/>
        </p:spPr>
        <p:txBody>
          <a:bodyPr>
            <a:spAutoFit/>
          </a:bodyPr>
          <a:lstStyle/>
          <a:p>
            <a:pPr marL="265113" indent="-265113" algn="r">
              <a:defRPr/>
            </a:pPr>
            <a:r>
              <a:rPr lang="en-GB" sz="2000" dirty="0" smtClean="0">
                <a:solidFill>
                  <a:schemeClr val="bg1"/>
                </a:solidFill>
                <a:effectLst>
                  <a:outerShdw blurRad="38100" dist="38100" dir="2700000" algn="tl">
                    <a:srgbClr val="000000"/>
                  </a:outerShdw>
                </a:effectLst>
                <a:latin typeface="Calibri" pitchFamily="34" charset="0"/>
              </a:rPr>
              <a:t>You can use this material for scientific and non-scientific purposes.</a:t>
            </a:r>
          </a:p>
          <a:p>
            <a:pPr marL="265113" indent="-265113" algn="r">
              <a:defRPr/>
            </a:pPr>
            <a:r>
              <a:rPr lang="en-GB" sz="2000" dirty="0" smtClean="0">
                <a:solidFill>
                  <a:schemeClr val="bg1"/>
                </a:solidFill>
                <a:effectLst>
                  <a:outerShdw blurRad="38100" dist="38100" dir="2700000" algn="tl">
                    <a:srgbClr val="000000"/>
                  </a:outerShdw>
                </a:effectLst>
                <a:latin typeface="Calibri" pitchFamily="34" charset="0"/>
              </a:rPr>
              <a:t>Please quote and acknowledge the source of data</a:t>
            </a:r>
            <a:endParaRPr lang="en-GB" dirty="0">
              <a:solidFill>
                <a:schemeClr val="bg1"/>
              </a:solidFill>
              <a:effectLst>
                <a:outerShdw blurRad="38100" dist="38100" dir="2700000" algn="tl">
                  <a:srgbClr val="000000"/>
                </a:outerShdw>
              </a:effectLst>
              <a:latin typeface="Calibri" pitchFamily="34" charset="0"/>
            </a:endParaRPr>
          </a:p>
        </p:txBody>
      </p:sp>
      <p:sp>
        <p:nvSpPr>
          <p:cNvPr id="5" name="Text Box 2"/>
          <p:cNvSpPr txBox="1">
            <a:spLocks noChangeArrowheads="1"/>
          </p:cNvSpPr>
          <p:nvPr/>
        </p:nvSpPr>
        <p:spPr bwMode="auto">
          <a:xfrm>
            <a:off x="0" y="891540"/>
            <a:ext cx="4669971" cy="4662815"/>
          </a:xfrm>
          <a:prstGeom prst="rect">
            <a:avLst/>
          </a:prstGeom>
          <a:noFill/>
          <a:ln w="9525" algn="ctr">
            <a:noFill/>
            <a:miter lim="800000"/>
            <a:headEnd/>
            <a:tailEnd/>
          </a:ln>
          <a:effectLst/>
        </p:spPr>
        <p:txBody>
          <a:bodyPr wrap="square">
            <a:spAutoFit/>
          </a:bodyPr>
          <a:lstStyle/>
          <a:p>
            <a:pPr marL="87313" indent="-87313">
              <a:defRPr/>
            </a:pPr>
            <a:r>
              <a:rPr lang="en-GB" sz="1100" dirty="0" smtClean="0">
                <a:solidFill>
                  <a:schemeClr val="bg1"/>
                </a:solidFill>
                <a:latin typeface="Calibri" pitchFamily="34" charset="0"/>
                <a:cs typeface="Calibri" panose="020F0502020204030204" pitchFamily="34" charset="0"/>
                <a:sym typeface="Wingdings" pitchFamily="2" charset="2"/>
              </a:rPr>
              <a:t>Anderson (2000) </a:t>
            </a:r>
            <a:r>
              <a:rPr lang="en-GB" sz="1100" dirty="0" err="1" smtClean="0">
                <a:solidFill>
                  <a:schemeClr val="bg1"/>
                </a:solidFill>
                <a:latin typeface="Calibri" pitchFamily="34" charset="0"/>
                <a:cs typeface="Calibri" panose="020F0502020204030204" pitchFamily="34" charset="0"/>
                <a:sym typeface="Wingdings" pitchFamily="2" charset="2"/>
              </a:rPr>
              <a:t>Geophys</a:t>
            </a:r>
            <a:r>
              <a:rPr lang="en-GB" sz="1100" dirty="0" smtClean="0">
                <a:solidFill>
                  <a:schemeClr val="bg1"/>
                </a:solidFill>
                <a:latin typeface="Calibri" pitchFamily="34" charset="0"/>
                <a:cs typeface="Calibri" panose="020F0502020204030204" pitchFamily="34" charset="0"/>
                <a:sym typeface="Wingdings" pitchFamily="2" charset="2"/>
              </a:rPr>
              <a:t>. Res. </a:t>
            </a:r>
            <a:r>
              <a:rPr lang="en-GB" sz="1100" dirty="0" err="1" smtClean="0">
                <a:solidFill>
                  <a:schemeClr val="bg1"/>
                </a:solidFill>
                <a:latin typeface="Calibri" pitchFamily="34" charset="0"/>
                <a:cs typeface="Calibri" panose="020F0502020204030204" pitchFamily="34" charset="0"/>
                <a:sym typeface="Wingdings" pitchFamily="2" charset="2"/>
              </a:rPr>
              <a:t>Lett</a:t>
            </a:r>
            <a:r>
              <a:rPr lang="en-GB" sz="1100" dirty="0" smtClean="0">
                <a:solidFill>
                  <a:schemeClr val="bg1"/>
                </a:solidFill>
                <a:latin typeface="Calibri" pitchFamily="34" charset="0"/>
                <a:cs typeface="Calibri" panose="020F0502020204030204" pitchFamily="34" charset="0"/>
                <a:sym typeface="Wingdings" pitchFamily="2" charset="2"/>
              </a:rPr>
              <a:t>., 27, 3623-3626</a:t>
            </a:r>
          </a:p>
          <a:p>
            <a:pPr marL="87313" indent="-87313">
              <a:defRPr/>
            </a:pPr>
            <a:r>
              <a:rPr lang="en-GB" sz="1100" dirty="0" smtClean="0">
                <a:solidFill>
                  <a:schemeClr val="bg1"/>
                </a:solidFill>
                <a:latin typeface="Calibri" pitchFamily="34" charset="0"/>
                <a:cs typeface="Calibri" panose="020F0502020204030204" pitchFamily="34" charset="0"/>
                <a:sym typeface="Wingdings" pitchFamily="2" charset="2"/>
              </a:rPr>
              <a:t>Anderson (2007) New Theory of the Earth, Cambridge University Press, 384 pp.</a:t>
            </a:r>
          </a:p>
          <a:p>
            <a:pPr marL="87313" indent="-87313">
              <a:defRPr/>
            </a:pPr>
            <a:r>
              <a:rPr lang="en-GB" sz="1100" dirty="0" smtClean="0">
                <a:solidFill>
                  <a:schemeClr val="bg1"/>
                </a:solidFill>
                <a:latin typeface="Calibri" pitchFamily="34" charset="0"/>
                <a:cs typeface="Calibri" panose="020F0502020204030204" pitchFamily="34" charset="0"/>
                <a:sym typeface="Wingdings" pitchFamily="2" charset="2"/>
              </a:rPr>
              <a:t>Anderson (2011) J. Petrol., 7-8, 1547-1577</a:t>
            </a:r>
          </a:p>
          <a:p>
            <a:pPr marL="87313" indent="-87313">
              <a:defRPr/>
            </a:pPr>
            <a:r>
              <a:rPr lang="en-GB" sz="1100" dirty="0" smtClean="0">
                <a:solidFill>
                  <a:schemeClr val="bg1"/>
                </a:solidFill>
                <a:latin typeface="Calibri" pitchFamily="34" charset="0"/>
                <a:cs typeface="Calibri" panose="020F0502020204030204" pitchFamily="34" charset="0"/>
              </a:rPr>
              <a:t>Anderson  and </a:t>
            </a:r>
            <a:r>
              <a:rPr lang="en-GB" sz="1100" dirty="0" err="1" smtClean="0">
                <a:solidFill>
                  <a:schemeClr val="bg1"/>
                </a:solidFill>
                <a:latin typeface="Calibri" pitchFamily="34" charset="0"/>
                <a:cs typeface="Calibri" panose="020F0502020204030204" pitchFamily="34" charset="0"/>
              </a:rPr>
              <a:t>Natland</a:t>
            </a:r>
            <a:r>
              <a:rPr lang="en-GB" sz="1100" dirty="0" smtClean="0">
                <a:solidFill>
                  <a:schemeClr val="bg1"/>
                </a:solidFill>
                <a:latin typeface="Calibri" pitchFamily="34" charset="0"/>
                <a:cs typeface="Calibri" panose="020F0502020204030204" pitchFamily="34" charset="0"/>
              </a:rPr>
              <a:t> (2014) Proc. Natl. Acad. Sci. 111, E4298-E4304</a:t>
            </a:r>
          </a:p>
          <a:p>
            <a:pPr marL="87313" indent="-87313">
              <a:defRPr/>
            </a:pPr>
            <a:r>
              <a:rPr lang="en-GB" sz="1100" dirty="0" smtClean="0">
                <a:solidFill>
                  <a:schemeClr val="bg1"/>
                </a:solidFill>
                <a:latin typeface="Calibri" pitchFamily="34" charset="0"/>
                <a:cs typeface="Calibri" panose="020F0502020204030204" pitchFamily="34" charset="0"/>
              </a:rPr>
              <a:t>Blondes et al. (2012) J. Petrol., 53,971-984</a:t>
            </a:r>
          </a:p>
          <a:p>
            <a:pPr marL="87313" indent="-87313">
              <a:defRPr/>
            </a:pPr>
            <a:r>
              <a:rPr lang="en-GB" sz="1100" dirty="0" err="1" smtClean="0">
                <a:solidFill>
                  <a:schemeClr val="bg1"/>
                </a:solidFill>
                <a:latin typeface="Calibri" pitchFamily="34" charset="0"/>
                <a:cs typeface="Calibri" panose="020F0502020204030204" pitchFamily="34" charset="0"/>
              </a:rPr>
              <a:t>Cadio</a:t>
            </a:r>
            <a:r>
              <a:rPr lang="en-GB" sz="1100" dirty="0" smtClean="0">
                <a:solidFill>
                  <a:schemeClr val="bg1"/>
                </a:solidFill>
                <a:latin typeface="Calibri" pitchFamily="34" charset="0"/>
                <a:cs typeface="Calibri" panose="020F0502020204030204" pitchFamily="34" charset="0"/>
              </a:rPr>
              <a:t> </a:t>
            </a:r>
            <a:r>
              <a:rPr lang="en-GB" sz="1100" dirty="0">
                <a:solidFill>
                  <a:schemeClr val="bg1"/>
                </a:solidFill>
                <a:latin typeface="Calibri" pitchFamily="34" charset="0"/>
                <a:cs typeface="Calibri" panose="020F0502020204030204" pitchFamily="34" charset="0"/>
              </a:rPr>
              <a:t>et al. (2012) Earth Planet. Sci. Lett., 359-360, </a:t>
            </a:r>
            <a:r>
              <a:rPr lang="en-GB" sz="1100" dirty="0" smtClean="0">
                <a:solidFill>
                  <a:schemeClr val="bg1"/>
                </a:solidFill>
                <a:latin typeface="Calibri" pitchFamily="34" charset="0"/>
                <a:cs typeface="Calibri" panose="020F0502020204030204" pitchFamily="34" charset="0"/>
              </a:rPr>
              <a:t>40-54</a:t>
            </a:r>
          </a:p>
          <a:p>
            <a:pPr marL="87313" indent="-87313">
              <a:defRPr/>
            </a:pPr>
            <a:r>
              <a:rPr lang="en-GB" sz="1100" dirty="0" err="1" smtClean="0">
                <a:solidFill>
                  <a:schemeClr val="bg1"/>
                </a:solidFill>
                <a:latin typeface="Calibri" pitchFamily="34" charset="0"/>
                <a:cs typeface="Calibri" panose="020F0502020204030204" pitchFamily="34" charset="0"/>
              </a:rPr>
              <a:t>Collinet</a:t>
            </a:r>
            <a:r>
              <a:rPr lang="en-GB" sz="1100" dirty="0" smtClean="0">
                <a:solidFill>
                  <a:schemeClr val="bg1"/>
                </a:solidFill>
                <a:latin typeface="Calibri" pitchFamily="34" charset="0"/>
                <a:cs typeface="Calibri" panose="020F0502020204030204" pitchFamily="34" charset="0"/>
              </a:rPr>
              <a:t> and Grove (2020) </a:t>
            </a:r>
            <a:r>
              <a:rPr lang="en-GB" sz="1100" dirty="0" err="1" smtClean="0">
                <a:solidFill>
                  <a:schemeClr val="bg1"/>
                </a:solidFill>
                <a:latin typeface="Calibri" pitchFamily="34" charset="0"/>
                <a:cs typeface="Calibri" panose="020F0502020204030204" pitchFamily="34" charset="0"/>
              </a:rPr>
              <a:t>Geochim</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Cosmochim</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Acta</a:t>
            </a:r>
            <a:r>
              <a:rPr lang="en-GB" sz="1100" dirty="0" smtClean="0">
                <a:solidFill>
                  <a:schemeClr val="bg1"/>
                </a:solidFill>
                <a:latin typeface="Calibri" pitchFamily="34" charset="0"/>
                <a:cs typeface="Calibri" panose="020F0502020204030204" pitchFamily="34" charset="0"/>
              </a:rPr>
              <a:t>, 277, 334-357</a:t>
            </a:r>
          </a:p>
          <a:p>
            <a:pPr marL="87313" indent="-87313">
              <a:defRPr/>
            </a:pPr>
            <a:r>
              <a:rPr lang="en-GB" sz="1100" dirty="0" err="1" smtClean="0">
                <a:solidFill>
                  <a:schemeClr val="bg1"/>
                </a:solidFill>
                <a:latin typeface="Calibri" pitchFamily="34" charset="0"/>
                <a:cs typeface="Calibri" panose="020F0502020204030204" pitchFamily="34" charset="0"/>
              </a:rPr>
              <a:t>Coltice</a:t>
            </a:r>
            <a:r>
              <a:rPr lang="en-GB" sz="1100" dirty="0" smtClean="0">
                <a:solidFill>
                  <a:schemeClr val="bg1"/>
                </a:solidFill>
                <a:latin typeface="Calibri" pitchFamily="34" charset="0"/>
                <a:cs typeface="Calibri" panose="020F0502020204030204" pitchFamily="34" charset="0"/>
              </a:rPr>
              <a:t> et al. (2018) Tectonophysics, 746, 669-677</a:t>
            </a:r>
            <a:endParaRPr lang="en-GB" sz="1100" dirty="0">
              <a:solidFill>
                <a:schemeClr val="bg1"/>
              </a:solidFill>
              <a:latin typeface="Calibri" pitchFamily="34" charset="0"/>
              <a:cs typeface="Calibri" panose="020F0502020204030204" pitchFamily="34" charset="0"/>
            </a:endParaRPr>
          </a:p>
          <a:p>
            <a:pPr marL="87313" indent="-87313">
              <a:defRPr/>
            </a:pPr>
            <a:r>
              <a:rPr lang="en-GB" sz="1100" dirty="0" smtClean="0">
                <a:solidFill>
                  <a:schemeClr val="bg1"/>
                </a:solidFill>
                <a:latin typeface="Calibri" pitchFamily="34" charset="0"/>
                <a:cs typeface="Calibri" panose="020F0502020204030204" pitchFamily="34" charset="0"/>
              </a:rPr>
              <a:t>De Wit and </a:t>
            </a:r>
            <a:r>
              <a:rPr lang="en-GB" sz="1100" dirty="0" err="1" smtClean="0">
                <a:solidFill>
                  <a:schemeClr val="bg1"/>
                </a:solidFill>
                <a:latin typeface="Calibri" pitchFamily="34" charset="0"/>
                <a:cs typeface="Calibri" panose="020F0502020204030204" pitchFamily="34" charset="0"/>
              </a:rPr>
              <a:t>Trampert</a:t>
            </a:r>
            <a:r>
              <a:rPr lang="en-GB" sz="1100" dirty="0" smtClean="0">
                <a:solidFill>
                  <a:schemeClr val="bg1"/>
                </a:solidFill>
                <a:latin typeface="Calibri" pitchFamily="34" charset="0"/>
                <a:cs typeface="Calibri" panose="020F0502020204030204" pitchFamily="34" charset="0"/>
              </a:rPr>
              <a:t> (2015) Earth Planet. Sci. Lett., 429, 101-109</a:t>
            </a:r>
          </a:p>
          <a:p>
            <a:pPr marL="87313" indent="-87313">
              <a:defRPr/>
            </a:pPr>
            <a:r>
              <a:rPr lang="en-GB" sz="1100" dirty="0" smtClean="0">
                <a:solidFill>
                  <a:schemeClr val="bg1"/>
                </a:solidFill>
                <a:latin typeface="Calibri" pitchFamily="34" charset="0"/>
                <a:cs typeface="Calibri" panose="020F0502020204030204" pitchFamily="34" charset="0"/>
              </a:rPr>
              <a:t>Falloon et al. (2007) Chem. Geol., 241, 207-233</a:t>
            </a:r>
          </a:p>
          <a:p>
            <a:pPr marL="87313" indent="-87313">
              <a:defRPr/>
            </a:pPr>
            <a:r>
              <a:rPr lang="en-GB" sz="1100" dirty="0" smtClean="0">
                <a:solidFill>
                  <a:schemeClr val="bg1"/>
                </a:solidFill>
                <a:latin typeface="Calibri" pitchFamily="34" charset="0"/>
                <a:cs typeface="Calibri" panose="020F0502020204030204" pitchFamily="34" charset="0"/>
              </a:rPr>
              <a:t>Foulger </a:t>
            </a:r>
            <a:r>
              <a:rPr lang="en-GB" sz="1100" dirty="0">
                <a:solidFill>
                  <a:schemeClr val="bg1"/>
                </a:solidFill>
                <a:latin typeface="Calibri" pitchFamily="34" charset="0"/>
                <a:cs typeface="Calibri" panose="020F0502020204030204" pitchFamily="34" charset="0"/>
              </a:rPr>
              <a:t>(2010) </a:t>
            </a:r>
            <a:r>
              <a:rPr lang="en-GB" sz="1100" dirty="0" smtClean="0">
                <a:solidFill>
                  <a:schemeClr val="bg1"/>
                </a:solidFill>
                <a:latin typeface="Calibri" pitchFamily="34" charset="0"/>
                <a:cs typeface="Calibri" panose="020F0502020204030204" pitchFamily="34" charset="0"/>
              </a:rPr>
              <a:t>Plates </a:t>
            </a:r>
            <a:r>
              <a:rPr lang="en-GB" sz="1100" dirty="0">
                <a:solidFill>
                  <a:schemeClr val="bg1"/>
                </a:solidFill>
                <a:latin typeface="Calibri" pitchFamily="34" charset="0"/>
                <a:cs typeface="Calibri" panose="020F0502020204030204" pitchFamily="34" charset="0"/>
              </a:rPr>
              <a:t>vs Plumes – A Geological Controversy. </a:t>
            </a:r>
            <a:r>
              <a:rPr lang="en-GB" sz="1100" dirty="0" smtClean="0">
                <a:solidFill>
                  <a:schemeClr val="bg1"/>
                </a:solidFill>
                <a:latin typeface="Calibri" pitchFamily="34" charset="0"/>
                <a:cs typeface="Calibri" panose="020F0502020204030204" pitchFamily="34" charset="0"/>
              </a:rPr>
              <a:t>Wiley-Blackwell</a:t>
            </a:r>
          </a:p>
          <a:p>
            <a:pPr marL="87313" indent="-87313">
              <a:defRPr/>
            </a:pPr>
            <a:r>
              <a:rPr lang="en-GB" sz="1100" dirty="0" smtClean="0">
                <a:solidFill>
                  <a:schemeClr val="bg1"/>
                </a:solidFill>
                <a:latin typeface="Calibri" pitchFamily="34" charset="0"/>
                <a:cs typeface="Calibri" panose="020F0502020204030204" pitchFamily="34" charset="0"/>
              </a:rPr>
              <a:t>Foulger (2012) J. </a:t>
            </a:r>
            <a:r>
              <a:rPr lang="en-GB" sz="1100" dirty="0" err="1" smtClean="0">
                <a:solidFill>
                  <a:schemeClr val="bg1"/>
                </a:solidFill>
                <a:latin typeface="Calibri" pitchFamily="34" charset="0"/>
                <a:cs typeface="Calibri" panose="020F0502020204030204" pitchFamily="34" charset="0"/>
              </a:rPr>
              <a:t>Geodyn</a:t>
            </a:r>
            <a:r>
              <a:rPr lang="en-GB" sz="1100" dirty="0" smtClean="0">
                <a:solidFill>
                  <a:schemeClr val="bg1"/>
                </a:solidFill>
                <a:latin typeface="Calibri" pitchFamily="34" charset="0"/>
                <a:cs typeface="Calibri" panose="020F0502020204030204" pitchFamily="34" charset="0"/>
              </a:rPr>
              <a:t>., 58, 1-28</a:t>
            </a:r>
          </a:p>
          <a:p>
            <a:pPr marL="87313" indent="-87313">
              <a:defRPr/>
            </a:pPr>
            <a:r>
              <a:rPr lang="en-GB" sz="1100" dirty="0" smtClean="0">
                <a:solidFill>
                  <a:schemeClr val="bg1"/>
                </a:solidFill>
                <a:latin typeface="Calibri" pitchFamily="34" charset="0"/>
                <a:cs typeface="Calibri" panose="020F0502020204030204" pitchFamily="34" charset="0"/>
              </a:rPr>
              <a:t>Green </a:t>
            </a:r>
            <a:r>
              <a:rPr lang="en-GB" sz="1100" dirty="0">
                <a:solidFill>
                  <a:schemeClr val="bg1"/>
                </a:solidFill>
                <a:latin typeface="Calibri" pitchFamily="34" charset="0"/>
                <a:cs typeface="Calibri" panose="020F0502020204030204" pitchFamily="34" charset="0"/>
              </a:rPr>
              <a:t>and Falloon (2005) Geol Soc. Am. Spec. Paper, 388, 217-247</a:t>
            </a:r>
          </a:p>
          <a:p>
            <a:pPr marL="87313" indent="-87313" eaLnBrk="0" hangingPunct="0">
              <a:defRPr/>
            </a:pPr>
            <a:r>
              <a:rPr lang="en-GB" sz="1100" dirty="0">
                <a:solidFill>
                  <a:schemeClr val="bg1"/>
                </a:solidFill>
                <a:latin typeface="Calibri" pitchFamily="34" charset="0"/>
                <a:cs typeface="Calibri" panose="020F0502020204030204" pitchFamily="34" charset="0"/>
              </a:rPr>
              <a:t>Green et al. (2001) Eur. J. Mineral. 13, </a:t>
            </a:r>
            <a:r>
              <a:rPr lang="en-GB" sz="1100" dirty="0" smtClean="0">
                <a:solidFill>
                  <a:schemeClr val="bg1"/>
                </a:solidFill>
                <a:latin typeface="Calibri" pitchFamily="34" charset="0"/>
                <a:cs typeface="Calibri" panose="020F0502020204030204" pitchFamily="34" charset="0"/>
              </a:rPr>
              <a:t>437-451</a:t>
            </a:r>
          </a:p>
          <a:p>
            <a:pPr marL="87313" indent="-87313" eaLnBrk="0" hangingPunct="0">
              <a:defRPr/>
            </a:pPr>
            <a:r>
              <a:rPr lang="en-GB" sz="1100" dirty="0" err="1" smtClean="0">
                <a:solidFill>
                  <a:schemeClr val="bg1"/>
                </a:solidFill>
                <a:latin typeface="Calibri" pitchFamily="34" charset="0"/>
                <a:cs typeface="Calibri" panose="020F0502020204030204" pitchFamily="34" charset="0"/>
              </a:rPr>
              <a:t>Guimaraes</a:t>
            </a:r>
            <a:r>
              <a:rPr lang="en-GB" sz="1100" dirty="0" smtClean="0">
                <a:solidFill>
                  <a:schemeClr val="bg1"/>
                </a:solidFill>
                <a:latin typeface="Calibri" pitchFamily="34" charset="0"/>
                <a:cs typeface="Calibri" panose="020F0502020204030204" pitchFamily="34" charset="0"/>
              </a:rPr>
              <a:t> et al. (2020) Earth Planet. Sci. Lett., 536, 116147</a:t>
            </a:r>
            <a:endParaRPr lang="en-GB" sz="1100" dirty="0">
              <a:solidFill>
                <a:schemeClr val="bg1"/>
              </a:solidFill>
              <a:latin typeface="Calibri" pitchFamily="34" charset="0"/>
              <a:cs typeface="Calibri" panose="020F0502020204030204" pitchFamily="34" charset="0"/>
            </a:endParaRPr>
          </a:p>
          <a:p>
            <a:pPr marL="87313" indent="-87313" eaLnBrk="0" hangingPunct="0">
              <a:defRPr/>
            </a:pPr>
            <a:r>
              <a:rPr lang="en-GB" sz="1100" dirty="0" smtClean="0">
                <a:solidFill>
                  <a:schemeClr val="bg1"/>
                </a:solidFill>
                <a:latin typeface="Calibri" pitchFamily="34" charset="0"/>
                <a:cs typeface="Calibri" panose="020F0502020204030204" pitchFamily="34" charset="0"/>
                <a:sym typeface="Wingdings" pitchFamily="2" charset="2"/>
              </a:rPr>
              <a:t>Hassan et al. (2015) Geochem. </a:t>
            </a:r>
            <a:r>
              <a:rPr lang="en-GB" sz="1100" dirty="0" err="1" smtClean="0">
                <a:solidFill>
                  <a:schemeClr val="bg1"/>
                </a:solidFill>
                <a:latin typeface="Calibri" pitchFamily="34" charset="0"/>
                <a:cs typeface="Calibri" panose="020F0502020204030204" pitchFamily="34" charset="0"/>
                <a:sym typeface="Wingdings" pitchFamily="2" charset="2"/>
              </a:rPr>
              <a:t>Geophys</a:t>
            </a:r>
            <a:r>
              <a:rPr lang="en-GB" sz="1100" dirty="0" smtClean="0">
                <a:solidFill>
                  <a:schemeClr val="bg1"/>
                </a:solidFill>
                <a:latin typeface="Calibri" pitchFamily="34" charset="0"/>
                <a:cs typeface="Calibri" panose="020F0502020204030204" pitchFamily="34" charset="0"/>
                <a:sym typeface="Wingdings" pitchFamily="2" charset="2"/>
              </a:rPr>
              <a:t>. </a:t>
            </a:r>
            <a:r>
              <a:rPr lang="en-GB" sz="1100" dirty="0" err="1" smtClean="0">
                <a:solidFill>
                  <a:schemeClr val="bg1"/>
                </a:solidFill>
                <a:latin typeface="Calibri" pitchFamily="34" charset="0"/>
                <a:cs typeface="Calibri" panose="020F0502020204030204" pitchFamily="34" charset="0"/>
                <a:sym typeface="Wingdings" pitchFamily="2" charset="2"/>
              </a:rPr>
              <a:t>Geosyst</a:t>
            </a:r>
            <a:r>
              <a:rPr lang="en-GB" sz="1100" dirty="0" smtClean="0">
                <a:solidFill>
                  <a:schemeClr val="bg1"/>
                </a:solidFill>
                <a:latin typeface="Calibri" pitchFamily="34" charset="0"/>
                <a:cs typeface="Calibri" panose="020F0502020204030204" pitchFamily="34" charset="0"/>
                <a:sym typeface="Wingdings" pitchFamily="2" charset="2"/>
              </a:rPr>
              <a:t>., 16, 1465-1489 </a:t>
            </a:r>
          </a:p>
          <a:p>
            <a:pPr marL="87313" indent="-87313" eaLnBrk="0" hangingPunct="0">
              <a:defRPr/>
            </a:pPr>
            <a:r>
              <a:rPr lang="en-GB" sz="1100" dirty="0" smtClean="0">
                <a:solidFill>
                  <a:schemeClr val="bg1"/>
                </a:solidFill>
                <a:latin typeface="Calibri" pitchFamily="34" charset="0"/>
                <a:cs typeface="Calibri" panose="020F0502020204030204" pitchFamily="34" charset="0"/>
                <a:sym typeface="Wingdings" pitchFamily="2" charset="2"/>
              </a:rPr>
              <a:t>Herzberg et al (2007) </a:t>
            </a:r>
            <a:r>
              <a:rPr lang="en-GB" sz="1100" dirty="0" err="1" smtClean="0">
                <a:solidFill>
                  <a:schemeClr val="bg1"/>
                </a:solidFill>
                <a:latin typeface="Calibri" pitchFamily="34" charset="0"/>
                <a:cs typeface="Calibri" panose="020F0502020204030204" pitchFamily="34" charset="0"/>
                <a:sym typeface="Wingdings" pitchFamily="2" charset="2"/>
              </a:rPr>
              <a:t>Geochem</a:t>
            </a:r>
            <a:r>
              <a:rPr lang="en-GB" sz="1100" dirty="0" smtClean="0">
                <a:solidFill>
                  <a:schemeClr val="bg1"/>
                </a:solidFill>
                <a:latin typeface="Calibri" pitchFamily="34" charset="0"/>
                <a:cs typeface="Calibri" panose="020F0502020204030204" pitchFamily="34" charset="0"/>
                <a:sym typeface="Wingdings" pitchFamily="2" charset="2"/>
              </a:rPr>
              <a:t>. </a:t>
            </a:r>
            <a:r>
              <a:rPr lang="en-GB" sz="1100" dirty="0" err="1" smtClean="0">
                <a:solidFill>
                  <a:schemeClr val="bg1"/>
                </a:solidFill>
                <a:latin typeface="Calibri" pitchFamily="34" charset="0"/>
                <a:cs typeface="Calibri" panose="020F0502020204030204" pitchFamily="34" charset="0"/>
                <a:sym typeface="Wingdings" pitchFamily="2" charset="2"/>
              </a:rPr>
              <a:t>Geophys</a:t>
            </a:r>
            <a:r>
              <a:rPr lang="en-GB" sz="1100" dirty="0" smtClean="0">
                <a:solidFill>
                  <a:schemeClr val="bg1"/>
                </a:solidFill>
                <a:latin typeface="Calibri" pitchFamily="34" charset="0"/>
                <a:cs typeface="Calibri" panose="020F0502020204030204" pitchFamily="34" charset="0"/>
                <a:sym typeface="Wingdings" pitchFamily="2" charset="2"/>
              </a:rPr>
              <a:t>. </a:t>
            </a:r>
            <a:r>
              <a:rPr lang="en-GB" sz="1100" dirty="0" err="1" smtClean="0">
                <a:solidFill>
                  <a:schemeClr val="bg1"/>
                </a:solidFill>
                <a:latin typeface="Calibri" pitchFamily="34" charset="0"/>
                <a:cs typeface="Calibri" panose="020F0502020204030204" pitchFamily="34" charset="0"/>
                <a:sym typeface="Wingdings" pitchFamily="2" charset="2"/>
              </a:rPr>
              <a:t>Geosyst</a:t>
            </a:r>
            <a:r>
              <a:rPr lang="en-GB" sz="1100" dirty="0" smtClean="0">
                <a:solidFill>
                  <a:schemeClr val="bg1"/>
                </a:solidFill>
                <a:latin typeface="Calibri" pitchFamily="34" charset="0"/>
                <a:cs typeface="Calibri" panose="020F0502020204030204" pitchFamily="34" charset="0"/>
                <a:sym typeface="Wingdings" pitchFamily="2" charset="2"/>
              </a:rPr>
              <a:t>. 8, </a:t>
            </a:r>
            <a:r>
              <a:rPr lang="en-GB" sz="1100" dirty="0" smtClean="0">
                <a:solidFill>
                  <a:schemeClr val="bg1"/>
                </a:solidFill>
                <a:latin typeface="Calibri" pitchFamily="34" charset="0"/>
                <a:cs typeface="Calibri" panose="020F0502020204030204" pitchFamily="34" charset="0"/>
              </a:rPr>
              <a:t>doi:10.1029GC001390-</a:t>
            </a:r>
            <a:endParaRPr lang="en-GB" sz="1100" dirty="0" smtClean="0">
              <a:solidFill>
                <a:schemeClr val="bg1"/>
              </a:solidFill>
              <a:latin typeface="Calibri" pitchFamily="34" charset="0"/>
              <a:cs typeface="Calibri" panose="020F0502020204030204" pitchFamily="34" charset="0"/>
              <a:sym typeface="Wingdings" pitchFamily="2" charset="2"/>
            </a:endParaRPr>
          </a:p>
          <a:p>
            <a:pPr marL="87313" indent="-87313" eaLnBrk="0" hangingPunct="0">
              <a:defRPr/>
            </a:pPr>
            <a:r>
              <a:rPr lang="en-GB" sz="1100" dirty="0" smtClean="0">
                <a:solidFill>
                  <a:schemeClr val="bg1"/>
                </a:solidFill>
                <a:latin typeface="Calibri" pitchFamily="34" charset="0"/>
                <a:cs typeface="Calibri" panose="020F0502020204030204" pitchFamily="34" charset="0"/>
                <a:sym typeface="Wingdings" pitchFamily="2" charset="2"/>
              </a:rPr>
              <a:t>Herzberg (2011) Geology, 39, 1179-1180</a:t>
            </a:r>
          </a:p>
          <a:p>
            <a:pPr marL="87313" indent="-87313" eaLnBrk="0" hangingPunct="0">
              <a:defRPr/>
            </a:pPr>
            <a:r>
              <a:rPr lang="en-GB" sz="1100" dirty="0" smtClean="0">
                <a:solidFill>
                  <a:schemeClr val="bg1"/>
                </a:solidFill>
                <a:latin typeface="Calibri" pitchFamily="34" charset="0"/>
                <a:cs typeface="Calibri" panose="020F0502020204030204" pitchFamily="34" charset="0"/>
                <a:sym typeface="Wingdings" pitchFamily="2" charset="2"/>
              </a:rPr>
              <a:t>Herzberg and Asimow (2008) Geochem. </a:t>
            </a:r>
            <a:r>
              <a:rPr lang="en-GB" sz="1100" dirty="0" err="1" smtClean="0">
                <a:solidFill>
                  <a:schemeClr val="bg1"/>
                </a:solidFill>
                <a:latin typeface="Calibri" pitchFamily="34" charset="0"/>
                <a:cs typeface="Calibri" panose="020F0502020204030204" pitchFamily="34" charset="0"/>
                <a:sym typeface="Wingdings" pitchFamily="2" charset="2"/>
              </a:rPr>
              <a:t>Geophys</a:t>
            </a:r>
            <a:r>
              <a:rPr lang="en-GB" sz="1100" dirty="0" smtClean="0">
                <a:solidFill>
                  <a:schemeClr val="bg1"/>
                </a:solidFill>
                <a:latin typeface="Calibri" pitchFamily="34" charset="0"/>
                <a:cs typeface="Calibri" panose="020F0502020204030204" pitchFamily="34" charset="0"/>
                <a:sym typeface="Wingdings" pitchFamily="2" charset="2"/>
              </a:rPr>
              <a:t>. </a:t>
            </a:r>
            <a:r>
              <a:rPr lang="en-GB" sz="1100" dirty="0" err="1" smtClean="0">
                <a:solidFill>
                  <a:schemeClr val="bg1"/>
                </a:solidFill>
                <a:latin typeface="Calibri" pitchFamily="34" charset="0"/>
                <a:cs typeface="Calibri" panose="020F0502020204030204" pitchFamily="34" charset="0"/>
                <a:sym typeface="Wingdings" pitchFamily="2" charset="2"/>
              </a:rPr>
              <a:t>Geosyst</a:t>
            </a:r>
            <a:r>
              <a:rPr lang="en-GB" sz="1100" dirty="0" smtClean="0">
                <a:solidFill>
                  <a:schemeClr val="bg1"/>
                </a:solidFill>
                <a:latin typeface="Calibri" pitchFamily="34" charset="0"/>
                <a:cs typeface="Calibri" panose="020F0502020204030204" pitchFamily="34" charset="0"/>
                <a:sym typeface="Wingdings" pitchFamily="2" charset="2"/>
              </a:rPr>
              <a:t>., </a:t>
            </a:r>
            <a:r>
              <a:rPr lang="en-GB" sz="1100" dirty="0" smtClean="0">
                <a:solidFill>
                  <a:schemeClr val="bg1"/>
                </a:solidFill>
                <a:latin typeface="Calibri" pitchFamily="34" charset="0"/>
                <a:cs typeface="Calibri" panose="020F0502020204030204" pitchFamily="34" charset="0"/>
              </a:rPr>
              <a:t>8, doi:10.1029GC002057</a:t>
            </a:r>
          </a:p>
          <a:p>
            <a:pPr marL="87313" indent="-87313" eaLnBrk="0" hangingPunct="0">
              <a:defRPr/>
            </a:pPr>
            <a:r>
              <a:rPr lang="en-GB" sz="1100" dirty="0" smtClean="0">
                <a:solidFill>
                  <a:schemeClr val="bg1"/>
                </a:solidFill>
                <a:latin typeface="Calibri" pitchFamily="34" charset="0"/>
                <a:cs typeface="Calibri" panose="020F0502020204030204" pitchFamily="34" charset="0"/>
              </a:rPr>
              <a:t>Herzberg and Asimow (2015) Geochem. </a:t>
            </a:r>
            <a:r>
              <a:rPr lang="en-GB" sz="1100" dirty="0" err="1" smtClean="0">
                <a:solidFill>
                  <a:schemeClr val="bg1"/>
                </a:solidFill>
                <a:latin typeface="Calibri" pitchFamily="34" charset="0"/>
                <a:cs typeface="Calibri" panose="020F0502020204030204" pitchFamily="34" charset="0"/>
              </a:rPr>
              <a:t>Geophys</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Geosyst</a:t>
            </a:r>
            <a:r>
              <a:rPr lang="en-GB" sz="1100" dirty="0" smtClean="0">
                <a:solidFill>
                  <a:schemeClr val="bg1"/>
                </a:solidFill>
                <a:latin typeface="Calibri" pitchFamily="34" charset="0"/>
                <a:cs typeface="Calibri" panose="020F0502020204030204" pitchFamily="34" charset="0"/>
              </a:rPr>
              <a:t>., 16, 563-578</a:t>
            </a:r>
          </a:p>
          <a:p>
            <a:pPr marL="87313" indent="-87313" eaLnBrk="0" hangingPunct="0">
              <a:defRPr/>
            </a:pPr>
            <a:r>
              <a:rPr lang="en-GB" sz="1100" dirty="0" err="1" smtClean="0">
                <a:solidFill>
                  <a:schemeClr val="bg1"/>
                </a:solidFill>
                <a:latin typeface="Calibri" pitchFamily="34" charset="0"/>
                <a:cs typeface="Calibri" panose="020F0502020204030204" pitchFamily="34" charset="0"/>
              </a:rPr>
              <a:t>Hoink</a:t>
            </a:r>
            <a:r>
              <a:rPr lang="en-GB" sz="1100" dirty="0" smtClean="0">
                <a:solidFill>
                  <a:schemeClr val="bg1"/>
                </a:solidFill>
                <a:latin typeface="Calibri" pitchFamily="34" charset="0"/>
                <a:cs typeface="Calibri" panose="020F0502020204030204" pitchFamily="34" charset="0"/>
              </a:rPr>
              <a:t> and </a:t>
            </a:r>
            <a:r>
              <a:rPr lang="en-GB" sz="1100" dirty="0" err="1" smtClean="0">
                <a:solidFill>
                  <a:schemeClr val="bg1"/>
                </a:solidFill>
                <a:latin typeface="Calibri" pitchFamily="34" charset="0"/>
                <a:cs typeface="Calibri" panose="020F0502020204030204" pitchFamily="34" charset="0"/>
              </a:rPr>
              <a:t>Lenardic</a:t>
            </a:r>
            <a:r>
              <a:rPr lang="en-GB" sz="1100" dirty="0" smtClean="0">
                <a:solidFill>
                  <a:schemeClr val="bg1"/>
                </a:solidFill>
                <a:latin typeface="Calibri" pitchFamily="34" charset="0"/>
                <a:cs typeface="Calibri" panose="020F0502020204030204" pitchFamily="34" charset="0"/>
              </a:rPr>
              <a:t> (2008) </a:t>
            </a:r>
            <a:r>
              <a:rPr lang="en-GB" sz="1100" dirty="0" err="1" smtClean="0">
                <a:solidFill>
                  <a:schemeClr val="bg1"/>
                </a:solidFill>
                <a:latin typeface="Calibri" pitchFamily="34" charset="0"/>
                <a:cs typeface="Calibri" panose="020F0502020204030204" pitchFamily="34" charset="0"/>
              </a:rPr>
              <a:t>Geophys</a:t>
            </a:r>
            <a:r>
              <a:rPr lang="en-GB" sz="1100" dirty="0" smtClean="0">
                <a:solidFill>
                  <a:schemeClr val="bg1"/>
                </a:solidFill>
                <a:latin typeface="Calibri" pitchFamily="34" charset="0"/>
                <a:cs typeface="Calibri" panose="020F0502020204030204" pitchFamily="34" charset="0"/>
              </a:rPr>
              <a:t>. Res. Lett., 35, doi:10.1029/2008GL033854</a:t>
            </a:r>
          </a:p>
          <a:p>
            <a:pPr marL="87313" indent="-87313" eaLnBrk="0" hangingPunct="0">
              <a:defRPr/>
            </a:pPr>
            <a:r>
              <a:rPr lang="en-GB" sz="1100" dirty="0" smtClean="0">
                <a:solidFill>
                  <a:schemeClr val="bg1"/>
                </a:solidFill>
                <a:latin typeface="Calibri" pitchFamily="34" charset="0"/>
                <a:cs typeface="Calibri" panose="020F0502020204030204" pitchFamily="34" charset="0"/>
              </a:rPr>
              <a:t>Hole and </a:t>
            </a:r>
            <a:r>
              <a:rPr lang="en-GB" sz="1100" dirty="0" err="1" smtClean="0">
                <a:solidFill>
                  <a:schemeClr val="bg1"/>
                </a:solidFill>
                <a:latin typeface="Calibri" pitchFamily="34" charset="0"/>
                <a:cs typeface="Calibri" panose="020F0502020204030204" pitchFamily="34" charset="0"/>
              </a:rPr>
              <a:t>Natland</a:t>
            </a:r>
            <a:r>
              <a:rPr lang="en-GB" sz="1100" dirty="0" smtClean="0">
                <a:solidFill>
                  <a:schemeClr val="bg1"/>
                </a:solidFill>
                <a:latin typeface="Calibri" pitchFamily="34" charset="0"/>
                <a:cs typeface="Calibri" panose="020F0502020204030204" pitchFamily="34" charset="0"/>
              </a:rPr>
              <a:t> (2020) Earth-Sci. Rev., in press </a:t>
            </a:r>
            <a:r>
              <a:rPr lang="it-IT" sz="1100" dirty="0">
                <a:solidFill>
                  <a:schemeClr val="bg1"/>
                </a:solidFill>
                <a:latin typeface="Calibri" panose="020F0502020204030204" pitchFamily="34" charset="0"/>
                <a:cs typeface="Calibri" panose="020F0502020204030204" pitchFamily="34" charset="0"/>
              </a:rPr>
              <a:t>https://doi.org/10.1016/j.earscirev.2019.02.011</a:t>
            </a:r>
            <a:endParaRPr lang="en-GB" sz="1100" dirty="0" smtClean="0">
              <a:solidFill>
                <a:schemeClr val="bg1"/>
              </a:solidFill>
              <a:latin typeface="Calibri" pitchFamily="34" charset="0"/>
              <a:cs typeface="Calibri" panose="020F0502020204030204" pitchFamily="34" charset="0"/>
            </a:endParaRPr>
          </a:p>
          <a:p>
            <a:pPr marL="87313" indent="-87313" eaLnBrk="0" hangingPunct="0">
              <a:defRPr/>
            </a:pPr>
            <a:r>
              <a:rPr lang="en-GB" sz="1100" dirty="0" err="1" smtClean="0">
                <a:solidFill>
                  <a:schemeClr val="bg1"/>
                </a:solidFill>
                <a:latin typeface="Calibri" pitchFamily="34" charset="0"/>
                <a:cs typeface="Calibri" panose="020F0502020204030204" pitchFamily="34" charset="0"/>
              </a:rPr>
              <a:t>Husen</a:t>
            </a:r>
            <a:r>
              <a:rPr lang="en-GB" sz="1100" dirty="0" smtClean="0">
                <a:solidFill>
                  <a:schemeClr val="bg1"/>
                </a:solidFill>
                <a:latin typeface="Calibri" pitchFamily="34" charset="0"/>
                <a:cs typeface="Calibri" panose="020F0502020204030204" pitchFamily="34" charset="0"/>
              </a:rPr>
              <a:t> et al. (2016) </a:t>
            </a:r>
            <a:r>
              <a:rPr lang="en-GB" sz="1100" dirty="0" err="1" smtClean="0">
                <a:solidFill>
                  <a:schemeClr val="bg1"/>
                </a:solidFill>
                <a:latin typeface="Calibri" pitchFamily="34" charset="0"/>
                <a:cs typeface="Calibri" panose="020F0502020204030204" pitchFamily="34" charset="0"/>
              </a:rPr>
              <a:t>Geochim</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Cosmochim</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Acta</a:t>
            </a:r>
            <a:r>
              <a:rPr lang="en-GB" sz="1100" dirty="0" smtClean="0">
                <a:solidFill>
                  <a:schemeClr val="bg1"/>
                </a:solidFill>
                <a:latin typeface="Calibri" pitchFamily="34" charset="0"/>
                <a:cs typeface="Calibri" panose="020F0502020204030204" pitchFamily="34" charset="0"/>
              </a:rPr>
              <a:t>  185, 112-128</a:t>
            </a:r>
          </a:p>
          <a:p>
            <a:pPr marL="87313" indent="-87313" eaLnBrk="0" hangingPunct="0">
              <a:defRPr/>
            </a:pPr>
            <a:r>
              <a:rPr lang="en-GB" sz="1100" dirty="0" err="1" smtClean="0">
                <a:solidFill>
                  <a:schemeClr val="bg1"/>
                </a:solidFill>
                <a:latin typeface="Calibri" pitchFamily="34" charset="0"/>
                <a:cs typeface="Calibri" panose="020F0502020204030204" pitchFamily="34" charset="0"/>
              </a:rPr>
              <a:t>Keiding</a:t>
            </a:r>
            <a:r>
              <a:rPr lang="en-GB" sz="1100" dirty="0" smtClean="0">
                <a:solidFill>
                  <a:schemeClr val="bg1"/>
                </a:solidFill>
                <a:latin typeface="Calibri" pitchFamily="34" charset="0"/>
                <a:cs typeface="Calibri" panose="020F0502020204030204" pitchFamily="34" charset="0"/>
              </a:rPr>
              <a:t> et al. (2011) Geology, 39, 1095-1098 </a:t>
            </a:r>
          </a:p>
          <a:p>
            <a:pPr marL="87313" indent="-87313">
              <a:defRPr/>
            </a:pPr>
            <a:r>
              <a:rPr lang="en-GB" sz="1100" dirty="0" smtClean="0">
                <a:solidFill>
                  <a:schemeClr val="bg1"/>
                </a:solidFill>
                <a:latin typeface="Calibri" pitchFamily="34" charset="0"/>
                <a:cs typeface="Calibri" panose="020F0502020204030204" pitchFamily="34" charset="0"/>
              </a:rPr>
              <a:t>King (2015) Foulger, Lustrino and King (Eds.) AGU-GSA special vol. 87-103</a:t>
            </a:r>
            <a:endParaRPr lang="en-GB" sz="1100" dirty="0">
              <a:solidFill>
                <a:schemeClr val="bg1"/>
              </a:solidFill>
              <a:latin typeface="Calibri" pitchFamily="34" charset="0"/>
              <a:cs typeface="Calibri" panose="020F0502020204030204" pitchFamily="34" charset="0"/>
            </a:endParaRPr>
          </a:p>
        </p:txBody>
      </p:sp>
      <p:sp>
        <p:nvSpPr>
          <p:cNvPr id="6" name="Text Box 2"/>
          <p:cNvSpPr txBox="1">
            <a:spLocks noChangeArrowheads="1"/>
          </p:cNvSpPr>
          <p:nvPr/>
        </p:nvSpPr>
        <p:spPr bwMode="auto">
          <a:xfrm>
            <a:off x="4572000" y="891540"/>
            <a:ext cx="4572000" cy="3647152"/>
          </a:xfrm>
          <a:prstGeom prst="rect">
            <a:avLst/>
          </a:prstGeom>
          <a:noFill/>
          <a:ln w="9525" algn="ctr">
            <a:noFill/>
            <a:miter lim="800000"/>
            <a:headEnd/>
            <a:tailEnd/>
          </a:ln>
          <a:effectLst/>
        </p:spPr>
        <p:txBody>
          <a:bodyPr wrap="square">
            <a:spAutoFit/>
          </a:bodyPr>
          <a:lstStyle/>
          <a:p>
            <a:pPr marL="87313" indent="-87313">
              <a:defRPr/>
            </a:pPr>
            <a:r>
              <a:rPr lang="en-GB" sz="1100" dirty="0" smtClean="0">
                <a:solidFill>
                  <a:schemeClr val="bg1"/>
                </a:solidFill>
                <a:latin typeface="Calibri" panose="020F0502020204030204" pitchFamily="34" charset="0"/>
                <a:cs typeface="Calibri" panose="020F0502020204030204" pitchFamily="34" charset="0"/>
              </a:rPr>
              <a:t>McKenzie </a:t>
            </a:r>
            <a:r>
              <a:rPr lang="en-GB" sz="1100" dirty="0">
                <a:solidFill>
                  <a:schemeClr val="bg1"/>
                </a:solidFill>
                <a:latin typeface="Calibri" pitchFamily="34" charset="0"/>
                <a:cs typeface="Calibri" panose="020F0502020204030204" pitchFamily="34" charset="0"/>
              </a:rPr>
              <a:t>and Bickle (1988) J. Petrol.,  29, 625-679</a:t>
            </a:r>
          </a:p>
          <a:p>
            <a:pPr marL="87313" indent="-87313">
              <a:defRPr/>
            </a:pPr>
            <a:r>
              <a:rPr lang="en-GB" sz="1100" dirty="0">
                <a:solidFill>
                  <a:schemeClr val="bg1"/>
                </a:solidFill>
                <a:latin typeface="Calibri" pitchFamily="34" charset="0"/>
                <a:cs typeface="Calibri" panose="020F0502020204030204" pitchFamily="34" charset="0"/>
              </a:rPr>
              <a:t>Moore (2008) J.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Res. doi:10.1029/2006JB004778</a:t>
            </a:r>
          </a:p>
          <a:p>
            <a:pPr marL="87313" indent="-87313">
              <a:defRPr/>
            </a:pPr>
            <a:r>
              <a:rPr lang="en-GB" sz="1100" dirty="0">
                <a:solidFill>
                  <a:schemeClr val="bg1"/>
                </a:solidFill>
                <a:latin typeface="Calibri" pitchFamily="34" charset="0"/>
                <a:cs typeface="Calibri" panose="020F0502020204030204" pitchFamily="34" charset="0"/>
              </a:rPr>
              <a:t>Nakagawa et al. (2015) Geochem.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Geosyst</a:t>
            </a:r>
            <a:r>
              <a:rPr lang="en-GB" sz="1100" dirty="0">
                <a:solidFill>
                  <a:schemeClr val="bg1"/>
                </a:solidFill>
                <a:latin typeface="Calibri" pitchFamily="34" charset="0"/>
                <a:cs typeface="Calibri" panose="020F0502020204030204" pitchFamily="34" charset="0"/>
              </a:rPr>
              <a:t>., 16, 1449-1464</a:t>
            </a:r>
          </a:p>
          <a:p>
            <a:pPr marL="87313" indent="-87313">
              <a:defRPr/>
            </a:pPr>
            <a:r>
              <a:rPr lang="en-GB" sz="1100" dirty="0" err="1">
                <a:solidFill>
                  <a:schemeClr val="bg1"/>
                </a:solidFill>
                <a:latin typeface="Calibri" pitchFamily="34" charset="0"/>
                <a:cs typeface="Calibri" panose="020F0502020204030204" pitchFamily="34" charset="0"/>
              </a:rPr>
              <a:t>Niu</a:t>
            </a:r>
            <a:r>
              <a:rPr lang="en-GB" sz="1100" dirty="0">
                <a:solidFill>
                  <a:schemeClr val="bg1"/>
                </a:solidFill>
                <a:latin typeface="Calibri" pitchFamily="34" charset="0"/>
                <a:cs typeface="Calibri" panose="020F0502020204030204" pitchFamily="34" charset="0"/>
              </a:rPr>
              <a:t> (2020) J. Asian Earth Sci., 194, 104367</a:t>
            </a:r>
          </a:p>
          <a:p>
            <a:pPr marL="87313" indent="-87313">
              <a:defRPr/>
            </a:pPr>
            <a:r>
              <a:rPr lang="en-GB" sz="1100" dirty="0">
                <a:solidFill>
                  <a:schemeClr val="bg1"/>
                </a:solidFill>
                <a:latin typeface="Calibri" pitchFamily="34" charset="0"/>
                <a:cs typeface="Calibri" panose="020F0502020204030204" pitchFamily="34" charset="0"/>
              </a:rPr>
              <a:t>Nomura et al. (2014) Nature, 343, 522-525</a:t>
            </a:r>
          </a:p>
          <a:p>
            <a:pPr marL="87313" indent="-87313">
              <a:defRPr/>
            </a:pPr>
            <a:r>
              <a:rPr lang="en-GB" sz="1100" dirty="0">
                <a:solidFill>
                  <a:schemeClr val="bg1"/>
                </a:solidFill>
                <a:latin typeface="Calibri" pitchFamily="34" charset="0"/>
                <a:cs typeface="Calibri" panose="020F0502020204030204" pitchFamily="34" charset="0"/>
              </a:rPr>
              <a:t>Presnall and </a:t>
            </a:r>
            <a:r>
              <a:rPr lang="en-GB" sz="1100" dirty="0" err="1">
                <a:solidFill>
                  <a:schemeClr val="bg1"/>
                </a:solidFill>
                <a:latin typeface="Calibri" pitchFamily="34" charset="0"/>
                <a:cs typeface="Calibri" panose="020F0502020204030204" pitchFamily="34" charset="0"/>
              </a:rPr>
              <a:t>Gudfinnsson</a:t>
            </a:r>
            <a:r>
              <a:rPr lang="en-GB" sz="1100" dirty="0">
                <a:solidFill>
                  <a:schemeClr val="bg1"/>
                </a:solidFill>
                <a:latin typeface="Calibri" pitchFamily="34" charset="0"/>
                <a:cs typeface="Calibri" panose="020F0502020204030204" pitchFamily="34" charset="0"/>
              </a:rPr>
              <a:t> (2011) J. Petrol., 52, 1533-1546</a:t>
            </a:r>
          </a:p>
          <a:p>
            <a:pPr marL="87313" indent="-87313">
              <a:defRPr/>
            </a:pPr>
            <a:r>
              <a:rPr lang="en-GB" sz="1100" dirty="0" err="1" smtClean="0">
                <a:solidFill>
                  <a:schemeClr val="bg1"/>
                </a:solidFill>
                <a:latin typeface="Calibri" pitchFamily="34" charset="0"/>
                <a:cs typeface="Calibri" panose="020F0502020204030204" pitchFamily="34" charset="0"/>
              </a:rPr>
              <a:t>Putirka</a:t>
            </a:r>
            <a:r>
              <a:rPr lang="en-GB" sz="1100" dirty="0" smtClean="0">
                <a:solidFill>
                  <a:schemeClr val="bg1"/>
                </a:solidFill>
                <a:latin typeface="Calibri" pitchFamily="34" charset="0"/>
                <a:cs typeface="Calibri" panose="020F0502020204030204" pitchFamily="34" charset="0"/>
              </a:rPr>
              <a:t> et al. (2007) Chem. Geol., 241, 177-206</a:t>
            </a:r>
          </a:p>
          <a:p>
            <a:pPr marL="87313" indent="-87313">
              <a:defRPr/>
            </a:pPr>
            <a:r>
              <a:rPr lang="en-GB" sz="1100" dirty="0" smtClean="0">
                <a:solidFill>
                  <a:schemeClr val="bg1"/>
                </a:solidFill>
                <a:latin typeface="Calibri" pitchFamily="34" charset="0"/>
                <a:cs typeface="Calibri" panose="020F0502020204030204" pitchFamily="34" charset="0"/>
              </a:rPr>
              <a:t>Roeder and </a:t>
            </a:r>
            <a:r>
              <a:rPr lang="en-GB" sz="1100" dirty="0" err="1" smtClean="0">
                <a:solidFill>
                  <a:schemeClr val="bg1"/>
                </a:solidFill>
                <a:latin typeface="Calibri" pitchFamily="34" charset="0"/>
                <a:cs typeface="Calibri" panose="020F0502020204030204" pitchFamily="34" charset="0"/>
              </a:rPr>
              <a:t>Emslie</a:t>
            </a:r>
            <a:r>
              <a:rPr lang="en-GB" sz="1100" dirty="0" smtClean="0">
                <a:solidFill>
                  <a:schemeClr val="bg1"/>
                </a:solidFill>
                <a:latin typeface="Calibri" pitchFamily="34" charset="0"/>
                <a:cs typeface="Calibri" panose="020F0502020204030204" pitchFamily="34" charset="0"/>
              </a:rPr>
              <a:t> (1970) Contrib. Mineral. Petrol.,  29, 275-289</a:t>
            </a:r>
          </a:p>
          <a:p>
            <a:pPr marL="87313" indent="-87313">
              <a:defRPr/>
            </a:pPr>
            <a:r>
              <a:rPr lang="en-GB" sz="1100" dirty="0" err="1" smtClean="0">
                <a:solidFill>
                  <a:schemeClr val="bg1"/>
                </a:solidFill>
                <a:latin typeface="Calibri" pitchFamily="34" charset="0"/>
                <a:cs typeface="Calibri" panose="020F0502020204030204" pitchFamily="34" charset="0"/>
              </a:rPr>
              <a:t>Sinha</a:t>
            </a:r>
            <a:r>
              <a:rPr lang="en-GB" sz="1100" dirty="0" smtClean="0">
                <a:solidFill>
                  <a:schemeClr val="bg1"/>
                </a:solidFill>
                <a:latin typeface="Calibri" pitchFamily="34" charset="0"/>
                <a:cs typeface="Calibri" panose="020F0502020204030204" pitchFamily="34" charset="0"/>
              </a:rPr>
              <a:t> </a:t>
            </a:r>
            <a:r>
              <a:rPr lang="en-GB" sz="1100" dirty="0">
                <a:solidFill>
                  <a:schemeClr val="bg1"/>
                </a:solidFill>
                <a:latin typeface="Calibri" pitchFamily="34" charset="0"/>
                <a:cs typeface="Calibri" panose="020F0502020204030204" pitchFamily="34" charset="0"/>
              </a:rPr>
              <a:t>and Butler (2007) J.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Res., 112, doi:10.1029/2006JB004850</a:t>
            </a:r>
          </a:p>
          <a:p>
            <a:pPr marL="87313" indent="-87313">
              <a:defRPr/>
            </a:pPr>
            <a:r>
              <a:rPr lang="en-GB" sz="1100" dirty="0" err="1" smtClean="0">
                <a:solidFill>
                  <a:schemeClr val="bg1"/>
                </a:solidFill>
                <a:latin typeface="Calibri" pitchFamily="34" charset="0"/>
                <a:cs typeface="Calibri" panose="020F0502020204030204" pitchFamily="34" charset="0"/>
              </a:rPr>
              <a:t>Schuberth</a:t>
            </a:r>
            <a:r>
              <a:rPr lang="en-GB" sz="1100" dirty="0" smtClean="0">
                <a:solidFill>
                  <a:schemeClr val="bg1"/>
                </a:solidFill>
                <a:latin typeface="Calibri" pitchFamily="34" charset="0"/>
                <a:cs typeface="Calibri" panose="020F0502020204030204" pitchFamily="34" charset="0"/>
              </a:rPr>
              <a:t> et al. (2009) Geochem. </a:t>
            </a:r>
            <a:r>
              <a:rPr lang="en-GB" sz="1100" dirty="0" err="1" smtClean="0">
                <a:solidFill>
                  <a:schemeClr val="bg1"/>
                </a:solidFill>
                <a:latin typeface="Calibri" pitchFamily="34" charset="0"/>
                <a:cs typeface="Calibri" panose="020F0502020204030204" pitchFamily="34" charset="0"/>
              </a:rPr>
              <a:t>Geophys</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Geosyst</a:t>
            </a:r>
            <a:r>
              <a:rPr lang="en-GB" sz="1100" dirty="0" smtClean="0">
                <a:solidFill>
                  <a:schemeClr val="bg1"/>
                </a:solidFill>
                <a:latin typeface="Calibri" pitchFamily="34" charset="0"/>
                <a:cs typeface="Calibri" panose="020F0502020204030204" pitchFamily="34" charset="0"/>
              </a:rPr>
              <a:t>. doi:10.1029/2008GC002235</a:t>
            </a:r>
          </a:p>
          <a:p>
            <a:pPr marL="87313" indent="-87313">
              <a:defRPr/>
            </a:pPr>
            <a:r>
              <a:rPr lang="en-GB" sz="1100" dirty="0" err="1" smtClean="0">
                <a:solidFill>
                  <a:schemeClr val="bg1"/>
                </a:solidFill>
                <a:latin typeface="Calibri" pitchFamily="34" charset="0"/>
                <a:cs typeface="Calibri" panose="020F0502020204030204" pitchFamily="34" charset="0"/>
              </a:rPr>
              <a:t>Sinha</a:t>
            </a:r>
            <a:r>
              <a:rPr lang="en-GB" sz="1100" dirty="0" smtClean="0">
                <a:solidFill>
                  <a:schemeClr val="bg1"/>
                </a:solidFill>
                <a:latin typeface="Calibri" pitchFamily="34" charset="0"/>
                <a:cs typeface="Calibri" panose="020F0502020204030204" pitchFamily="34" charset="0"/>
              </a:rPr>
              <a:t> and Butler (2007) J. </a:t>
            </a:r>
            <a:r>
              <a:rPr lang="en-GB" sz="1100" dirty="0" err="1" smtClean="0">
                <a:solidFill>
                  <a:schemeClr val="bg1"/>
                </a:solidFill>
                <a:latin typeface="Calibri" pitchFamily="34" charset="0"/>
                <a:cs typeface="Calibri" panose="020F0502020204030204" pitchFamily="34" charset="0"/>
              </a:rPr>
              <a:t>Geophys</a:t>
            </a:r>
            <a:r>
              <a:rPr lang="en-GB" sz="1100" dirty="0" smtClean="0">
                <a:solidFill>
                  <a:schemeClr val="bg1"/>
                </a:solidFill>
                <a:latin typeface="Calibri" pitchFamily="34" charset="0"/>
                <a:cs typeface="Calibri" panose="020F0502020204030204" pitchFamily="34" charset="0"/>
              </a:rPr>
              <a:t>. Res., doi:10.1029/2006JB004850</a:t>
            </a:r>
          </a:p>
          <a:p>
            <a:pPr marL="87313" indent="-87313">
              <a:defRPr/>
            </a:pPr>
            <a:r>
              <a:rPr lang="en-GB" sz="1100" dirty="0" err="1" smtClean="0">
                <a:solidFill>
                  <a:schemeClr val="bg1"/>
                </a:solidFill>
                <a:latin typeface="Calibri" pitchFamily="34" charset="0"/>
                <a:cs typeface="Calibri" panose="020F0502020204030204" pitchFamily="34" charset="0"/>
              </a:rPr>
              <a:t>Stixrude</a:t>
            </a:r>
            <a:r>
              <a:rPr lang="en-GB" sz="1100" dirty="0" smtClean="0">
                <a:solidFill>
                  <a:schemeClr val="bg1"/>
                </a:solidFill>
                <a:latin typeface="Calibri" pitchFamily="34" charset="0"/>
                <a:cs typeface="Calibri" panose="020F0502020204030204" pitchFamily="34" charset="0"/>
              </a:rPr>
              <a:t> and Lithgow-</a:t>
            </a:r>
            <a:r>
              <a:rPr lang="en-GB" sz="1100" dirty="0" err="1" smtClean="0">
                <a:solidFill>
                  <a:schemeClr val="bg1"/>
                </a:solidFill>
                <a:latin typeface="Calibri" pitchFamily="34" charset="0"/>
                <a:cs typeface="Calibri" panose="020F0502020204030204" pitchFamily="34" charset="0"/>
              </a:rPr>
              <a:t>Bertelloni</a:t>
            </a:r>
            <a:r>
              <a:rPr lang="en-GB" sz="1100" dirty="0" smtClean="0">
                <a:solidFill>
                  <a:schemeClr val="bg1"/>
                </a:solidFill>
                <a:latin typeface="Calibri" pitchFamily="34" charset="0"/>
                <a:cs typeface="Calibri" panose="020F0502020204030204" pitchFamily="34" charset="0"/>
              </a:rPr>
              <a:t> (2012) (</a:t>
            </a:r>
            <a:r>
              <a:rPr lang="en-GB" sz="1100" dirty="0" err="1" smtClean="0">
                <a:solidFill>
                  <a:schemeClr val="bg1"/>
                </a:solidFill>
                <a:latin typeface="Calibri" pitchFamily="34" charset="0"/>
                <a:cs typeface="Calibri" panose="020F0502020204030204" pitchFamily="34" charset="0"/>
              </a:rPr>
              <a:t>Annu</a:t>
            </a:r>
            <a:r>
              <a:rPr lang="en-GB" sz="1100" dirty="0" smtClean="0">
                <a:solidFill>
                  <a:schemeClr val="bg1"/>
                </a:solidFill>
                <a:latin typeface="Calibri" pitchFamily="34" charset="0"/>
                <a:cs typeface="Calibri" panose="020F0502020204030204" pitchFamily="34" charset="0"/>
              </a:rPr>
              <a:t>. Rev. Earth Planet. Sci., 40, 569-595)</a:t>
            </a:r>
          </a:p>
          <a:p>
            <a:pPr marL="87313" indent="-87313">
              <a:defRPr/>
            </a:pPr>
            <a:r>
              <a:rPr lang="en-GB" sz="1100" dirty="0" err="1" smtClean="0">
                <a:solidFill>
                  <a:schemeClr val="bg1"/>
                </a:solidFill>
                <a:latin typeface="Calibri" pitchFamily="34" charset="0"/>
                <a:cs typeface="Calibri" panose="020F0502020204030204" pitchFamily="34" charset="0"/>
              </a:rPr>
              <a:t>Tackley</a:t>
            </a:r>
            <a:r>
              <a:rPr lang="en-GB" sz="1100" dirty="0" smtClean="0">
                <a:solidFill>
                  <a:schemeClr val="bg1"/>
                </a:solidFill>
                <a:latin typeface="Calibri" pitchFamily="34" charset="0"/>
                <a:cs typeface="Calibri" panose="020F0502020204030204" pitchFamily="34" charset="0"/>
              </a:rPr>
              <a:t> et al. (1993) Nature, 361, 699-704)</a:t>
            </a:r>
          </a:p>
          <a:p>
            <a:pPr marL="87313" indent="-87313">
              <a:defRPr/>
            </a:pPr>
            <a:r>
              <a:rPr lang="en-GB" sz="1100" dirty="0" err="1" smtClean="0">
                <a:solidFill>
                  <a:schemeClr val="bg1"/>
                </a:solidFill>
                <a:latin typeface="Calibri" pitchFamily="34" charset="0"/>
                <a:cs typeface="Calibri" panose="020F0502020204030204" pitchFamily="34" charset="0"/>
              </a:rPr>
              <a:t>Terasaki</a:t>
            </a:r>
            <a:r>
              <a:rPr lang="en-GB" sz="1100" dirty="0" smtClean="0">
                <a:solidFill>
                  <a:schemeClr val="bg1"/>
                </a:solidFill>
                <a:latin typeface="Calibri" pitchFamily="34" charset="0"/>
                <a:cs typeface="Calibri" panose="020F0502020204030204" pitchFamily="34" charset="0"/>
              </a:rPr>
              <a:t> et al. (2011) Earth Planet. Sci. Lett., 304, 559-564</a:t>
            </a:r>
          </a:p>
          <a:p>
            <a:pPr marL="87313" indent="-87313">
              <a:defRPr/>
            </a:pPr>
            <a:r>
              <a:rPr lang="en-GB" sz="1100" dirty="0" smtClean="0">
                <a:solidFill>
                  <a:schemeClr val="bg1"/>
                </a:solidFill>
                <a:latin typeface="Calibri" pitchFamily="34" charset="0"/>
                <a:cs typeface="Calibri" panose="020F0502020204030204" pitchFamily="34" charset="0"/>
              </a:rPr>
              <a:t>Tucker et al. (2019) </a:t>
            </a:r>
            <a:r>
              <a:rPr lang="en-GB" sz="1100" dirty="0" err="1" smtClean="0">
                <a:solidFill>
                  <a:schemeClr val="bg1"/>
                </a:solidFill>
                <a:latin typeface="Calibri" pitchFamily="34" charset="0"/>
                <a:cs typeface="Calibri" panose="020F0502020204030204" pitchFamily="34" charset="0"/>
              </a:rPr>
              <a:t>Geochim</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Cosmochim</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Acta</a:t>
            </a:r>
            <a:r>
              <a:rPr lang="en-GB" sz="1100" dirty="0" smtClean="0">
                <a:solidFill>
                  <a:schemeClr val="bg1"/>
                </a:solidFill>
                <a:latin typeface="Calibri" pitchFamily="34" charset="0"/>
                <a:cs typeface="Calibri" panose="020F0502020204030204" pitchFamily="34" charset="0"/>
              </a:rPr>
              <a:t>, 254, 156-172</a:t>
            </a:r>
          </a:p>
          <a:p>
            <a:pPr marL="87313" indent="-87313">
              <a:defRPr/>
            </a:pPr>
            <a:r>
              <a:rPr lang="en-GB" sz="1100" dirty="0" err="1" smtClean="0">
                <a:solidFill>
                  <a:schemeClr val="bg1"/>
                </a:solidFill>
                <a:latin typeface="Calibri" pitchFamily="34" charset="0"/>
                <a:cs typeface="Calibri" panose="020F0502020204030204" pitchFamily="34" charset="0"/>
              </a:rPr>
              <a:t>Ulvrova</a:t>
            </a:r>
            <a:r>
              <a:rPr lang="en-GB" sz="1100" dirty="0" smtClean="0">
                <a:solidFill>
                  <a:schemeClr val="bg1"/>
                </a:solidFill>
                <a:latin typeface="Calibri" pitchFamily="34" charset="0"/>
                <a:cs typeface="Calibri" panose="020F0502020204030204" pitchFamily="34" charset="0"/>
              </a:rPr>
              <a:t> et al. (2019) Earth Planet. Sci. Lett., 528, 115836</a:t>
            </a:r>
          </a:p>
          <a:p>
            <a:pPr marL="87313" indent="-87313">
              <a:defRPr/>
            </a:pPr>
            <a:r>
              <a:rPr lang="en-GB" sz="1100" dirty="0" smtClean="0">
                <a:solidFill>
                  <a:schemeClr val="bg1"/>
                </a:solidFill>
                <a:latin typeface="Calibri" pitchFamily="34" charset="0"/>
                <a:cs typeface="Calibri" panose="020F0502020204030204" pitchFamily="34" charset="0"/>
              </a:rPr>
              <a:t>White (2010) </a:t>
            </a:r>
            <a:r>
              <a:rPr lang="en-GB" sz="1100" dirty="0" err="1" smtClean="0">
                <a:solidFill>
                  <a:schemeClr val="bg1"/>
                </a:solidFill>
                <a:latin typeface="Calibri" pitchFamily="34" charset="0"/>
                <a:cs typeface="Calibri" panose="020F0502020204030204" pitchFamily="34" charset="0"/>
              </a:rPr>
              <a:t>Annu</a:t>
            </a:r>
            <a:r>
              <a:rPr lang="en-GB" sz="1100" dirty="0" smtClean="0">
                <a:solidFill>
                  <a:schemeClr val="bg1"/>
                </a:solidFill>
                <a:latin typeface="Calibri" pitchFamily="34" charset="0"/>
                <a:cs typeface="Calibri" panose="020F0502020204030204" pitchFamily="34" charset="0"/>
              </a:rPr>
              <a:t>. Rev. Earth Planet. Sci. 38, 133-160</a:t>
            </a:r>
          </a:p>
          <a:p>
            <a:pPr marL="87313" indent="-87313">
              <a:defRPr/>
            </a:pPr>
            <a:r>
              <a:rPr lang="en-GB" sz="1100" dirty="0" smtClean="0">
                <a:solidFill>
                  <a:schemeClr val="bg1"/>
                </a:solidFill>
                <a:latin typeface="Calibri" pitchFamily="34" charset="0"/>
                <a:cs typeface="Calibri" panose="020F0502020204030204" pitchFamily="34" charset="0"/>
              </a:rPr>
              <a:t>Wilson (1963) Can. J. Phys., 41, 863-870</a:t>
            </a:r>
          </a:p>
          <a:p>
            <a:pPr marL="87313" indent="-87313">
              <a:defRPr/>
            </a:pPr>
            <a:r>
              <a:rPr lang="en-GB" sz="1100" dirty="0" err="1" smtClean="0">
                <a:solidFill>
                  <a:schemeClr val="bg1"/>
                </a:solidFill>
                <a:latin typeface="Calibri" pitchFamily="34" charset="0"/>
                <a:cs typeface="Calibri" panose="020F0502020204030204" pitchFamily="34" charset="0"/>
              </a:rPr>
              <a:t>Zhong</a:t>
            </a:r>
            <a:r>
              <a:rPr lang="en-GB" sz="1100" dirty="0" smtClean="0">
                <a:solidFill>
                  <a:schemeClr val="bg1"/>
                </a:solidFill>
                <a:latin typeface="Calibri" pitchFamily="34" charset="0"/>
                <a:cs typeface="Calibri" panose="020F0502020204030204" pitchFamily="34" charset="0"/>
              </a:rPr>
              <a:t> and Rudolph (2015) Geochem. </a:t>
            </a:r>
            <a:r>
              <a:rPr lang="en-GB" sz="1100" dirty="0" err="1" smtClean="0">
                <a:solidFill>
                  <a:schemeClr val="bg1"/>
                </a:solidFill>
                <a:latin typeface="Calibri" pitchFamily="34" charset="0"/>
                <a:cs typeface="Calibri" panose="020F0502020204030204" pitchFamily="34" charset="0"/>
              </a:rPr>
              <a:t>Geophys</a:t>
            </a:r>
            <a:r>
              <a:rPr lang="en-GB" sz="1100" dirty="0" smtClean="0">
                <a:solidFill>
                  <a:schemeClr val="bg1"/>
                </a:solidFill>
                <a:latin typeface="Calibri" pitchFamily="34" charset="0"/>
                <a:cs typeface="Calibri" panose="020F0502020204030204" pitchFamily="34" charset="0"/>
              </a:rPr>
              <a:t>. </a:t>
            </a:r>
            <a:r>
              <a:rPr lang="en-GB" sz="1100" dirty="0" err="1" smtClean="0">
                <a:solidFill>
                  <a:schemeClr val="bg1"/>
                </a:solidFill>
                <a:latin typeface="Calibri" pitchFamily="34" charset="0"/>
                <a:cs typeface="Calibri" panose="020F0502020204030204" pitchFamily="34" charset="0"/>
              </a:rPr>
              <a:t>Geosyst</a:t>
            </a:r>
            <a:r>
              <a:rPr lang="en-GB" sz="1100" dirty="0" smtClean="0">
                <a:solidFill>
                  <a:schemeClr val="bg1"/>
                </a:solidFill>
                <a:latin typeface="Calibri" pitchFamily="34" charset="0"/>
                <a:cs typeface="Calibri" panose="020F0502020204030204" pitchFamily="34" charset="0"/>
              </a:rPr>
              <a:t>., 16, 1599-1915</a:t>
            </a:r>
            <a:endParaRPr lang="en-GB" sz="1100" dirty="0">
              <a:solidFill>
                <a:schemeClr val="bg1"/>
              </a:solidFill>
              <a:latin typeface="Calibri"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1332"/>
                                        </p:tgtEl>
                                        <p:attrNameLst>
                                          <p:attrName>style.visibility</p:attrName>
                                        </p:attrNameLst>
                                      </p:cBhvr>
                                      <p:to>
                                        <p:strVal val="visible"/>
                                      </p:to>
                                    </p:set>
                                    <p:animEffect transition="in" filter="fade">
                                      <p:cBhvr>
                                        <p:cTn id="7" dur="500"/>
                                        <p:tgtEl>
                                          <p:spTgt spid="6113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p:bldP spid="4" grpId="0" autoUpdateAnimBg="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grpSp>
        <p:nvGrpSpPr>
          <p:cNvPr id="3" name="Gruppo 2"/>
          <p:cNvGrpSpPr/>
          <p:nvPr/>
        </p:nvGrpSpPr>
        <p:grpSpPr>
          <a:xfrm>
            <a:off x="69088" y="857496"/>
            <a:ext cx="9100312" cy="5781478"/>
            <a:chOff x="69088" y="857496"/>
            <a:chExt cx="9100312" cy="5781478"/>
          </a:xfrm>
        </p:grpSpPr>
        <p:grpSp>
          <p:nvGrpSpPr>
            <p:cNvPr id="2" name="Group 71"/>
            <p:cNvGrpSpPr>
              <a:grpSpLocks/>
            </p:cNvGrpSpPr>
            <p:nvPr/>
          </p:nvGrpSpPr>
          <p:grpSpPr bwMode="auto">
            <a:xfrm>
              <a:off x="69088" y="857496"/>
              <a:ext cx="5721350" cy="5781478"/>
              <a:chOff x="0" y="538"/>
              <a:chExt cx="3604" cy="3883"/>
            </a:xfrm>
          </p:grpSpPr>
          <p:sp>
            <p:nvSpPr>
              <p:cNvPr id="74" name="Rettangolo 7"/>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75" name="CasellaDiTesto 74"/>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6" name="CasellaDiTesto 75"/>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7" name="CasellaDiTesto 76"/>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8" name="CasellaDiTesto 77"/>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9" name="CasellaDiTesto 78"/>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0" name="CasellaDiTesto 79"/>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8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8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94"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52"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3"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54"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55"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56"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57"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158"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159"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160"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161"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162" name="CasellaDiTesto 161"/>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3" name="CasellaDiTesto 162"/>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4" name="CasellaDiTesto 163"/>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65"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166"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167"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168" name="CasellaDiTesto 167"/>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69"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170"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171"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172"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173" name="Rettangolo 24"/>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174"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175"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176"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177"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178"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179"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180"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181"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66" name="Figura a mano libera 65"/>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2" name="CasellaDiTesto 181"/>
            <p:cNvSpPr txBox="1"/>
            <p:nvPr/>
          </p:nvSpPr>
          <p:spPr>
            <a:xfrm>
              <a:off x="5599113" y="1435346"/>
              <a:ext cx="3544887" cy="369332"/>
            </a:xfrm>
            <a:prstGeom prst="rect">
              <a:avLst/>
            </a:prstGeom>
            <a:noFill/>
          </p:spPr>
          <p:txBody>
            <a:bodyPr>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Upper Boundary Layer</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84" name="CasellaDiTesto 183"/>
            <p:cNvSpPr txBox="1"/>
            <p:nvPr/>
          </p:nvSpPr>
          <p:spPr>
            <a:xfrm>
              <a:off x="5599113" y="2251321"/>
              <a:ext cx="3544887" cy="1200329"/>
            </a:xfrm>
            <a:prstGeom prst="rect">
              <a:avLst/>
            </a:prstGeom>
            <a:noFill/>
          </p:spPr>
          <p:txBody>
            <a:bodyPr>
              <a:spAutoFit/>
            </a:bodyPr>
            <a:lstStyle/>
            <a:p>
              <a:pPr algn="ctr" eaLnBrk="0" hangingPunct="0">
                <a:defRPr/>
              </a:pPr>
              <a:r>
                <a:rPr lang="en-GB" sz="3600" smtClean="0">
                  <a:solidFill>
                    <a:srgbClr val="FFFF00"/>
                  </a:solidFill>
                  <a:effectLst>
                    <a:outerShdw blurRad="38100" dist="38100" dir="2700000" algn="tl">
                      <a:srgbClr val="000000"/>
                    </a:outerShdw>
                  </a:effectLst>
                  <a:latin typeface="Calibri" pitchFamily="34" charset="0"/>
                  <a:cs typeface="Arial" pitchFamily="34" charset="0"/>
                </a:rPr>
                <a:t>Adiabatic interior?</a:t>
              </a:r>
              <a:endParaRPr lang="en-GB" sz="360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185" name="CasellaDiTesto 184"/>
            <p:cNvSpPr txBox="1"/>
            <p:nvPr/>
          </p:nvSpPr>
          <p:spPr>
            <a:xfrm>
              <a:off x="5624513" y="5956546"/>
              <a:ext cx="3544887" cy="369332"/>
            </a:xfrm>
            <a:prstGeom prst="rect">
              <a:avLst/>
            </a:prstGeom>
            <a:noFill/>
          </p:spPr>
          <p:txBody>
            <a:bodyPr>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Lower Boundary Layer</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86" name="Figura a mano libera 185"/>
            <p:cNvSpPr>
              <a:spLocks/>
            </p:cNvSpPr>
            <p:nvPr/>
          </p:nvSpPr>
          <p:spPr bwMode="auto">
            <a:xfrm>
              <a:off x="935863" y="1543296"/>
              <a:ext cx="1193006" cy="254000"/>
            </a:xfrm>
            <a:custGeom>
              <a:avLst/>
              <a:gdLst>
                <a:gd name="T0" fmla="*/ 0 w 1223010"/>
                <a:gd name="T1" fmla="*/ 0 h 300990"/>
                <a:gd name="T2" fmla="*/ 1223962 w 1223010"/>
                <a:gd name="T3" fmla="*/ 301625 h 300990"/>
                <a:gd name="T4" fmla="*/ 0 60000 65536"/>
                <a:gd name="T5" fmla="*/ 0 60000 65536"/>
                <a:gd name="connsiteX0" fmla="*/ 0 w 1192078"/>
                <a:gd name="connsiteY0" fmla="*/ 0 h 253465"/>
                <a:gd name="connsiteX1" fmla="*/ 1192078 w 1192078"/>
                <a:gd name="connsiteY1" fmla="*/ 253465 h 253465"/>
                <a:gd name="connsiteX0" fmla="*/ 0 w 1192078"/>
                <a:gd name="connsiteY0" fmla="*/ 0 h 253465"/>
                <a:gd name="connsiteX1" fmla="*/ 1192078 w 1192078"/>
                <a:gd name="connsiteY1" fmla="*/ 253465 h 253465"/>
              </a:gdLst>
              <a:ahLst/>
              <a:cxnLst>
                <a:cxn ang="0">
                  <a:pos x="connsiteX0" y="connsiteY0"/>
                </a:cxn>
                <a:cxn ang="0">
                  <a:pos x="connsiteX1" y="connsiteY1"/>
                </a:cxn>
              </a:cxnLst>
              <a:rect l="l" t="t" r="r" b="b"/>
              <a:pathLst>
                <a:path w="1192078" h="253465">
                  <a:moveTo>
                    <a:pt x="0" y="0"/>
                  </a:moveTo>
                  <a:cubicBezTo>
                    <a:pt x="420370" y="67310"/>
                    <a:pt x="979222" y="72343"/>
                    <a:pt x="1192078" y="253465"/>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87" name="Figura a mano libera 186"/>
            <p:cNvSpPr>
              <a:spLocks/>
            </p:cNvSpPr>
            <p:nvPr/>
          </p:nvSpPr>
          <p:spPr bwMode="auto">
            <a:xfrm>
              <a:off x="3089307" y="5936862"/>
              <a:ext cx="1186656" cy="529430"/>
            </a:xfrm>
            <a:custGeom>
              <a:avLst/>
              <a:gdLst>
                <a:gd name="T0" fmla="*/ 0 w 744855"/>
                <a:gd name="T1" fmla="*/ 0 h 287655"/>
                <a:gd name="T2" fmla="*/ 746125 w 744855"/>
                <a:gd name="T3" fmla="*/ 288925 h 287655"/>
                <a:gd name="T4" fmla="*/ 0 60000 65536"/>
                <a:gd name="T5" fmla="*/ 0 60000 65536"/>
                <a:gd name="connsiteX0" fmla="*/ 0 w 1191768"/>
                <a:gd name="connsiteY0" fmla="*/ 0 h 519991"/>
                <a:gd name="connsiteX1" fmla="*/ 1191768 w 1191768"/>
                <a:gd name="connsiteY1" fmla="*/ 519991 h 519991"/>
                <a:gd name="connsiteX0" fmla="*/ 0 w 1191768"/>
                <a:gd name="connsiteY0" fmla="*/ 0 h 519991"/>
                <a:gd name="connsiteX1" fmla="*/ 1191768 w 1191768"/>
                <a:gd name="connsiteY1" fmla="*/ 519991 h 519991"/>
                <a:gd name="connsiteX0" fmla="*/ 0 w 1184636"/>
                <a:gd name="connsiteY0" fmla="*/ 0 h 527103"/>
                <a:gd name="connsiteX1" fmla="*/ 1184636 w 1184636"/>
                <a:gd name="connsiteY1" fmla="*/ 527103 h 527103"/>
                <a:gd name="connsiteX0" fmla="*/ 0 w 1184636"/>
                <a:gd name="connsiteY0" fmla="*/ 0 h 527103"/>
                <a:gd name="connsiteX1" fmla="*/ 1184636 w 1184636"/>
                <a:gd name="connsiteY1" fmla="*/ 527103 h 527103"/>
              </a:gdLst>
              <a:ahLst/>
              <a:cxnLst>
                <a:cxn ang="0">
                  <a:pos x="connsiteX0" y="connsiteY0"/>
                </a:cxn>
                <a:cxn ang="0">
                  <a:pos x="connsiteX1" y="connsiteY1"/>
                </a:cxn>
              </a:cxnLst>
              <a:rect l="l" t="t" r="r" b="b"/>
              <a:pathLst>
                <a:path w="1184636" h="527103">
                  <a:moveTo>
                    <a:pt x="0" y="0"/>
                  </a:moveTo>
                  <a:cubicBezTo>
                    <a:pt x="225214" y="238851"/>
                    <a:pt x="760456" y="465508"/>
                    <a:pt x="1184636" y="527103"/>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88" name="CasellaDiTesto 187"/>
            <p:cNvSpPr txBox="1"/>
            <p:nvPr/>
          </p:nvSpPr>
          <p:spPr>
            <a:xfrm>
              <a:off x="5821363" y="3313359"/>
              <a:ext cx="3151188" cy="954107"/>
            </a:xfrm>
            <a:prstGeom prst="rect">
              <a:avLst/>
            </a:prstGeom>
            <a:noFill/>
          </p:spPr>
          <p:txBody>
            <a:bodyPr wrap="square">
              <a:spAutoFit/>
            </a:bodyPr>
            <a:lstStyle/>
            <a:p>
              <a:pPr algn="ctr" eaLnBrk="0" hangingPunct="0">
                <a:defRPr/>
              </a:pP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Mantle adiabat  ~0.6 K/km</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89" name="Connettore 1 188"/>
            <p:cNvCxnSpPr>
              <a:cxnSpLocks noChangeShapeType="1"/>
            </p:cNvCxnSpPr>
            <p:nvPr/>
          </p:nvCxnSpPr>
          <p:spPr bwMode="auto">
            <a:xfrm>
              <a:off x="3528763" y="1543296"/>
              <a:ext cx="1837" cy="4679704"/>
            </a:xfrm>
            <a:prstGeom prst="line">
              <a:avLst/>
            </a:prstGeom>
            <a:noFill/>
            <a:ln w="38100">
              <a:solidFill>
                <a:schemeClr val="accent1"/>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cxnSp>
          <p:nvCxnSpPr>
            <p:cNvPr id="190" name="Connettore 1 189"/>
            <p:cNvCxnSpPr>
              <a:cxnSpLocks noChangeShapeType="1"/>
            </p:cNvCxnSpPr>
            <p:nvPr/>
          </p:nvCxnSpPr>
          <p:spPr bwMode="auto">
            <a:xfrm>
              <a:off x="2555776" y="1556792"/>
              <a:ext cx="968516" cy="4701108"/>
            </a:xfrm>
            <a:prstGeom prst="line">
              <a:avLst/>
            </a:prstGeom>
            <a:noFill/>
            <a:ln w="38100">
              <a:solidFill>
                <a:schemeClr val="accent1"/>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191" name="Stella a 5 punte 100"/>
            <p:cNvSpPr>
              <a:spLocks/>
            </p:cNvSpPr>
            <p:nvPr/>
          </p:nvSpPr>
          <p:spPr bwMode="auto">
            <a:xfrm>
              <a:off x="3367868" y="6015912"/>
              <a:ext cx="396000" cy="396000"/>
            </a:xfrm>
            <a:custGeom>
              <a:avLst/>
              <a:gdLst>
                <a:gd name="T0" fmla="*/ 162719 w 325677"/>
                <a:gd name="T1" fmla="*/ 0 h 413359"/>
                <a:gd name="T2" fmla="*/ 0 w 325677"/>
                <a:gd name="T3" fmla="*/ 157656 h 413359"/>
                <a:gd name="T4" fmla="*/ 62153 w 325677"/>
                <a:gd name="T5" fmla="*/ 412749 h 413359"/>
                <a:gd name="T6" fmla="*/ 263284 w 325677"/>
                <a:gd name="T7" fmla="*/ 412749 h 413359"/>
                <a:gd name="T8" fmla="*/ 325437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B050"/>
            </a:solidFill>
            <a:ln w="9525" cap="flat" cmpd="sng">
              <a:solidFill>
                <a:schemeClr val="bg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92" name="Stella a 5 punte 137"/>
            <p:cNvSpPr>
              <a:spLocks/>
            </p:cNvSpPr>
            <p:nvPr/>
          </p:nvSpPr>
          <p:spPr bwMode="auto">
            <a:xfrm>
              <a:off x="2593847" y="4629396"/>
              <a:ext cx="396000" cy="396000"/>
            </a:xfrm>
            <a:custGeom>
              <a:avLst/>
              <a:gdLst>
                <a:gd name="T0" fmla="*/ 188119 w 377190"/>
                <a:gd name="T1" fmla="*/ 0 h 413359"/>
                <a:gd name="T2" fmla="*/ 0 w 377190"/>
                <a:gd name="T3" fmla="*/ 157656 h 413359"/>
                <a:gd name="T4" fmla="*/ 71855 w 377190"/>
                <a:gd name="T5" fmla="*/ 412749 h 413359"/>
                <a:gd name="T6" fmla="*/ 304382 w 377190"/>
                <a:gd name="T7" fmla="*/ 412749 h 413359"/>
                <a:gd name="T8" fmla="*/ 376237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93" name="Stella a 5 punte 139"/>
            <p:cNvSpPr>
              <a:spLocks/>
            </p:cNvSpPr>
            <p:nvPr/>
          </p:nvSpPr>
          <p:spPr bwMode="auto">
            <a:xfrm>
              <a:off x="2310002" y="3181596"/>
              <a:ext cx="396000" cy="396000"/>
            </a:xfrm>
            <a:custGeom>
              <a:avLst/>
              <a:gdLst>
                <a:gd name="T0" fmla="*/ 188119 w 377190"/>
                <a:gd name="T1" fmla="*/ 0 h 413359"/>
                <a:gd name="T2" fmla="*/ 0 w 377190"/>
                <a:gd name="T3" fmla="*/ 157656 h 413359"/>
                <a:gd name="T4" fmla="*/ 71855 w 377190"/>
                <a:gd name="T5" fmla="*/ 412749 h 413359"/>
                <a:gd name="T6" fmla="*/ 304382 w 377190"/>
                <a:gd name="T7" fmla="*/ 412749 h 413359"/>
                <a:gd name="T8" fmla="*/ 376237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94" name="Stella a 5 punte 140"/>
            <p:cNvSpPr>
              <a:spLocks/>
            </p:cNvSpPr>
            <p:nvPr/>
          </p:nvSpPr>
          <p:spPr bwMode="auto">
            <a:xfrm>
              <a:off x="2012187" y="1830634"/>
              <a:ext cx="396000" cy="396000"/>
            </a:xfrm>
            <a:custGeom>
              <a:avLst/>
              <a:gdLst>
                <a:gd name="T0" fmla="*/ 188913 w 377190"/>
                <a:gd name="T1" fmla="*/ 0 h 413359"/>
                <a:gd name="T2" fmla="*/ 0 w 377190"/>
                <a:gd name="T3" fmla="*/ 157656 h 413359"/>
                <a:gd name="T4" fmla="*/ 72158 w 377190"/>
                <a:gd name="T5" fmla="*/ 412749 h 413359"/>
                <a:gd name="T6" fmla="*/ 305667 w 377190"/>
                <a:gd name="T7" fmla="*/ 412749 h 413359"/>
                <a:gd name="T8" fmla="*/ 377825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r>
                <a:rPr lang="en-GB" smtClean="0">
                  <a:latin typeface="Calibri" pitchFamily="34" charset="0"/>
                </a:rPr>
                <a:t> </a:t>
              </a:r>
              <a:endParaRPr lang="en-GB">
                <a:latin typeface="Calibri" pitchFamily="34" charset="0"/>
              </a:endParaRPr>
            </a:p>
          </p:txBody>
        </p:sp>
        <p:sp>
          <p:nvSpPr>
            <p:cNvPr id="195" name="CasellaDiTesto 194"/>
            <p:cNvSpPr txBox="1"/>
            <p:nvPr/>
          </p:nvSpPr>
          <p:spPr>
            <a:xfrm rot="4641738">
              <a:off x="2321745" y="3924031"/>
              <a:ext cx="1771650" cy="369332"/>
            </a:xfrm>
            <a:prstGeom prst="rect">
              <a:avLst/>
            </a:prstGeom>
            <a:noFill/>
          </p:spPr>
          <p:txBody>
            <a:bodyPr>
              <a:spAutoFit/>
            </a:bodyPr>
            <a:lstStyle/>
            <a:p>
              <a:pPr algn="ctr" eaLnBrk="0" hangingPunct="0">
                <a:defRPr/>
              </a:pPr>
              <a:r>
                <a:rPr lang="en-GB" smtClean="0">
                  <a:solidFill>
                    <a:srgbClr val="00B050"/>
                  </a:solidFill>
                  <a:effectLst>
                    <a:outerShdw blurRad="38100" dist="38100" dir="2700000" algn="tl">
                      <a:srgbClr val="000000"/>
                    </a:outerShdw>
                  </a:effectLst>
                  <a:latin typeface="Calibri" pitchFamily="34" charset="0"/>
                  <a:cs typeface="Arial" pitchFamily="34" charset="0"/>
                </a:rPr>
                <a:t>~0.6 K/km</a:t>
              </a:r>
              <a:endParaRPr lang="en-GB">
                <a:solidFill>
                  <a:srgbClr val="00B050"/>
                </a:solidFill>
                <a:effectLst>
                  <a:outerShdw blurRad="38100" dist="38100" dir="2700000" algn="tl">
                    <a:srgbClr val="000000"/>
                  </a:outerShdw>
                </a:effectLst>
                <a:latin typeface="Calibri" pitchFamily="34" charset="0"/>
                <a:cs typeface="Arial" pitchFamily="34" charset="0"/>
              </a:endParaRPr>
            </a:p>
          </p:txBody>
        </p:sp>
        <p:sp>
          <p:nvSpPr>
            <p:cNvPr id="196" name="CasellaDiTesto 195"/>
            <p:cNvSpPr txBox="1"/>
            <p:nvPr/>
          </p:nvSpPr>
          <p:spPr>
            <a:xfrm rot="4693484">
              <a:off x="1590548" y="4086908"/>
              <a:ext cx="1771650" cy="369332"/>
            </a:xfrm>
            <a:prstGeom prst="rect">
              <a:avLst/>
            </a:prstGeom>
            <a:noFill/>
          </p:spPr>
          <p:txBody>
            <a:bodyPr>
              <a:spAutoFit/>
            </a:bodyPr>
            <a:lstStyle/>
            <a:p>
              <a:pPr algn="ctr" eaLnBrk="0" hangingPunct="0">
                <a:defRPr/>
              </a:pPr>
              <a:r>
                <a:rPr lang="en-GB" smtClean="0">
                  <a:solidFill>
                    <a:srgbClr val="00FFFF"/>
                  </a:solidFill>
                  <a:effectLst>
                    <a:outerShdw blurRad="38100" dist="38100" dir="2700000" algn="tl">
                      <a:srgbClr val="000000"/>
                    </a:outerShdw>
                  </a:effectLst>
                  <a:latin typeface="Calibri" pitchFamily="34" charset="0"/>
                  <a:cs typeface="Arial" pitchFamily="34" charset="0"/>
                </a:rPr>
                <a:t>~0.6 K/km</a:t>
              </a:r>
              <a:endParaRPr lang="en-GB">
                <a:solidFill>
                  <a:srgbClr val="00FFFF"/>
                </a:solidFill>
                <a:effectLst>
                  <a:outerShdw blurRad="38100" dist="38100" dir="2700000" algn="tl">
                    <a:srgbClr val="000000"/>
                  </a:outerShdw>
                </a:effectLst>
                <a:latin typeface="Calibri" pitchFamily="34" charset="0"/>
                <a:cs typeface="Arial" pitchFamily="34" charset="0"/>
              </a:endParaRPr>
            </a:p>
          </p:txBody>
        </p:sp>
        <p:sp>
          <p:nvSpPr>
            <p:cNvPr id="197" name="CasellaDiTesto 196"/>
            <p:cNvSpPr txBox="1"/>
            <p:nvPr/>
          </p:nvSpPr>
          <p:spPr>
            <a:xfrm>
              <a:off x="2559240" y="1842699"/>
              <a:ext cx="1843088" cy="646331"/>
            </a:xfrm>
            <a:prstGeom prst="rect">
              <a:avLst/>
            </a:prstGeom>
            <a:noFill/>
          </p:spPr>
          <p:txBody>
            <a:bodyPr>
              <a:spAutoFit/>
            </a:bodyPr>
            <a:lstStyle/>
            <a:p>
              <a:pPr algn="ctr" eaLnBrk="0" hangingPunct="0">
                <a:defRPr/>
              </a:pPr>
              <a:r>
                <a:rPr lang="en-GB" dirty="0" smtClean="0">
                  <a:solidFill>
                    <a:srgbClr val="00B050"/>
                  </a:solidFill>
                  <a:effectLst>
                    <a:outerShdw blurRad="38100" dist="38100" dir="2700000" algn="tl">
                      <a:srgbClr val="000000"/>
                    </a:outerShdw>
                  </a:effectLst>
                  <a:latin typeface="Calibri" pitchFamily="34" charset="0"/>
                  <a:cs typeface="Arial" pitchFamily="34" charset="0"/>
                </a:rPr>
                <a:t>Hypothetical Mantle Plume Tp</a:t>
              </a:r>
              <a:endParaRPr lang="en-GB" dirty="0">
                <a:solidFill>
                  <a:srgbClr val="00B050"/>
                </a:solidFill>
                <a:effectLst>
                  <a:outerShdw blurRad="38100" dist="38100" dir="2700000" algn="tl">
                    <a:srgbClr val="000000"/>
                  </a:outerShdw>
                </a:effectLst>
                <a:latin typeface="Calibri" pitchFamily="34" charset="0"/>
                <a:cs typeface="Arial" pitchFamily="34" charset="0"/>
              </a:endParaRPr>
            </a:p>
          </p:txBody>
        </p:sp>
        <p:sp>
          <p:nvSpPr>
            <p:cNvPr id="198" name="CasellaDiTesto 197"/>
            <p:cNvSpPr txBox="1"/>
            <p:nvPr/>
          </p:nvSpPr>
          <p:spPr>
            <a:xfrm>
              <a:off x="766000" y="2430709"/>
              <a:ext cx="1843088" cy="923330"/>
            </a:xfrm>
            <a:prstGeom prst="rect">
              <a:avLst/>
            </a:prstGeom>
            <a:noFill/>
          </p:spPr>
          <p:txBody>
            <a:bodyPr>
              <a:spAutoFit/>
            </a:bodyPr>
            <a:lstStyle/>
            <a:p>
              <a:pPr algn="ctr" eaLnBrk="0" hangingPunct="0">
                <a:defRPr/>
              </a:pPr>
              <a:r>
                <a:rPr lang="en-GB" dirty="0" smtClean="0">
                  <a:solidFill>
                    <a:srgbClr val="00FFFF"/>
                  </a:solidFill>
                  <a:effectLst>
                    <a:outerShdw blurRad="38100" dist="38100" dir="2700000" algn="tl">
                      <a:srgbClr val="000000"/>
                    </a:outerShdw>
                  </a:effectLst>
                  <a:latin typeface="Calibri" pitchFamily="34" charset="0"/>
                  <a:cs typeface="Arial" pitchFamily="34" charset="0"/>
                </a:rPr>
                <a:t>Hypothetical Ambient Mantle Tp</a:t>
              </a:r>
              <a:endParaRPr lang="en-GB" dirty="0">
                <a:solidFill>
                  <a:srgbClr val="00FFFF"/>
                </a:solidFill>
                <a:effectLst>
                  <a:outerShdw blurRad="38100" dist="38100" dir="2700000" algn="tl">
                    <a:srgbClr val="000000"/>
                  </a:outerShdw>
                </a:effectLst>
                <a:latin typeface="Calibri" pitchFamily="34" charset="0"/>
                <a:cs typeface="Arial" pitchFamily="34" charset="0"/>
              </a:endParaRPr>
            </a:p>
          </p:txBody>
        </p:sp>
        <p:cxnSp>
          <p:nvCxnSpPr>
            <p:cNvPr id="199" name="Connettore 2 198"/>
            <p:cNvCxnSpPr>
              <a:cxnSpLocks noChangeShapeType="1"/>
            </p:cNvCxnSpPr>
            <p:nvPr/>
          </p:nvCxnSpPr>
          <p:spPr bwMode="auto">
            <a:xfrm flipH="1" flipV="1">
              <a:off x="2668144" y="1638300"/>
              <a:ext cx="415099" cy="276225"/>
            </a:xfrm>
            <a:prstGeom prst="straightConnector1">
              <a:avLst/>
            </a:prstGeom>
            <a:noFill/>
            <a:ln w="381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200" name="Connettore 2 199"/>
            <p:cNvCxnSpPr>
              <a:cxnSpLocks noChangeShapeType="1"/>
            </p:cNvCxnSpPr>
            <p:nvPr/>
          </p:nvCxnSpPr>
          <p:spPr bwMode="auto">
            <a:xfrm flipV="1">
              <a:off x="1561338" y="1668780"/>
              <a:ext cx="412242" cy="804792"/>
            </a:xfrm>
            <a:prstGeom prst="straightConnector1">
              <a:avLst/>
            </a:prstGeom>
            <a:noFill/>
            <a:ln w="38100">
              <a:solidFill>
                <a:srgbClr val="00FFFF"/>
              </a:solidFill>
              <a:round/>
              <a:headEnd/>
              <a:tailEnd type="arrow" w="med" len="med"/>
            </a:ln>
            <a:effectLst>
              <a:outerShdw blurRad="63500" dist="20000" dir="5400000" rotWithShape="0">
                <a:srgbClr val="000000">
                  <a:alpha val="37999"/>
                </a:srgbClr>
              </a:outerShdw>
            </a:effectLst>
            <a:extLst>
              <a:ext uri="{909E8E84-426E-40dd-AFC4-6F175D3DCCD1}"/>
            </a:extLst>
          </p:spPr>
        </p:cxnSp>
        <p:sp>
          <p:nvSpPr>
            <p:cNvPr id="201" name="CasellaDiTesto 200"/>
            <p:cNvSpPr txBox="1"/>
            <p:nvPr/>
          </p:nvSpPr>
          <p:spPr>
            <a:xfrm>
              <a:off x="938619" y="5072360"/>
              <a:ext cx="2279650" cy="1446550"/>
            </a:xfrm>
            <a:prstGeom prst="rect">
              <a:avLst/>
            </a:prstGeom>
            <a:noFill/>
          </p:spPr>
          <p:txBody>
            <a:bodyPr>
              <a:spAutoFit/>
            </a:bodyPr>
            <a:lstStyle/>
            <a:p>
              <a:pPr algn="ctr" eaLnBrk="0" hangingPunct="0">
                <a:defRPr/>
              </a:pPr>
              <a:r>
                <a:rPr lang="en-GB" sz="2400" dirty="0" smtClean="0">
                  <a:solidFill>
                    <a:srgbClr val="FF0000"/>
                  </a:solidFill>
                  <a:effectLst>
                    <a:outerShdw blurRad="38100" dist="38100" dir="2700000" algn="tl">
                      <a:srgbClr val="000000"/>
                    </a:outerShdw>
                  </a:effectLst>
                  <a:latin typeface="Calibri" pitchFamily="34" charset="0"/>
                  <a:cs typeface="Arial" pitchFamily="34" charset="0"/>
                </a:rPr>
                <a:t>Classically accepted Geotherm        </a:t>
              </a:r>
              <a:r>
                <a:rPr lang="en-GB" sz="1400" dirty="0" smtClean="0">
                  <a:solidFill>
                    <a:srgbClr val="FF0000"/>
                  </a:solidFill>
                  <a:effectLst>
                    <a:outerShdw blurRad="38100" dist="38100" dir="2700000" algn="tl">
                      <a:srgbClr val="000000"/>
                    </a:outerShdw>
                  </a:effectLst>
                  <a:latin typeface="Calibri" pitchFamily="34" charset="0"/>
                  <a:cs typeface="Arial" pitchFamily="34" charset="0"/>
                </a:rPr>
                <a:t>(e.g., Hassan et al., 2015)</a:t>
              </a:r>
              <a:endParaRPr lang="en-GB" sz="2400" dirty="0">
                <a:solidFill>
                  <a:srgbClr val="FF0000"/>
                </a:solidFill>
                <a:effectLst>
                  <a:outerShdw blurRad="38100" dist="38100" dir="2700000" algn="tl">
                    <a:srgbClr val="000000"/>
                  </a:outerShdw>
                </a:effectLst>
                <a:latin typeface="Calibri" pitchFamily="34" charset="0"/>
                <a:cs typeface="Arial" pitchFamily="34" charset="0"/>
              </a:endParaRPr>
            </a:p>
          </p:txBody>
        </p:sp>
        <p:sp>
          <p:nvSpPr>
            <p:cNvPr id="64" name="CasellaDiTesto 63"/>
            <p:cNvSpPr txBox="1"/>
            <p:nvPr/>
          </p:nvSpPr>
          <p:spPr>
            <a:xfrm>
              <a:off x="5599113" y="1740145"/>
              <a:ext cx="3544887" cy="338554"/>
            </a:xfrm>
            <a:prstGeom prst="rect">
              <a:avLst/>
            </a:prstGeom>
            <a:noFill/>
          </p:spPr>
          <p:txBody>
            <a:bodyPr>
              <a:spAutoFit/>
            </a:bodyPr>
            <a:lstStyle/>
            <a:p>
              <a:pPr algn="ctr" eaLnBrk="0" hangingPunct="0">
                <a:defRPr/>
              </a:pPr>
              <a:r>
                <a:rPr lang="en-GB" sz="1600" i="1" smtClean="0">
                  <a:solidFill>
                    <a:srgbClr val="FFFF00"/>
                  </a:solidFill>
                  <a:effectLst>
                    <a:outerShdw blurRad="38100" dist="38100" dir="2700000" algn="tl">
                      <a:srgbClr val="000000"/>
                    </a:outerShdw>
                  </a:effectLst>
                  <a:latin typeface="Calibri" pitchFamily="34" charset="0"/>
                  <a:cs typeface="Arial" pitchFamily="34" charset="0"/>
                </a:rPr>
                <a:t>Super- or Sub-adiabatic?</a:t>
              </a:r>
              <a:endParaRPr lang="en-GB" sz="1600" i="1">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65" name="CasellaDiTesto 64"/>
            <p:cNvSpPr txBox="1"/>
            <p:nvPr/>
          </p:nvSpPr>
          <p:spPr>
            <a:xfrm>
              <a:off x="5599113" y="6207769"/>
              <a:ext cx="3544887" cy="338554"/>
            </a:xfrm>
            <a:prstGeom prst="rect">
              <a:avLst/>
            </a:prstGeom>
            <a:noFill/>
          </p:spPr>
          <p:txBody>
            <a:bodyPr>
              <a:spAutoFit/>
            </a:bodyPr>
            <a:lstStyle/>
            <a:p>
              <a:pPr algn="ctr" eaLnBrk="0" hangingPunct="0">
                <a:defRPr/>
              </a:pPr>
              <a:r>
                <a:rPr lang="en-GB" sz="1600" i="1" smtClean="0">
                  <a:solidFill>
                    <a:srgbClr val="FFFF00"/>
                  </a:solidFill>
                  <a:effectLst>
                    <a:outerShdw blurRad="38100" dist="38100" dir="2700000" algn="tl">
                      <a:srgbClr val="000000"/>
                    </a:outerShdw>
                  </a:effectLst>
                  <a:latin typeface="Calibri" pitchFamily="34" charset="0"/>
                  <a:cs typeface="Arial" pitchFamily="34" charset="0"/>
                </a:rPr>
                <a:t>Super- or Sub-adiabatic?</a:t>
              </a:r>
              <a:endParaRPr lang="en-GB" sz="1600" i="1">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67" name="CasellaDiTesto 66"/>
            <p:cNvSpPr txBox="1"/>
            <p:nvPr/>
          </p:nvSpPr>
          <p:spPr>
            <a:xfrm>
              <a:off x="5781675" y="4242046"/>
              <a:ext cx="3387725" cy="1477328"/>
            </a:xfrm>
            <a:prstGeom prst="rect">
              <a:avLst/>
            </a:prstGeom>
            <a:noFill/>
          </p:spPr>
          <p:txBody>
            <a:bodyPr wrap="square">
              <a:spAutoFit/>
            </a:bodyPr>
            <a:lstStyle/>
            <a:p>
              <a:pPr algn="ct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This is the classical view of the heat distribution in the Earth’s interior (standard Cambridge School Model; McKenzie and Bickle, 1988)</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grpSp>
      <p:grpSp>
        <p:nvGrpSpPr>
          <p:cNvPr id="7" name="Gruppo 6"/>
          <p:cNvGrpSpPr/>
          <p:nvPr/>
        </p:nvGrpSpPr>
        <p:grpSpPr>
          <a:xfrm>
            <a:off x="0" y="784860"/>
            <a:ext cx="9169400" cy="6073140"/>
            <a:chOff x="0" y="784860"/>
            <a:chExt cx="9169400" cy="6073140"/>
          </a:xfrm>
        </p:grpSpPr>
        <p:sp>
          <p:nvSpPr>
            <p:cNvPr id="5" name="Rettangolo 4"/>
            <p:cNvSpPr/>
            <p:nvPr/>
          </p:nvSpPr>
          <p:spPr bwMode="auto">
            <a:xfrm>
              <a:off x="0" y="857496"/>
              <a:ext cx="9169400" cy="600050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6" name="Immagine 5"/>
            <p:cNvPicPr>
              <a:picLocks noChangeAspect="1"/>
            </p:cNvPicPr>
            <p:nvPr/>
          </p:nvPicPr>
          <p:blipFill rotWithShape="1">
            <a:blip r:embed="rId3"/>
            <a:srcRect t="5664"/>
            <a:stretch/>
          </p:blipFill>
          <p:spPr>
            <a:xfrm>
              <a:off x="1069442" y="784860"/>
              <a:ext cx="7003384" cy="4106888"/>
            </a:xfrm>
            <a:prstGeom prst="rect">
              <a:avLst/>
            </a:prstGeom>
          </p:spPr>
        </p:pic>
      </p:grpSp>
      <p:sp>
        <p:nvSpPr>
          <p:cNvPr id="72" name="CasellaDiTesto 71"/>
          <p:cNvSpPr txBox="1"/>
          <p:nvPr/>
        </p:nvSpPr>
        <p:spPr>
          <a:xfrm>
            <a:off x="-13970" y="4893357"/>
            <a:ext cx="9194800" cy="492443"/>
          </a:xfrm>
          <a:prstGeom prst="rect">
            <a:avLst/>
          </a:prstGeom>
          <a:noFill/>
        </p:spPr>
        <p:txBody>
          <a:bodyPr wrap="square">
            <a:spAutoFit/>
          </a:bodyPr>
          <a:lstStyle/>
          <a:p>
            <a:pPr algn="ctr" eaLnBrk="0" hangingPunct="0">
              <a:defRPr/>
            </a:pPr>
            <a:r>
              <a:rPr lang="en-GB" sz="2600" dirty="0" smtClean="0">
                <a:solidFill>
                  <a:schemeClr val="bg1"/>
                </a:solidFill>
                <a:effectLst>
                  <a:outerShdw blurRad="38100" dist="38100" dir="2700000" algn="tl">
                    <a:srgbClr val="000000"/>
                  </a:outerShdw>
                </a:effectLst>
                <a:latin typeface="Calibri" pitchFamily="34" charset="0"/>
                <a:cs typeface="Arial" pitchFamily="34" charset="0"/>
              </a:rPr>
              <a:t>Classical representation of Earth's interior temperature distribution</a:t>
            </a:r>
            <a:endParaRPr lang="en-GB" sz="26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3" name="CasellaDiTesto 72"/>
          <p:cNvSpPr txBox="1"/>
          <p:nvPr/>
        </p:nvSpPr>
        <p:spPr>
          <a:xfrm>
            <a:off x="-13970" y="5293647"/>
            <a:ext cx="9157970" cy="1569660"/>
          </a:xfrm>
          <a:prstGeom prst="rect">
            <a:avLst/>
          </a:prstGeom>
          <a:noFill/>
        </p:spPr>
        <p:txBody>
          <a:bodyPr wrap="square">
            <a:spAutoFit/>
          </a:bodyPr>
          <a:lstStyle/>
          <a:p>
            <a:pPr marL="457200" indent="-457200" eaLnBrk="0" hangingPunct="0">
              <a:buAutoNum type="arabicParenR"/>
              <a:defRPr/>
            </a:pP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Adiabatic geotherm (constant </a:t>
            </a:r>
            <a:r>
              <a:rPr lang="en-GB" sz="2400" dirty="0" err="1" smtClean="0">
                <a:solidFill>
                  <a:schemeClr val="bg1"/>
                </a:solidFill>
                <a:effectLst>
                  <a:outerShdw blurRad="38100" dist="38100" dir="2700000" algn="tl">
                    <a:srgbClr val="000000"/>
                  </a:outerShdw>
                </a:effectLst>
                <a:latin typeface="Calibri" pitchFamily="34" charset="0"/>
                <a:cs typeface="Arial" pitchFamily="34" charset="0"/>
              </a:rPr>
              <a:t>Tp</a:t>
            </a: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 for much of the mantle);</a:t>
            </a:r>
          </a:p>
          <a:p>
            <a:pPr marL="457200" indent="-457200" eaLnBrk="0" hangingPunct="0">
              <a:buAutoNum type="arabicParenR"/>
              <a:defRPr/>
            </a:pP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Two super-adiabatic regions (upper and lower TBLs);</a:t>
            </a:r>
          </a:p>
          <a:p>
            <a:pPr marL="457200" indent="-457200" eaLnBrk="0" hangingPunct="0">
              <a:buAutoNum type="arabicParenR"/>
              <a:defRPr/>
            </a:pP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Upper core much hotter than lower mantle;</a:t>
            </a:r>
          </a:p>
          <a:p>
            <a:pPr marL="457200" indent="-457200" eaLnBrk="0" hangingPunct="0">
              <a:buAutoNum type="arabicParenR"/>
              <a:defRPr/>
            </a:pP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Mantle plumes derived from CMB.</a:t>
            </a:r>
            <a:endParaRPr lang="en-GB" sz="24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 name="CasellaDiTesto 7"/>
          <p:cNvSpPr txBox="1"/>
          <p:nvPr/>
        </p:nvSpPr>
        <p:spPr>
          <a:xfrm>
            <a:off x="3714750" y="761991"/>
            <a:ext cx="785049" cy="461665"/>
          </a:xfrm>
          <a:prstGeom prst="rect">
            <a:avLst/>
          </a:prstGeom>
          <a:noFill/>
        </p:spPr>
        <p:txBody>
          <a:bodyPr wrap="square" rtlCol="0">
            <a:spAutoFit/>
          </a:bodyPr>
          <a:lstStyle/>
          <a:p>
            <a:pPr algn="ctr"/>
            <a:r>
              <a:rPr lang="it-IT" sz="2400" b="1" dirty="0" smtClean="0">
                <a:solidFill>
                  <a:schemeClr val="tx1"/>
                </a:solidFill>
                <a:effectLst/>
                <a:latin typeface="Symbol" panose="05050102010706020507" pitchFamily="18" charset="2"/>
                <a:cs typeface="Calibri" panose="020F0502020204030204" pitchFamily="34" charset="0"/>
              </a:rPr>
              <a:t>D</a:t>
            </a:r>
            <a:r>
              <a:rPr lang="it-IT" sz="2400" b="1" dirty="0" smtClean="0">
                <a:solidFill>
                  <a:schemeClr val="tx1"/>
                </a:solidFill>
                <a:effectLst/>
                <a:latin typeface="Calibri" panose="020F0502020204030204" pitchFamily="34" charset="0"/>
                <a:cs typeface="Calibri" panose="020F0502020204030204" pitchFamily="34" charset="0"/>
              </a:rPr>
              <a:t>T</a:t>
            </a:r>
            <a:endParaRPr lang="it-IT" sz="2400" b="1" dirty="0">
              <a:solidFill>
                <a:schemeClr val="tx1"/>
              </a:solidFill>
              <a:effectLst/>
              <a:latin typeface="Calibri" panose="020F0502020204030204" pitchFamily="34" charset="0"/>
              <a:cs typeface="Calibri" panose="020F0502020204030204" pitchFamily="34" charset="0"/>
            </a:endParaRPr>
          </a:p>
        </p:txBody>
      </p:sp>
      <p:sp>
        <p:nvSpPr>
          <p:cNvPr id="83" name="CasellaDiTesto 82"/>
          <p:cNvSpPr txBox="1"/>
          <p:nvPr/>
        </p:nvSpPr>
        <p:spPr>
          <a:xfrm>
            <a:off x="5587683" y="6537670"/>
            <a:ext cx="3570287" cy="307777"/>
          </a:xfrm>
          <a:prstGeom prst="rect">
            <a:avLst/>
          </a:prstGeom>
          <a:noFill/>
        </p:spPr>
        <p:txBody>
          <a:bodyPr wrap="square" rtlCol="0">
            <a:spAutoFit/>
          </a:bodyPr>
          <a:lstStyle/>
          <a:p>
            <a:pPr algn="r"/>
            <a:r>
              <a:rPr lang="en-GB" sz="1400" dirty="0" err="1" smtClean="0">
                <a:solidFill>
                  <a:schemeClr val="bg1"/>
                </a:solidFill>
                <a:effectLst/>
                <a:latin typeface="Calibri" pitchFamily="34" charset="0"/>
                <a:cs typeface="Calibri" panose="020F0502020204030204" pitchFamily="34" charset="0"/>
              </a:rPr>
              <a:t>Niu</a:t>
            </a:r>
            <a:r>
              <a:rPr lang="en-GB" sz="1400" dirty="0" smtClean="0">
                <a:solidFill>
                  <a:schemeClr val="bg1"/>
                </a:solidFill>
                <a:effectLst/>
                <a:latin typeface="Calibri" pitchFamily="34" charset="0"/>
                <a:cs typeface="Calibri" panose="020F0502020204030204" pitchFamily="34" charset="0"/>
              </a:rPr>
              <a:t>, 2020 (J. Asian Earth Sci., </a:t>
            </a:r>
            <a:r>
              <a:rPr lang="it-IT" sz="1400" dirty="0" smtClean="0">
                <a:solidFill>
                  <a:schemeClr val="bg1"/>
                </a:solidFill>
                <a:latin typeface="Calibri" panose="020F0502020204030204" pitchFamily="34" charset="0"/>
                <a:cs typeface="Calibri" panose="020F0502020204030204" pitchFamily="34" charset="0"/>
              </a:rPr>
              <a:t>194, 104367)</a:t>
            </a:r>
            <a:endParaRPr lang="en-GB" sz="1400" dirty="0">
              <a:solidFill>
                <a:schemeClr val="bg1"/>
              </a:solidFill>
              <a:effectLst/>
              <a:latin typeface="Calibri" pitchFamily="34" charset="0"/>
              <a:cs typeface="Calibri" panose="020F0502020204030204" pitchFamily="34" charset="0"/>
            </a:endParaRPr>
          </a:p>
        </p:txBody>
      </p:sp>
    </p:spTree>
    <p:extLst>
      <p:ext uri="{BB962C8B-B14F-4D97-AF65-F5344CB8AC3E}">
        <p14:creationId xmlns:p14="http://schemas.microsoft.com/office/powerpoint/2010/main" val="12929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animEffect transition="in" filter="fade">
                                      <p:cBhvr>
                                        <p:cTn id="19" dur="500"/>
                                        <p:tgtEl>
                                          <p:spTgt spid="7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
                                            <p:txEl>
                                              <p:pRg st="1" end="1"/>
                                            </p:txEl>
                                          </p:spTgt>
                                        </p:tgtEl>
                                        <p:attrNameLst>
                                          <p:attrName>style.visibility</p:attrName>
                                        </p:attrNameLst>
                                      </p:cBhvr>
                                      <p:to>
                                        <p:strVal val="visible"/>
                                      </p:to>
                                    </p:set>
                                    <p:animEffect transition="in" filter="fade">
                                      <p:cBhvr>
                                        <p:cTn id="24" dur="500"/>
                                        <p:tgtEl>
                                          <p:spTgt spid="7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
                                            <p:txEl>
                                              <p:pRg st="2" end="2"/>
                                            </p:txEl>
                                          </p:spTgt>
                                        </p:tgtEl>
                                        <p:attrNameLst>
                                          <p:attrName>style.visibility</p:attrName>
                                        </p:attrNameLst>
                                      </p:cBhvr>
                                      <p:to>
                                        <p:strVal val="visible"/>
                                      </p:to>
                                    </p:set>
                                    <p:animEffect transition="in" filter="fade">
                                      <p:cBhvr>
                                        <p:cTn id="29" dur="500"/>
                                        <p:tgtEl>
                                          <p:spTgt spid="7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xEl>
                                              <p:pRg st="3" end="3"/>
                                            </p:txEl>
                                          </p:spTgt>
                                        </p:tgtEl>
                                        <p:attrNameLst>
                                          <p:attrName>style.visibility</p:attrName>
                                        </p:attrNameLst>
                                      </p:cBhvr>
                                      <p:to>
                                        <p:strVal val="visible"/>
                                      </p:to>
                                    </p:set>
                                    <p:animEffect transition="in" filter="fade">
                                      <p:cBhvr>
                                        <p:cTn id="34" dur="500"/>
                                        <p:tgtEl>
                                          <p:spTgt spid="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build="p"/>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74" name="Rettangolo 7"/>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75" name="CasellaDiTesto 74"/>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6" name="CasellaDiTesto 75"/>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7" name="CasellaDiTesto 76"/>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8" name="CasellaDiTesto 77"/>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9" name="CasellaDiTesto 78"/>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0" name="CasellaDiTesto 79"/>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8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8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94"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52"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3"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54"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55"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56"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57"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158"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159"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160"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161"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162" name="CasellaDiTesto 161"/>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3" name="CasellaDiTesto 162"/>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4" name="CasellaDiTesto 163"/>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65"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166"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167"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168" name="CasellaDiTesto 167"/>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69"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170"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171"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172"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173" name="Rettangolo 24"/>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174"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175"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176"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177"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178"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179"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180"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181"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66" name="Figura a mano libera 65"/>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186" name="Figura a mano libera 185"/>
          <p:cNvSpPr>
            <a:spLocks/>
          </p:cNvSpPr>
          <p:nvPr/>
        </p:nvSpPr>
        <p:spPr bwMode="auto">
          <a:xfrm>
            <a:off x="935863" y="1543296"/>
            <a:ext cx="1193006" cy="254000"/>
          </a:xfrm>
          <a:custGeom>
            <a:avLst/>
            <a:gdLst>
              <a:gd name="T0" fmla="*/ 0 w 1223010"/>
              <a:gd name="T1" fmla="*/ 0 h 300990"/>
              <a:gd name="T2" fmla="*/ 1223962 w 1223010"/>
              <a:gd name="T3" fmla="*/ 301625 h 300990"/>
              <a:gd name="T4" fmla="*/ 0 60000 65536"/>
              <a:gd name="T5" fmla="*/ 0 60000 65536"/>
              <a:gd name="connsiteX0" fmla="*/ 0 w 1192078"/>
              <a:gd name="connsiteY0" fmla="*/ 0 h 253465"/>
              <a:gd name="connsiteX1" fmla="*/ 1192078 w 1192078"/>
              <a:gd name="connsiteY1" fmla="*/ 253465 h 253465"/>
              <a:gd name="connsiteX0" fmla="*/ 0 w 1192078"/>
              <a:gd name="connsiteY0" fmla="*/ 0 h 253465"/>
              <a:gd name="connsiteX1" fmla="*/ 1192078 w 1192078"/>
              <a:gd name="connsiteY1" fmla="*/ 253465 h 253465"/>
            </a:gdLst>
            <a:ahLst/>
            <a:cxnLst>
              <a:cxn ang="0">
                <a:pos x="connsiteX0" y="connsiteY0"/>
              </a:cxn>
              <a:cxn ang="0">
                <a:pos x="connsiteX1" y="connsiteY1"/>
              </a:cxn>
            </a:cxnLst>
            <a:rect l="l" t="t" r="r" b="b"/>
            <a:pathLst>
              <a:path w="1192078" h="253465">
                <a:moveTo>
                  <a:pt x="0" y="0"/>
                </a:moveTo>
                <a:cubicBezTo>
                  <a:pt x="420370" y="67310"/>
                  <a:pt x="979222" y="72343"/>
                  <a:pt x="1192078" y="253465"/>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87" name="Figura a mano libera 186"/>
          <p:cNvSpPr>
            <a:spLocks/>
          </p:cNvSpPr>
          <p:nvPr/>
        </p:nvSpPr>
        <p:spPr bwMode="auto">
          <a:xfrm>
            <a:off x="3089307" y="5936862"/>
            <a:ext cx="1186656" cy="529430"/>
          </a:xfrm>
          <a:custGeom>
            <a:avLst/>
            <a:gdLst>
              <a:gd name="T0" fmla="*/ 0 w 744855"/>
              <a:gd name="T1" fmla="*/ 0 h 287655"/>
              <a:gd name="T2" fmla="*/ 746125 w 744855"/>
              <a:gd name="T3" fmla="*/ 288925 h 287655"/>
              <a:gd name="T4" fmla="*/ 0 60000 65536"/>
              <a:gd name="T5" fmla="*/ 0 60000 65536"/>
              <a:gd name="connsiteX0" fmla="*/ 0 w 1191768"/>
              <a:gd name="connsiteY0" fmla="*/ 0 h 519991"/>
              <a:gd name="connsiteX1" fmla="*/ 1191768 w 1191768"/>
              <a:gd name="connsiteY1" fmla="*/ 519991 h 519991"/>
              <a:gd name="connsiteX0" fmla="*/ 0 w 1191768"/>
              <a:gd name="connsiteY0" fmla="*/ 0 h 519991"/>
              <a:gd name="connsiteX1" fmla="*/ 1191768 w 1191768"/>
              <a:gd name="connsiteY1" fmla="*/ 519991 h 519991"/>
              <a:gd name="connsiteX0" fmla="*/ 0 w 1184636"/>
              <a:gd name="connsiteY0" fmla="*/ 0 h 527103"/>
              <a:gd name="connsiteX1" fmla="*/ 1184636 w 1184636"/>
              <a:gd name="connsiteY1" fmla="*/ 527103 h 527103"/>
              <a:gd name="connsiteX0" fmla="*/ 0 w 1184636"/>
              <a:gd name="connsiteY0" fmla="*/ 0 h 527103"/>
              <a:gd name="connsiteX1" fmla="*/ 1184636 w 1184636"/>
              <a:gd name="connsiteY1" fmla="*/ 527103 h 527103"/>
            </a:gdLst>
            <a:ahLst/>
            <a:cxnLst>
              <a:cxn ang="0">
                <a:pos x="connsiteX0" y="connsiteY0"/>
              </a:cxn>
              <a:cxn ang="0">
                <a:pos x="connsiteX1" y="connsiteY1"/>
              </a:cxn>
            </a:cxnLst>
            <a:rect l="l" t="t" r="r" b="b"/>
            <a:pathLst>
              <a:path w="1184636" h="527103">
                <a:moveTo>
                  <a:pt x="0" y="0"/>
                </a:moveTo>
                <a:cubicBezTo>
                  <a:pt x="225214" y="238851"/>
                  <a:pt x="760456" y="465508"/>
                  <a:pt x="1184636" y="527103"/>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201" name="CasellaDiTesto 200"/>
          <p:cNvSpPr txBox="1"/>
          <p:nvPr/>
        </p:nvSpPr>
        <p:spPr>
          <a:xfrm>
            <a:off x="938619" y="5072360"/>
            <a:ext cx="2279650" cy="1446550"/>
          </a:xfrm>
          <a:prstGeom prst="rect">
            <a:avLst/>
          </a:prstGeom>
          <a:noFill/>
        </p:spPr>
        <p:txBody>
          <a:bodyPr>
            <a:spAutoFit/>
          </a:bodyPr>
          <a:lstStyle/>
          <a:p>
            <a:pPr algn="ctr" eaLnBrk="0" hangingPunct="0">
              <a:defRPr/>
            </a:pPr>
            <a:r>
              <a:rPr lang="en-GB" sz="2400" dirty="0" smtClean="0">
                <a:solidFill>
                  <a:srgbClr val="FF0000"/>
                </a:solidFill>
                <a:effectLst>
                  <a:outerShdw blurRad="38100" dist="38100" dir="2700000" algn="tl">
                    <a:srgbClr val="000000"/>
                  </a:outerShdw>
                </a:effectLst>
                <a:latin typeface="Calibri" pitchFamily="34" charset="0"/>
                <a:cs typeface="Arial" pitchFamily="34" charset="0"/>
              </a:rPr>
              <a:t>Classically accepted Geotherm        </a:t>
            </a:r>
            <a:r>
              <a:rPr lang="en-GB" sz="1400" dirty="0" smtClean="0">
                <a:solidFill>
                  <a:srgbClr val="FF0000"/>
                </a:solidFill>
                <a:effectLst>
                  <a:outerShdw blurRad="38100" dist="38100" dir="2700000" algn="tl">
                    <a:srgbClr val="000000"/>
                  </a:outerShdw>
                </a:effectLst>
                <a:latin typeface="Calibri" pitchFamily="34" charset="0"/>
                <a:cs typeface="Arial" pitchFamily="34" charset="0"/>
              </a:rPr>
              <a:t>(e.g., Hassan et al., 2015)</a:t>
            </a:r>
            <a:endParaRPr lang="en-GB" sz="2400" dirty="0">
              <a:solidFill>
                <a:srgbClr val="FF0000"/>
              </a:solidFill>
              <a:effectLst>
                <a:outerShdw blurRad="38100" dist="38100" dir="2700000" algn="tl">
                  <a:srgbClr val="000000"/>
                </a:outerShdw>
              </a:effectLst>
              <a:latin typeface="Calibri" pitchFamily="34" charset="0"/>
              <a:cs typeface="Arial" pitchFamily="34" charset="0"/>
            </a:endParaRPr>
          </a:p>
        </p:txBody>
      </p:sp>
      <p:sp>
        <p:nvSpPr>
          <p:cNvPr id="68" name="Figura a mano libera 67"/>
          <p:cNvSpPr/>
          <p:nvPr/>
        </p:nvSpPr>
        <p:spPr bwMode="auto">
          <a:xfrm>
            <a:off x="2777067" y="2302933"/>
            <a:ext cx="1303866" cy="4174067"/>
          </a:xfrm>
          <a:custGeom>
            <a:avLst/>
            <a:gdLst>
              <a:gd name="connsiteX0" fmla="*/ 0 w 1303866"/>
              <a:gd name="connsiteY0" fmla="*/ 0 h 4174067"/>
              <a:gd name="connsiteX1" fmla="*/ 1303866 w 1303866"/>
              <a:gd name="connsiteY1" fmla="*/ 4174067 h 4174067"/>
              <a:gd name="connsiteX0" fmla="*/ 0 w 1303866"/>
              <a:gd name="connsiteY0" fmla="*/ 0 h 4174067"/>
              <a:gd name="connsiteX1" fmla="*/ 1303866 w 1303866"/>
              <a:gd name="connsiteY1" fmla="*/ 4174067 h 4174067"/>
              <a:gd name="connsiteX0" fmla="*/ 0 w 1303866"/>
              <a:gd name="connsiteY0" fmla="*/ 0 h 4174067"/>
              <a:gd name="connsiteX1" fmla="*/ 1303866 w 1303866"/>
              <a:gd name="connsiteY1" fmla="*/ 4174067 h 4174067"/>
            </a:gdLst>
            <a:ahLst/>
            <a:cxnLst>
              <a:cxn ang="0">
                <a:pos x="connsiteX0" y="connsiteY0"/>
              </a:cxn>
              <a:cxn ang="0">
                <a:pos x="connsiteX1" y="connsiteY1"/>
              </a:cxn>
            </a:cxnLst>
            <a:rect l="l" t="t" r="r" b="b"/>
            <a:pathLst>
              <a:path w="1303866" h="4174067">
                <a:moveTo>
                  <a:pt x="0" y="0"/>
                </a:moveTo>
                <a:cubicBezTo>
                  <a:pt x="849488" y="1450623"/>
                  <a:pt x="1097844" y="3358444"/>
                  <a:pt x="1303866" y="4174067"/>
                </a:cubicBezTo>
              </a:path>
            </a:pathLst>
          </a:custGeom>
          <a:noFill/>
          <a:ln w="38100" cap="flat" cmpd="sng" algn="ctr">
            <a:solidFill>
              <a:srgbClr val="FF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CasellaDiTesto 68"/>
          <p:cNvSpPr txBox="1"/>
          <p:nvPr/>
        </p:nvSpPr>
        <p:spPr>
          <a:xfrm>
            <a:off x="3277137" y="2896394"/>
            <a:ext cx="998534" cy="646331"/>
          </a:xfrm>
          <a:prstGeom prst="rect">
            <a:avLst/>
          </a:prstGeom>
          <a:noFill/>
        </p:spPr>
        <p:txBody>
          <a:bodyPr wrap="square">
            <a:spAutoFit/>
          </a:bodyPr>
          <a:lstStyle/>
          <a:p>
            <a:pPr algn="ctr" eaLnBrk="0" hangingPunct="0">
              <a:defRPr/>
            </a:pPr>
            <a:r>
              <a:rPr lang="en-GB" smtClean="0">
                <a:solidFill>
                  <a:srgbClr val="FFCCFF"/>
                </a:solidFill>
                <a:effectLst>
                  <a:outerShdw blurRad="38100" dist="38100" dir="2700000" algn="tl">
                    <a:srgbClr val="000000"/>
                  </a:outerShdw>
                </a:effectLst>
                <a:latin typeface="Calibri" pitchFamily="34" charset="0"/>
                <a:cs typeface="Arial" pitchFamily="34" charset="0"/>
              </a:rPr>
              <a:t>MORB solidus</a:t>
            </a:r>
            <a:endParaRPr lang="en-GB">
              <a:solidFill>
                <a:srgbClr val="FFCCFF"/>
              </a:solidFill>
              <a:effectLst>
                <a:outerShdw blurRad="38100" dist="38100" dir="2700000" algn="tl">
                  <a:srgbClr val="000000"/>
                </a:outerShdw>
              </a:effectLst>
              <a:latin typeface="Calibri" pitchFamily="34" charset="0"/>
              <a:cs typeface="Arial" pitchFamily="34" charset="0"/>
            </a:endParaRPr>
          </a:p>
        </p:txBody>
      </p:sp>
      <p:sp>
        <p:nvSpPr>
          <p:cNvPr id="70" name="CasellaDiTesto 69"/>
          <p:cNvSpPr txBox="1"/>
          <p:nvPr/>
        </p:nvSpPr>
        <p:spPr>
          <a:xfrm>
            <a:off x="5791200" y="944260"/>
            <a:ext cx="3352800" cy="2708434"/>
          </a:xfrm>
          <a:prstGeom prst="rect">
            <a:avLst/>
          </a:prstGeom>
          <a:noFill/>
        </p:spPr>
        <p:txBody>
          <a:bodyPr wrap="square">
            <a:spAutoFit/>
          </a:bodyPr>
          <a:lstStyle/>
          <a:p>
            <a:pPr eaLnBrk="0" hangingPunct="0">
              <a:spcAft>
                <a:spcPts val="1200"/>
              </a:spcAft>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According to the most recent experimental results, a T of &gt;3750 °C is necessary for MORB partial melting at CMB pressures.</a:t>
            </a:r>
          </a:p>
          <a:p>
            <a:pPr eaLnBrk="0" hangingPunct="0">
              <a:spcAft>
                <a:spcPts val="1200"/>
              </a:spcAft>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Thus it seems unlikely to have MORB melting at CMB </a:t>
            </a:r>
            <a:r>
              <a:rPr lang="en-GB" sz="1600" smtClean="0">
                <a:solidFill>
                  <a:schemeClr val="bg1"/>
                </a:solidFill>
                <a:effectLst>
                  <a:outerShdw blurRad="38100" dist="38100" dir="2700000" algn="tl">
                    <a:srgbClr val="000000"/>
                  </a:outerShdw>
                </a:effectLst>
                <a:latin typeface="Calibri" pitchFamily="34" charset="0"/>
                <a:cs typeface="Arial" pitchFamily="34" charset="0"/>
              </a:rPr>
              <a:t>(Pradhan et al., 2015, EPSL, 431, 247-255)</a:t>
            </a:r>
            <a:r>
              <a:rPr lang="en-GB" sz="2000" smtClean="0">
                <a:solidFill>
                  <a:schemeClr val="bg1"/>
                </a:solidFill>
                <a:effectLst>
                  <a:outerShdw blurRad="38100" dist="38100" dir="2700000" algn="tl">
                    <a:srgbClr val="000000"/>
                  </a:outerShdw>
                </a:effectLst>
                <a:latin typeface="Calibri" pitchFamily="34" charset="0"/>
                <a:cs typeface="Arial" pitchFamily="34" charset="0"/>
              </a:rPr>
              <a:t>.</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1" name="CasellaDiTesto 70"/>
          <p:cNvSpPr txBox="1"/>
          <p:nvPr/>
        </p:nvSpPr>
        <p:spPr>
          <a:xfrm>
            <a:off x="5791200" y="4297059"/>
            <a:ext cx="3352800" cy="1323439"/>
          </a:xfrm>
          <a:prstGeom prst="rect">
            <a:avLst/>
          </a:prstGeom>
          <a:noFill/>
        </p:spPr>
        <p:txBody>
          <a:bodyPr wrap="squar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The MORB melt would be, in any case, very enriched in Fe (i.e., stable at CMB or negatively buoyant).</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xEl>
                                              <p:pRg st="0" end="0"/>
                                            </p:txEl>
                                          </p:spTgt>
                                        </p:tgtEl>
                                        <p:attrNameLst>
                                          <p:attrName>style.visibility</p:attrName>
                                        </p:attrNameLst>
                                      </p:cBhvr>
                                      <p:to>
                                        <p:strVal val="visible"/>
                                      </p:to>
                                    </p:set>
                                    <p:animEffect transition="in" filter="fade">
                                      <p:cBhvr>
                                        <p:cTn id="15" dur="500"/>
                                        <p:tgtEl>
                                          <p:spTgt spid="7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
                                            <p:txEl>
                                              <p:pRg st="1" end="1"/>
                                            </p:txEl>
                                          </p:spTgt>
                                        </p:tgtEl>
                                        <p:attrNameLst>
                                          <p:attrName>style.visibility</p:attrName>
                                        </p:attrNameLst>
                                      </p:cBhvr>
                                      <p:to>
                                        <p:strVal val="visible"/>
                                      </p:to>
                                    </p:set>
                                    <p:animEffect transition="in" filter="fade">
                                      <p:cBhvr>
                                        <p:cTn id="20" dur="500"/>
                                        <p:tgtEl>
                                          <p:spTgt spid="7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70" grpId="0" build="p"/>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4"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5" name="CasellaDiTesto 4"/>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6" name="CasellaDiTesto 5"/>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 name="CasellaDiTesto 6"/>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 name="CasellaDiTesto 7"/>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CasellaDiTesto 8"/>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0" name="CasellaDiTesto 9"/>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3"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4"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6"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7"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8"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9"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0"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1"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2"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3"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4" name="CasellaDiTesto 23"/>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5" name="CasellaDiTesto 24"/>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6" name="CasellaDiTesto 25"/>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27"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28"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29"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0" name="CasellaDiTesto 29"/>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1"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2"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4"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35" name="Rettangolo 126"/>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36"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38"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39"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0"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1"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85" name="Figura a mano libera 84"/>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9" name="Figura a mano libera 48"/>
          <p:cNvSpPr>
            <a:spLocks/>
          </p:cNvSpPr>
          <p:nvPr/>
        </p:nvSpPr>
        <p:spPr bwMode="auto">
          <a:xfrm>
            <a:off x="900938" y="1538534"/>
            <a:ext cx="3281362" cy="4897437"/>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1680" h="4897120">
                <a:moveTo>
                  <a:pt x="0" y="0"/>
                </a:moveTo>
                <a:cubicBezTo>
                  <a:pt x="372533" y="26246"/>
                  <a:pt x="745067" y="52493"/>
                  <a:pt x="975360" y="101600"/>
                </a:cubicBezTo>
                <a:cubicBezTo>
                  <a:pt x="1205653" y="150707"/>
                  <a:pt x="1275080" y="191347"/>
                  <a:pt x="1381760" y="294640"/>
                </a:cubicBezTo>
                <a:cubicBezTo>
                  <a:pt x="1488440" y="397933"/>
                  <a:pt x="1540933" y="433493"/>
                  <a:pt x="1615440" y="721360"/>
                </a:cubicBezTo>
                <a:cubicBezTo>
                  <a:pt x="1689947" y="1009227"/>
                  <a:pt x="1772920" y="1667933"/>
                  <a:pt x="1828800" y="2021840"/>
                </a:cubicBezTo>
                <a:cubicBezTo>
                  <a:pt x="1884680" y="2375747"/>
                  <a:pt x="1925320" y="2551853"/>
                  <a:pt x="1950720" y="2844800"/>
                </a:cubicBezTo>
                <a:cubicBezTo>
                  <a:pt x="1976120" y="3137747"/>
                  <a:pt x="1986280" y="3522133"/>
                  <a:pt x="1981200" y="3779520"/>
                </a:cubicBezTo>
                <a:cubicBezTo>
                  <a:pt x="1976120" y="4036907"/>
                  <a:pt x="1928707" y="4240107"/>
                  <a:pt x="1920240" y="4389120"/>
                </a:cubicBezTo>
                <a:cubicBezTo>
                  <a:pt x="1911773" y="4538133"/>
                  <a:pt x="1881293" y="4602480"/>
                  <a:pt x="1930400" y="4673600"/>
                </a:cubicBezTo>
                <a:cubicBezTo>
                  <a:pt x="1979507" y="4744720"/>
                  <a:pt x="1989667" y="4778587"/>
                  <a:pt x="2214880" y="4815840"/>
                </a:cubicBezTo>
                <a:cubicBezTo>
                  <a:pt x="2440093" y="4853093"/>
                  <a:pt x="2860886" y="4875106"/>
                  <a:pt x="3281680" y="4897120"/>
                </a:cubicBezTo>
              </a:path>
            </a:pathLst>
          </a:custGeom>
          <a:noFill/>
          <a:ln w="28575" cap="flat" cmpd="sng">
            <a:solidFill>
              <a:srgbClr val="FFFF0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0" name="Figura a mano libera 49"/>
          <p:cNvSpPr>
            <a:spLocks/>
          </p:cNvSpPr>
          <p:nvPr/>
        </p:nvSpPr>
        <p:spPr bwMode="auto">
          <a:xfrm>
            <a:off x="934275" y="1559171"/>
            <a:ext cx="3340100" cy="4828929"/>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28575" cap="flat" cmpd="sng">
            <a:solidFill>
              <a:schemeClr val="accent1"/>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2" name="Figura a mano libera 51"/>
          <p:cNvSpPr>
            <a:spLocks/>
          </p:cNvSpPr>
          <p:nvPr/>
        </p:nvSpPr>
        <p:spPr bwMode="auto">
          <a:xfrm>
            <a:off x="921575" y="1559171"/>
            <a:ext cx="2874963" cy="4828929"/>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28575" cap="flat" cmpd="sng">
            <a:solidFill>
              <a:srgbClr val="00B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3" name="Figura a mano libera 52"/>
          <p:cNvSpPr>
            <a:spLocks/>
          </p:cNvSpPr>
          <p:nvPr/>
        </p:nvSpPr>
        <p:spPr bwMode="auto">
          <a:xfrm>
            <a:off x="951738" y="1549646"/>
            <a:ext cx="2925762" cy="4838454"/>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6080" h="4927600">
                <a:moveTo>
                  <a:pt x="0" y="0"/>
                </a:moveTo>
                <a:cubicBezTo>
                  <a:pt x="374226" y="77893"/>
                  <a:pt x="748453" y="155787"/>
                  <a:pt x="985520" y="254000"/>
                </a:cubicBezTo>
                <a:cubicBezTo>
                  <a:pt x="1222587" y="352213"/>
                  <a:pt x="1344507" y="396240"/>
                  <a:pt x="1422400" y="589280"/>
                </a:cubicBezTo>
                <a:cubicBezTo>
                  <a:pt x="1500293" y="782320"/>
                  <a:pt x="1463040" y="1083733"/>
                  <a:pt x="1452880" y="1412240"/>
                </a:cubicBezTo>
                <a:cubicBezTo>
                  <a:pt x="1442720" y="1740747"/>
                  <a:pt x="1388533" y="2184400"/>
                  <a:pt x="1361440" y="2560320"/>
                </a:cubicBezTo>
                <a:cubicBezTo>
                  <a:pt x="1334347" y="2936240"/>
                  <a:pt x="1307253" y="3388360"/>
                  <a:pt x="1290320" y="3667760"/>
                </a:cubicBezTo>
                <a:cubicBezTo>
                  <a:pt x="1273387" y="3947160"/>
                  <a:pt x="1193800" y="4072467"/>
                  <a:pt x="1259840" y="4236720"/>
                </a:cubicBezTo>
                <a:cubicBezTo>
                  <a:pt x="1325880" y="4400973"/>
                  <a:pt x="1408853" y="4538133"/>
                  <a:pt x="1686560" y="4653280"/>
                </a:cubicBezTo>
                <a:cubicBezTo>
                  <a:pt x="1964267" y="4768427"/>
                  <a:pt x="2445173" y="4848013"/>
                  <a:pt x="2926080" y="4927600"/>
                </a:cubicBezTo>
              </a:path>
            </a:pathLst>
          </a:custGeom>
          <a:noFill/>
          <a:ln w="28575" cap="flat" cmpd="sng">
            <a:solidFill>
              <a:srgbClr val="92D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6" name="Figura a mano libera 55"/>
          <p:cNvSpPr>
            <a:spLocks/>
          </p:cNvSpPr>
          <p:nvPr/>
        </p:nvSpPr>
        <p:spPr bwMode="auto">
          <a:xfrm>
            <a:off x="902525" y="1582985"/>
            <a:ext cx="3333750" cy="4805116"/>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33509" h="4930816">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210765" y="4907666"/>
                  <a:pt x="2442259" y="4919241"/>
                </a:cubicBezTo>
                <a:cubicBezTo>
                  <a:pt x="2673753" y="4930816"/>
                  <a:pt x="3003631" y="4930816"/>
                  <a:pt x="3333509" y="4930816"/>
                </a:cubicBezTo>
              </a:path>
            </a:pathLst>
          </a:custGeom>
          <a:noFill/>
          <a:ln w="28575" cap="flat" cmpd="sng">
            <a:solidFill>
              <a:srgbClr val="7030A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7" name="Figura a mano libera 56"/>
          <p:cNvSpPr>
            <a:spLocks/>
          </p:cNvSpPr>
          <p:nvPr/>
        </p:nvSpPr>
        <p:spPr bwMode="auto">
          <a:xfrm>
            <a:off x="913638" y="1570284"/>
            <a:ext cx="3373437" cy="4817816"/>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2091" h="4919240">
                <a:moveTo>
                  <a:pt x="0" y="0"/>
                </a:moveTo>
                <a:cubicBezTo>
                  <a:pt x="1115028" y="6752"/>
                  <a:pt x="2230056" y="13504"/>
                  <a:pt x="2777924" y="57873"/>
                </a:cubicBezTo>
                <a:cubicBezTo>
                  <a:pt x="3325792" y="102242"/>
                  <a:pt x="3202329" y="75235"/>
                  <a:pt x="3287210" y="266217"/>
                </a:cubicBezTo>
                <a:cubicBezTo>
                  <a:pt x="3372091" y="457199"/>
                  <a:pt x="3296856" y="787078"/>
                  <a:pt x="3287210" y="1203767"/>
                </a:cubicBezTo>
                <a:cubicBezTo>
                  <a:pt x="3277565" y="1620456"/>
                  <a:pt x="3256344" y="2266709"/>
                  <a:pt x="3229337" y="2766349"/>
                </a:cubicBezTo>
                <a:cubicBezTo>
                  <a:pt x="3202330" y="3265989"/>
                  <a:pt x="3171464" y="3883306"/>
                  <a:pt x="3125165" y="4201610"/>
                </a:cubicBezTo>
                <a:cubicBezTo>
                  <a:pt x="3078866" y="4519914"/>
                  <a:pt x="2970835" y="4573929"/>
                  <a:pt x="2951544" y="4676172"/>
                </a:cubicBezTo>
                <a:cubicBezTo>
                  <a:pt x="2932253" y="4778415"/>
                  <a:pt x="2984340" y="4778415"/>
                  <a:pt x="3009418" y="4815068"/>
                </a:cubicBezTo>
                <a:cubicBezTo>
                  <a:pt x="3034496" y="4851721"/>
                  <a:pt x="3049929" y="4878729"/>
                  <a:pt x="3102015" y="4896091"/>
                </a:cubicBezTo>
                <a:cubicBezTo>
                  <a:pt x="3154101" y="4913453"/>
                  <a:pt x="3238017" y="4916346"/>
                  <a:pt x="3321934" y="4919240"/>
                </a:cubicBezTo>
              </a:path>
            </a:pathLst>
          </a:custGeom>
          <a:noFill/>
          <a:ln w="28575" cap="flat" cmpd="sng">
            <a:solidFill>
              <a:srgbClr val="990099"/>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67" name="Figura a mano libera 66"/>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2857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Figura a mano libera 67"/>
          <p:cNvSpPr/>
          <p:nvPr/>
        </p:nvSpPr>
        <p:spPr bwMode="auto">
          <a:xfrm>
            <a:off x="910780" y="1524000"/>
            <a:ext cx="3403600" cy="4864100"/>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2857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CasellaDiTesto 68"/>
          <p:cNvSpPr txBox="1">
            <a:spLocks noChangeArrowheads="1"/>
          </p:cNvSpPr>
          <p:nvPr/>
        </p:nvSpPr>
        <p:spPr bwMode="auto">
          <a:xfrm>
            <a:off x="4251197" y="1504333"/>
            <a:ext cx="1668780" cy="738664"/>
          </a:xfrm>
          <a:prstGeom prst="rect">
            <a:avLst/>
          </a:prstGeom>
          <a:noFill/>
          <a:ln w="9525">
            <a:noFill/>
            <a:miter lim="800000"/>
            <a:headEnd/>
            <a:tailEnd/>
          </a:ln>
        </p:spPr>
        <p:txBody>
          <a:bodyPr wrap="square">
            <a:spAutoFit/>
          </a:bodyPr>
          <a:lstStyle/>
          <a:p>
            <a:pPr algn="ctr" eaLnBrk="0" hangingPunct="0"/>
            <a:r>
              <a:rPr lang="en-GB" sz="1400" dirty="0" err="1" smtClean="0">
                <a:solidFill>
                  <a:srgbClr val="00B0F0"/>
                </a:solidFill>
                <a:latin typeface="Calibri" pitchFamily="34" charset="0"/>
                <a:cs typeface="Arial" pitchFamily="34" charset="0"/>
              </a:rPr>
              <a:t>Hoink</a:t>
            </a:r>
            <a:r>
              <a:rPr lang="en-GB" sz="1400" dirty="0" smtClean="0">
                <a:solidFill>
                  <a:srgbClr val="00B0F0"/>
                </a:solidFill>
                <a:latin typeface="Calibri" pitchFamily="34" charset="0"/>
                <a:cs typeface="Arial" pitchFamily="34" charset="0"/>
              </a:rPr>
              <a:t> and </a:t>
            </a:r>
            <a:r>
              <a:rPr lang="en-GB" sz="1400" dirty="0" err="1" smtClean="0">
                <a:solidFill>
                  <a:srgbClr val="00B0F0"/>
                </a:solidFill>
                <a:latin typeface="Calibri" pitchFamily="34" charset="0"/>
                <a:cs typeface="Arial" pitchFamily="34" charset="0"/>
              </a:rPr>
              <a:t>Lenardic</a:t>
            </a:r>
            <a:r>
              <a:rPr lang="en-GB" sz="1400" dirty="0" smtClean="0">
                <a:solidFill>
                  <a:srgbClr val="00B0F0"/>
                </a:solidFill>
                <a:latin typeface="Calibri" pitchFamily="34" charset="0"/>
                <a:cs typeface="Arial" pitchFamily="34" charset="0"/>
              </a:rPr>
              <a:t> (2008; thin asthenosphere)</a:t>
            </a:r>
            <a:endParaRPr lang="en-GB" sz="1400" dirty="0">
              <a:solidFill>
                <a:srgbClr val="00B0F0"/>
              </a:solidFill>
              <a:latin typeface="Calibri" pitchFamily="34" charset="0"/>
              <a:cs typeface="Arial" pitchFamily="34" charset="0"/>
            </a:endParaRPr>
          </a:p>
        </p:txBody>
      </p:sp>
      <p:sp>
        <p:nvSpPr>
          <p:cNvPr id="70" name="CasellaDiTesto 69"/>
          <p:cNvSpPr txBox="1">
            <a:spLocks noChangeArrowheads="1"/>
          </p:cNvSpPr>
          <p:nvPr/>
        </p:nvSpPr>
        <p:spPr bwMode="auto">
          <a:xfrm>
            <a:off x="4281488" y="2289421"/>
            <a:ext cx="1585150" cy="738664"/>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bg1">
                    <a:lumMod val="65000"/>
                  </a:schemeClr>
                </a:solidFill>
                <a:latin typeface="Calibri" pitchFamily="34" charset="0"/>
                <a:cs typeface="Arial" pitchFamily="34" charset="0"/>
              </a:rPr>
              <a:t>Hoink</a:t>
            </a:r>
            <a:r>
              <a:rPr lang="en-GB" sz="1400" dirty="0" smtClean="0">
                <a:solidFill>
                  <a:schemeClr val="bg1">
                    <a:lumMod val="65000"/>
                  </a:schemeClr>
                </a:solidFill>
                <a:latin typeface="Calibri" pitchFamily="34" charset="0"/>
                <a:cs typeface="Arial" pitchFamily="34" charset="0"/>
              </a:rPr>
              <a:t> and </a:t>
            </a:r>
            <a:r>
              <a:rPr lang="en-GB" sz="1400" dirty="0" err="1" smtClean="0">
                <a:solidFill>
                  <a:schemeClr val="bg1">
                    <a:lumMod val="65000"/>
                  </a:schemeClr>
                </a:solidFill>
                <a:latin typeface="Calibri" pitchFamily="34" charset="0"/>
                <a:cs typeface="Arial" pitchFamily="34" charset="0"/>
              </a:rPr>
              <a:t>Lenardic</a:t>
            </a:r>
            <a:r>
              <a:rPr lang="en-GB" sz="1400" dirty="0" smtClean="0">
                <a:solidFill>
                  <a:schemeClr val="bg1">
                    <a:lumMod val="65000"/>
                  </a:schemeClr>
                </a:solidFill>
                <a:latin typeface="Calibri" pitchFamily="34" charset="0"/>
                <a:cs typeface="Arial" pitchFamily="34" charset="0"/>
              </a:rPr>
              <a:t> (2008; thick asthenosphere)</a:t>
            </a:r>
            <a:endParaRPr lang="en-GB" sz="1400" dirty="0">
              <a:solidFill>
                <a:schemeClr val="bg1">
                  <a:lumMod val="65000"/>
                </a:schemeClr>
              </a:solidFill>
              <a:latin typeface="Calibri" pitchFamily="34" charset="0"/>
              <a:cs typeface="Arial" pitchFamily="34" charset="0"/>
            </a:endParaRPr>
          </a:p>
        </p:txBody>
      </p:sp>
      <p:sp>
        <p:nvSpPr>
          <p:cNvPr id="71" name="Figura a mano libera 70"/>
          <p:cNvSpPr/>
          <p:nvPr/>
        </p:nvSpPr>
        <p:spPr bwMode="auto">
          <a:xfrm>
            <a:off x="937549" y="1493134"/>
            <a:ext cx="2812648" cy="4896091"/>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4896091">
                <a:moveTo>
                  <a:pt x="0" y="0"/>
                </a:moveTo>
                <a:cubicBezTo>
                  <a:pt x="724382" y="43405"/>
                  <a:pt x="1448765" y="86811"/>
                  <a:pt x="1805651" y="127322"/>
                </a:cubicBezTo>
                <a:cubicBezTo>
                  <a:pt x="2162537" y="167833"/>
                  <a:pt x="2096947" y="181337"/>
                  <a:pt x="2141317" y="243069"/>
                </a:cubicBezTo>
                <a:cubicBezTo>
                  <a:pt x="2185687" y="304801"/>
                  <a:pt x="2077656" y="376178"/>
                  <a:pt x="2071869" y="497712"/>
                </a:cubicBezTo>
                <a:cubicBezTo>
                  <a:pt x="2066082" y="619246"/>
                  <a:pt x="2106593" y="393540"/>
                  <a:pt x="2106593" y="972274"/>
                </a:cubicBezTo>
                <a:cubicBezTo>
                  <a:pt x="2106593" y="1551008"/>
                  <a:pt x="2041003" y="3358588"/>
                  <a:pt x="2071869" y="3970117"/>
                </a:cubicBezTo>
                <a:cubicBezTo>
                  <a:pt x="2102735" y="4581646"/>
                  <a:pt x="2168325" y="4487119"/>
                  <a:pt x="2291788" y="4641448"/>
                </a:cubicBezTo>
                <a:cubicBezTo>
                  <a:pt x="2415251" y="4795777"/>
                  <a:pt x="2613949" y="4845934"/>
                  <a:pt x="2812648" y="4896091"/>
                </a:cubicBezTo>
              </a:path>
            </a:pathLst>
          </a:custGeom>
          <a:noFill/>
          <a:ln w="28575" cap="flat" cmpd="sng" algn="ctr">
            <a:solidFill>
              <a:srgbClr val="66FF3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CasellaDiTesto 72"/>
          <p:cNvSpPr txBox="1">
            <a:spLocks noChangeArrowheads="1"/>
          </p:cNvSpPr>
          <p:nvPr/>
        </p:nvSpPr>
        <p:spPr bwMode="auto">
          <a:xfrm>
            <a:off x="4440397" y="3142813"/>
            <a:ext cx="1236662" cy="307777"/>
          </a:xfrm>
          <a:prstGeom prst="rect">
            <a:avLst/>
          </a:prstGeom>
          <a:noFill/>
          <a:ln w="9525">
            <a:noFill/>
            <a:miter lim="800000"/>
            <a:headEnd/>
            <a:tailEnd/>
          </a:ln>
        </p:spPr>
        <p:txBody>
          <a:bodyPr wrap="square">
            <a:spAutoFit/>
          </a:bodyPr>
          <a:lstStyle/>
          <a:p>
            <a:pPr algn="ctr" eaLnBrk="0" hangingPunct="0"/>
            <a:r>
              <a:rPr lang="en-GB" sz="1400" dirty="0" smtClean="0">
                <a:solidFill>
                  <a:srgbClr val="66FF33"/>
                </a:solidFill>
                <a:latin typeface="Calibri" pitchFamily="34" charset="0"/>
                <a:cs typeface="Arial" pitchFamily="34" charset="0"/>
              </a:rPr>
              <a:t>King (2015)</a:t>
            </a:r>
            <a:endParaRPr lang="en-GB" sz="1400" dirty="0">
              <a:solidFill>
                <a:srgbClr val="66FF33"/>
              </a:solidFill>
              <a:latin typeface="Calibri" pitchFamily="34" charset="0"/>
              <a:cs typeface="Arial" pitchFamily="34" charset="0"/>
            </a:endParaRPr>
          </a:p>
        </p:txBody>
      </p:sp>
      <p:sp>
        <p:nvSpPr>
          <p:cNvPr id="74" name="Figura a mano libera 73"/>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2857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7" name="Figura a mano libera 76"/>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28575" cap="flat" cmpd="sng" algn="ctr">
            <a:solidFill>
              <a:srgbClr val="FFCC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Figura a mano libera 75"/>
          <p:cNvSpPr/>
          <p:nvPr/>
        </p:nvSpPr>
        <p:spPr bwMode="auto">
          <a:xfrm>
            <a:off x="961292" y="1524000"/>
            <a:ext cx="3317631" cy="4958862"/>
          </a:xfrm>
          <a:custGeom>
            <a:avLst/>
            <a:gdLst>
              <a:gd name="connsiteX0" fmla="*/ 0 w 3317631"/>
              <a:gd name="connsiteY0" fmla="*/ 193431 h 5207000"/>
              <a:gd name="connsiteX1" fmla="*/ 1629508 w 3317631"/>
              <a:gd name="connsiteY1" fmla="*/ 416169 h 5207000"/>
              <a:gd name="connsiteX2" fmla="*/ 2110154 w 3317631"/>
              <a:gd name="connsiteY2" fmla="*/ 674077 h 5207000"/>
              <a:gd name="connsiteX3" fmla="*/ 1781908 w 3317631"/>
              <a:gd name="connsiteY3" fmla="*/ 4460631 h 5207000"/>
              <a:gd name="connsiteX4" fmla="*/ 3317631 w 3317631"/>
              <a:gd name="connsiteY4" fmla="*/ 5152293 h 5207000"/>
              <a:gd name="connsiteX0" fmla="*/ 0 w 3317631"/>
              <a:gd name="connsiteY0" fmla="*/ 0 h 5013569"/>
              <a:gd name="connsiteX1" fmla="*/ 1629508 w 3317631"/>
              <a:gd name="connsiteY1" fmla="*/ 222738 h 5013569"/>
              <a:gd name="connsiteX2" fmla="*/ 2110154 w 3317631"/>
              <a:gd name="connsiteY2" fmla="*/ 480646 h 5013569"/>
              <a:gd name="connsiteX3" fmla="*/ 1781908 w 3317631"/>
              <a:gd name="connsiteY3" fmla="*/ 4267200 h 5013569"/>
              <a:gd name="connsiteX4" fmla="*/ 3317631 w 3317631"/>
              <a:gd name="connsiteY4" fmla="*/ 4958862 h 50135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083907"/>
              <a:gd name="connsiteX1" fmla="*/ 1629508 w 3317631"/>
              <a:gd name="connsiteY1" fmla="*/ 222738 h 5083907"/>
              <a:gd name="connsiteX2" fmla="*/ 2110154 w 3317631"/>
              <a:gd name="connsiteY2" fmla="*/ 480646 h 5083907"/>
              <a:gd name="connsiteX3" fmla="*/ 1828800 w 3317631"/>
              <a:gd name="connsiteY3" fmla="*/ 4337538 h 5083907"/>
              <a:gd name="connsiteX4" fmla="*/ 3317631 w 3317631"/>
              <a:gd name="connsiteY4" fmla="*/ 4958862 h 5083907"/>
              <a:gd name="connsiteX0" fmla="*/ 0 w 3317631"/>
              <a:gd name="connsiteY0" fmla="*/ 0 h 4958862"/>
              <a:gd name="connsiteX1" fmla="*/ 1629508 w 3317631"/>
              <a:gd name="connsiteY1" fmla="*/ 222738 h 4958862"/>
              <a:gd name="connsiteX2" fmla="*/ 2110154 w 3317631"/>
              <a:gd name="connsiteY2" fmla="*/ 480646 h 4958862"/>
              <a:gd name="connsiteX3" fmla="*/ 1828800 w 3317631"/>
              <a:gd name="connsiteY3" fmla="*/ 4337538 h 4958862"/>
              <a:gd name="connsiteX4" fmla="*/ 3317631 w 3317631"/>
              <a:gd name="connsiteY4" fmla="*/ 4958862 h 495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631" h="4958862">
                <a:moveTo>
                  <a:pt x="0" y="0"/>
                </a:moveTo>
                <a:cubicBezTo>
                  <a:pt x="638908" y="71315"/>
                  <a:pt x="1277816" y="142630"/>
                  <a:pt x="1629508" y="222738"/>
                </a:cubicBezTo>
                <a:cubicBezTo>
                  <a:pt x="1981200" y="302846"/>
                  <a:pt x="2073031" y="416169"/>
                  <a:pt x="2110154" y="480646"/>
                </a:cubicBezTo>
                <a:cubicBezTo>
                  <a:pt x="2135554" y="1154723"/>
                  <a:pt x="1744785" y="3696677"/>
                  <a:pt x="1828800" y="4337538"/>
                </a:cubicBezTo>
                <a:cubicBezTo>
                  <a:pt x="1854199" y="4910381"/>
                  <a:pt x="3317631" y="4958862"/>
                  <a:pt x="3317631" y="4958862"/>
                </a:cubicBezTo>
              </a:path>
            </a:pathLst>
          </a:custGeom>
          <a:noFill/>
          <a:ln w="1905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9" name="CasellaDiTesto 78"/>
          <p:cNvSpPr txBox="1">
            <a:spLocks noChangeArrowheads="1"/>
          </p:cNvSpPr>
          <p:nvPr/>
        </p:nvSpPr>
        <p:spPr bwMode="auto">
          <a:xfrm>
            <a:off x="4429633" y="4900817"/>
            <a:ext cx="1236662" cy="523220"/>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bg1"/>
                </a:solidFill>
                <a:latin typeface="Calibri" pitchFamily="34" charset="0"/>
                <a:cs typeface="Arial" pitchFamily="34" charset="0"/>
              </a:rPr>
              <a:t>Coltice</a:t>
            </a:r>
            <a:r>
              <a:rPr lang="en-GB" sz="1400" dirty="0" smtClean="0">
                <a:solidFill>
                  <a:schemeClr val="bg1"/>
                </a:solidFill>
                <a:latin typeface="Calibri" pitchFamily="34" charset="0"/>
                <a:cs typeface="Arial" pitchFamily="34" charset="0"/>
              </a:rPr>
              <a:t> et al (2018)</a:t>
            </a:r>
            <a:endParaRPr lang="en-GB" sz="1400" dirty="0">
              <a:solidFill>
                <a:schemeClr val="bg1"/>
              </a:solidFill>
              <a:latin typeface="Calibri" pitchFamily="34" charset="0"/>
              <a:cs typeface="Arial" pitchFamily="34" charset="0"/>
            </a:endParaRPr>
          </a:p>
        </p:txBody>
      </p:sp>
      <p:grpSp>
        <p:nvGrpSpPr>
          <p:cNvPr id="72" name="Gruppo 71"/>
          <p:cNvGrpSpPr/>
          <p:nvPr/>
        </p:nvGrpSpPr>
        <p:grpSpPr>
          <a:xfrm>
            <a:off x="965200" y="1524000"/>
            <a:ext cx="2705100" cy="4965701"/>
            <a:chOff x="965200" y="1524000"/>
            <a:chExt cx="2705100" cy="4965701"/>
          </a:xfrm>
        </p:grpSpPr>
        <p:sp>
          <p:nvSpPr>
            <p:cNvPr id="80" name="Figura a mano libera 79"/>
            <p:cNvSpPr/>
            <p:nvPr/>
          </p:nvSpPr>
          <p:spPr bwMode="auto">
            <a:xfrm>
              <a:off x="965200" y="1524001"/>
              <a:ext cx="2705100" cy="4965700"/>
            </a:xfrm>
            <a:custGeom>
              <a:avLst/>
              <a:gdLst>
                <a:gd name="connsiteX0" fmla="*/ 0 w 2705100"/>
                <a:gd name="connsiteY0" fmla="*/ 77825 h 5043525"/>
                <a:gd name="connsiteX1" fmla="*/ 266700 w 2705100"/>
                <a:gd name="connsiteY1" fmla="*/ 115925 h 5043525"/>
                <a:gd name="connsiteX2" fmla="*/ 596900 w 2705100"/>
                <a:gd name="connsiteY2" fmla="*/ 1182725 h 5043525"/>
                <a:gd name="connsiteX3" fmla="*/ 1003300 w 2705100"/>
                <a:gd name="connsiteY3" fmla="*/ 43323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32495 h 4998195"/>
                <a:gd name="connsiteX1" fmla="*/ 266700 w 2705100"/>
                <a:gd name="connsiteY1" fmla="*/ 70595 h 4998195"/>
                <a:gd name="connsiteX2" fmla="*/ 596900 w 2705100"/>
                <a:gd name="connsiteY2" fmla="*/ 1137395 h 4998195"/>
                <a:gd name="connsiteX3" fmla="*/ 1054100 w 2705100"/>
                <a:gd name="connsiteY3" fmla="*/ 4452095 h 4998195"/>
                <a:gd name="connsiteX4" fmla="*/ 2705100 w 2705100"/>
                <a:gd name="connsiteY4" fmla="*/ 4998195 h 4998195"/>
                <a:gd name="connsiteX0" fmla="*/ 0 w 2705100"/>
                <a:gd name="connsiteY0" fmla="*/ 0 h 4965700"/>
                <a:gd name="connsiteX1" fmla="*/ 266700 w 2705100"/>
                <a:gd name="connsiteY1" fmla="*/ 38100 h 4965700"/>
                <a:gd name="connsiteX2" fmla="*/ 596900 w 2705100"/>
                <a:gd name="connsiteY2" fmla="*/ 1104900 h 4965700"/>
                <a:gd name="connsiteX3" fmla="*/ 1054100 w 2705100"/>
                <a:gd name="connsiteY3" fmla="*/ 4419600 h 4965700"/>
                <a:gd name="connsiteX4" fmla="*/ 2705100 w 2705100"/>
                <a:gd name="connsiteY4" fmla="*/ 4965700 h 49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4965700">
                  <a:moveTo>
                    <a:pt x="0" y="0"/>
                  </a:moveTo>
                  <a:cubicBezTo>
                    <a:pt x="105833" y="9525"/>
                    <a:pt x="141817" y="-6350"/>
                    <a:pt x="266700" y="38100"/>
                  </a:cubicBezTo>
                  <a:cubicBezTo>
                    <a:pt x="391583" y="82550"/>
                    <a:pt x="465667" y="374650"/>
                    <a:pt x="596900" y="1104900"/>
                  </a:cubicBezTo>
                  <a:cubicBezTo>
                    <a:pt x="728133" y="1835150"/>
                    <a:pt x="918633" y="3992033"/>
                    <a:pt x="1054100" y="4419600"/>
                  </a:cubicBezTo>
                  <a:cubicBezTo>
                    <a:pt x="1189567" y="4847167"/>
                    <a:pt x="2029883" y="4931833"/>
                    <a:pt x="27051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1" name="Figura a mano libera 80"/>
            <p:cNvSpPr/>
            <p:nvPr/>
          </p:nvSpPr>
          <p:spPr bwMode="auto">
            <a:xfrm>
              <a:off x="1016000" y="1524000"/>
              <a:ext cx="2603500" cy="4965700"/>
            </a:xfrm>
            <a:custGeom>
              <a:avLst/>
              <a:gdLst>
                <a:gd name="connsiteX0" fmla="*/ 0 w 2603500"/>
                <a:gd name="connsiteY0" fmla="*/ 0 h 4965700"/>
                <a:gd name="connsiteX1" fmla="*/ 825500 w 2603500"/>
                <a:gd name="connsiteY1" fmla="*/ 127000 h 4965700"/>
                <a:gd name="connsiteX2" fmla="*/ 1689100 w 2603500"/>
                <a:gd name="connsiteY2" fmla="*/ 520700 h 4965700"/>
                <a:gd name="connsiteX3" fmla="*/ 1841500 w 2603500"/>
                <a:gd name="connsiteY3" fmla="*/ 1130300 h 4965700"/>
                <a:gd name="connsiteX4" fmla="*/ 1612900 w 2603500"/>
                <a:gd name="connsiteY4" fmla="*/ 2324100 h 4965700"/>
                <a:gd name="connsiteX5" fmla="*/ 1447800 w 2603500"/>
                <a:gd name="connsiteY5" fmla="*/ 3695700 h 4965700"/>
                <a:gd name="connsiteX6" fmla="*/ 1638300 w 2603500"/>
                <a:gd name="connsiteY6" fmla="*/ 4559300 h 4965700"/>
                <a:gd name="connsiteX7" fmla="*/ 2603500 w 2603500"/>
                <a:gd name="connsiteY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4965700">
                  <a:moveTo>
                    <a:pt x="0" y="0"/>
                  </a:moveTo>
                  <a:cubicBezTo>
                    <a:pt x="271991" y="20108"/>
                    <a:pt x="543983" y="40217"/>
                    <a:pt x="825500" y="127000"/>
                  </a:cubicBezTo>
                  <a:cubicBezTo>
                    <a:pt x="1107017" y="213783"/>
                    <a:pt x="1519767" y="353483"/>
                    <a:pt x="1689100" y="520700"/>
                  </a:cubicBezTo>
                  <a:cubicBezTo>
                    <a:pt x="1858433" y="687917"/>
                    <a:pt x="1854200" y="829733"/>
                    <a:pt x="1841500" y="1130300"/>
                  </a:cubicBezTo>
                  <a:cubicBezTo>
                    <a:pt x="1828800" y="1430867"/>
                    <a:pt x="1678517" y="1896533"/>
                    <a:pt x="1612900" y="2324100"/>
                  </a:cubicBezTo>
                  <a:cubicBezTo>
                    <a:pt x="1547283" y="2751667"/>
                    <a:pt x="1443567" y="3323167"/>
                    <a:pt x="1447800" y="3695700"/>
                  </a:cubicBezTo>
                  <a:cubicBezTo>
                    <a:pt x="1452033" y="4068233"/>
                    <a:pt x="1445683" y="4347633"/>
                    <a:pt x="1638300" y="4559300"/>
                  </a:cubicBezTo>
                  <a:cubicBezTo>
                    <a:pt x="1830917" y="4770967"/>
                    <a:pt x="2217208" y="4868333"/>
                    <a:pt x="26035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2" name="Figura a mano libera 81"/>
            <p:cNvSpPr/>
            <p:nvPr/>
          </p:nvSpPr>
          <p:spPr bwMode="auto">
            <a:xfrm>
              <a:off x="1104900" y="1524000"/>
              <a:ext cx="2489200" cy="4965700"/>
            </a:xfrm>
            <a:custGeom>
              <a:avLst/>
              <a:gdLst>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00" h="4965700">
                  <a:moveTo>
                    <a:pt x="0" y="0"/>
                  </a:moveTo>
                  <a:cubicBezTo>
                    <a:pt x="581025" y="12700"/>
                    <a:pt x="1162050" y="25400"/>
                    <a:pt x="1473200" y="63500"/>
                  </a:cubicBezTo>
                  <a:cubicBezTo>
                    <a:pt x="1784350" y="101600"/>
                    <a:pt x="1808163" y="18520"/>
                    <a:pt x="1866900" y="228600"/>
                  </a:cubicBezTo>
                  <a:cubicBezTo>
                    <a:pt x="1925637" y="438680"/>
                    <a:pt x="1921933" y="1397000"/>
                    <a:pt x="1968500" y="1981200"/>
                  </a:cubicBezTo>
                  <a:cubicBezTo>
                    <a:pt x="2015067" y="2565400"/>
                    <a:pt x="2059517" y="3236383"/>
                    <a:pt x="2146300" y="3733800"/>
                  </a:cubicBezTo>
                  <a:cubicBezTo>
                    <a:pt x="2233083" y="4231217"/>
                    <a:pt x="2361141" y="4598458"/>
                    <a:pt x="24892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83" name="CasellaDiTesto 82"/>
          <p:cNvSpPr txBox="1">
            <a:spLocks noChangeArrowheads="1"/>
          </p:cNvSpPr>
          <p:nvPr/>
        </p:nvSpPr>
        <p:spPr bwMode="auto">
          <a:xfrm>
            <a:off x="4300538" y="5547466"/>
            <a:ext cx="1516380" cy="738664"/>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accent1">
                    <a:lumMod val="75000"/>
                  </a:schemeClr>
                </a:solidFill>
                <a:latin typeface="Calibri" pitchFamily="34" charset="0"/>
                <a:cs typeface="Arial" pitchFamily="34" charset="0"/>
              </a:rPr>
              <a:t>Ulvrova</a:t>
            </a:r>
            <a:r>
              <a:rPr lang="en-GB" sz="1400" dirty="0" smtClean="0">
                <a:solidFill>
                  <a:schemeClr val="accent1">
                    <a:lumMod val="75000"/>
                  </a:schemeClr>
                </a:solidFill>
                <a:latin typeface="Calibri" pitchFamily="34" charset="0"/>
                <a:cs typeface="Arial" pitchFamily="34" charset="0"/>
              </a:rPr>
              <a:t> et al (2019)</a:t>
            </a:r>
          </a:p>
          <a:p>
            <a:pPr algn="ctr" eaLnBrk="0" hangingPunct="0"/>
            <a:r>
              <a:rPr lang="en-GB" sz="1400" dirty="0" smtClean="0">
                <a:solidFill>
                  <a:schemeClr val="accent1">
                    <a:lumMod val="75000"/>
                  </a:schemeClr>
                </a:solidFill>
                <a:latin typeface="Calibri" pitchFamily="34" charset="0"/>
                <a:cs typeface="Arial" pitchFamily="34" charset="0"/>
              </a:rPr>
              <a:t>(min-med-max)</a:t>
            </a:r>
            <a:endParaRPr lang="en-GB" sz="1400" dirty="0">
              <a:solidFill>
                <a:schemeClr val="accent1">
                  <a:lumMod val="75000"/>
                </a:schemeClr>
              </a:solidFill>
              <a:latin typeface="Calibri" pitchFamily="34" charset="0"/>
              <a:cs typeface="Arial" pitchFamily="34" charset="0"/>
            </a:endParaRPr>
          </a:p>
        </p:txBody>
      </p:sp>
      <p:sp>
        <p:nvSpPr>
          <p:cNvPr id="45" name="CasellaDiTesto 44"/>
          <p:cNvSpPr txBox="1">
            <a:spLocks noChangeArrowheads="1"/>
          </p:cNvSpPr>
          <p:nvPr/>
        </p:nvSpPr>
        <p:spPr bwMode="auto">
          <a:xfrm>
            <a:off x="898525" y="1867328"/>
            <a:ext cx="1209757" cy="523220"/>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accent1"/>
                </a:solidFill>
                <a:latin typeface="Calibri" pitchFamily="34" charset="0"/>
                <a:cs typeface="Arial" pitchFamily="34" charset="0"/>
              </a:rPr>
              <a:t>Tackley</a:t>
            </a:r>
            <a:r>
              <a:rPr lang="en-GB" sz="1400" dirty="0" smtClean="0">
                <a:solidFill>
                  <a:schemeClr val="accent1"/>
                </a:solidFill>
                <a:latin typeface="Calibri" pitchFamily="34" charset="0"/>
                <a:cs typeface="Arial" pitchFamily="34" charset="0"/>
              </a:rPr>
              <a:t> et al. (1993)</a:t>
            </a:r>
            <a:endParaRPr lang="en-GB" sz="1400" dirty="0">
              <a:solidFill>
                <a:schemeClr val="accent1"/>
              </a:solidFill>
              <a:latin typeface="Calibri" pitchFamily="34" charset="0"/>
              <a:cs typeface="Arial" pitchFamily="34" charset="0"/>
            </a:endParaRPr>
          </a:p>
        </p:txBody>
      </p:sp>
      <p:sp>
        <p:nvSpPr>
          <p:cNvPr id="46" name="CasellaDiTesto 45"/>
          <p:cNvSpPr txBox="1">
            <a:spLocks noChangeArrowheads="1"/>
          </p:cNvSpPr>
          <p:nvPr/>
        </p:nvSpPr>
        <p:spPr bwMode="auto">
          <a:xfrm>
            <a:off x="901700" y="2392382"/>
            <a:ext cx="1242187" cy="523220"/>
          </a:xfrm>
          <a:prstGeom prst="rect">
            <a:avLst/>
          </a:prstGeom>
          <a:noFill/>
          <a:ln w="9525">
            <a:noFill/>
            <a:miter lim="800000"/>
            <a:headEnd/>
            <a:tailEnd/>
          </a:ln>
        </p:spPr>
        <p:txBody>
          <a:bodyPr wrap="square">
            <a:spAutoFit/>
          </a:bodyPr>
          <a:lstStyle/>
          <a:p>
            <a:pPr algn="ctr" eaLnBrk="0" hangingPunct="0"/>
            <a:r>
              <a:rPr lang="en-GB" sz="1400" dirty="0" err="1" smtClean="0">
                <a:solidFill>
                  <a:srgbClr val="FFFF00"/>
                </a:solidFill>
                <a:latin typeface="Calibri" pitchFamily="34" charset="0"/>
                <a:cs typeface="Arial" pitchFamily="34" charset="0"/>
              </a:rPr>
              <a:t>Schuberth</a:t>
            </a:r>
            <a:r>
              <a:rPr lang="en-GB" sz="1400" dirty="0" smtClean="0">
                <a:solidFill>
                  <a:srgbClr val="FFFF00"/>
                </a:solidFill>
                <a:latin typeface="Calibri" pitchFamily="34" charset="0"/>
                <a:cs typeface="Arial" pitchFamily="34" charset="0"/>
              </a:rPr>
              <a:t> et al. (2009)</a:t>
            </a:r>
            <a:endParaRPr lang="en-GB" sz="1400" dirty="0">
              <a:solidFill>
                <a:srgbClr val="FFFF00"/>
              </a:solidFill>
              <a:latin typeface="Calibri" pitchFamily="34" charset="0"/>
              <a:cs typeface="Arial" pitchFamily="34" charset="0"/>
            </a:endParaRPr>
          </a:p>
        </p:txBody>
      </p:sp>
      <p:sp>
        <p:nvSpPr>
          <p:cNvPr id="58" name="CasellaDiTesto 57"/>
          <p:cNvSpPr txBox="1">
            <a:spLocks noChangeArrowheads="1"/>
          </p:cNvSpPr>
          <p:nvPr/>
        </p:nvSpPr>
        <p:spPr bwMode="auto">
          <a:xfrm>
            <a:off x="812038" y="4213985"/>
            <a:ext cx="1538287" cy="738664"/>
          </a:xfrm>
          <a:prstGeom prst="rect">
            <a:avLst/>
          </a:prstGeom>
          <a:noFill/>
          <a:ln w="9525">
            <a:noFill/>
            <a:miter lim="800000"/>
            <a:headEnd/>
            <a:tailEnd/>
          </a:ln>
        </p:spPr>
        <p:txBody>
          <a:bodyPr>
            <a:spAutoFit/>
          </a:bodyPr>
          <a:lstStyle/>
          <a:p>
            <a:pPr algn="ctr" eaLnBrk="0" hangingPunct="0"/>
            <a:r>
              <a:rPr lang="en-GB" sz="1400" dirty="0" err="1" smtClean="0">
                <a:solidFill>
                  <a:srgbClr val="7030A0"/>
                </a:solidFill>
                <a:latin typeface="Calibri" pitchFamily="34" charset="0"/>
                <a:cs typeface="Arial" pitchFamily="34" charset="0"/>
              </a:rPr>
              <a:t>Sinha</a:t>
            </a:r>
            <a:r>
              <a:rPr lang="en-GB" sz="1400" dirty="0" smtClean="0">
                <a:solidFill>
                  <a:srgbClr val="7030A0"/>
                </a:solidFill>
                <a:latin typeface="Calibri" pitchFamily="34" charset="0"/>
                <a:cs typeface="Arial" pitchFamily="34" charset="0"/>
              </a:rPr>
              <a:t> and Butler (2007; no internal heating)</a:t>
            </a:r>
            <a:endParaRPr lang="en-GB" sz="1400" dirty="0">
              <a:solidFill>
                <a:srgbClr val="7030A0"/>
              </a:solidFill>
              <a:latin typeface="Calibri" pitchFamily="34" charset="0"/>
              <a:cs typeface="Arial" pitchFamily="34" charset="0"/>
            </a:endParaRPr>
          </a:p>
        </p:txBody>
      </p:sp>
      <p:sp>
        <p:nvSpPr>
          <p:cNvPr id="75" name="CasellaDiTesto 74"/>
          <p:cNvSpPr txBox="1">
            <a:spLocks noChangeArrowheads="1"/>
          </p:cNvSpPr>
          <p:nvPr/>
        </p:nvSpPr>
        <p:spPr bwMode="auto">
          <a:xfrm>
            <a:off x="4467302" y="3532832"/>
            <a:ext cx="1209757" cy="523220"/>
          </a:xfrm>
          <a:prstGeom prst="rect">
            <a:avLst/>
          </a:prstGeom>
          <a:noFill/>
          <a:ln w="9525">
            <a:noFill/>
            <a:miter lim="800000"/>
            <a:headEnd/>
            <a:tailEnd/>
          </a:ln>
        </p:spPr>
        <p:txBody>
          <a:bodyPr wrap="square">
            <a:spAutoFit/>
          </a:bodyPr>
          <a:lstStyle/>
          <a:p>
            <a:pPr algn="ctr" eaLnBrk="0" hangingPunct="0"/>
            <a:r>
              <a:rPr lang="en-GB" sz="1400" dirty="0" smtClean="0">
                <a:solidFill>
                  <a:srgbClr val="FFC000"/>
                </a:solidFill>
                <a:latin typeface="Calibri" pitchFamily="34" charset="0"/>
                <a:cs typeface="Arial" pitchFamily="34" charset="0"/>
              </a:rPr>
              <a:t>Nakagawa et al. (2015)</a:t>
            </a:r>
            <a:endParaRPr lang="en-GB" sz="1400" dirty="0">
              <a:solidFill>
                <a:srgbClr val="FFC000"/>
              </a:solidFill>
              <a:latin typeface="Calibri" pitchFamily="34" charset="0"/>
              <a:cs typeface="Arial" pitchFamily="34" charset="0"/>
            </a:endParaRPr>
          </a:p>
        </p:txBody>
      </p:sp>
      <p:sp>
        <p:nvSpPr>
          <p:cNvPr id="78" name="CasellaDiTesto 77"/>
          <p:cNvSpPr txBox="1">
            <a:spLocks noChangeArrowheads="1"/>
          </p:cNvSpPr>
          <p:nvPr/>
        </p:nvSpPr>
        <p:spPr bwMode="auto">
          <a:xfrm>
            <a:off x="4471987" y="4091455"/>
            <a:ext cx="1209757" cy="738664"/>
          </a:xfrm>
          <a:prstGeom prst="rect">
            <a:avLst/>
          </a:prstGeom>
          <a:noFill/>
          <a:ln w="9525">
            <a:noFill/>
            <a:miter lim="800000"/>
            <a:headEnd/>
            <a:tailEnd/>
          </a:ln>
        </p:spPr>
        <p:txBody>
          <a:bodyPr wrap="square">
            <a:spAutoFit/>
          </a:bodyPr>
          <a:lstStyle/>
          <a:p>
            <a:pPr algn="ctr" eaLnBrk="0" hangingPunct="0"/>
            <a:r>
              <a:rPr lang="en-GB" sz="1400" dirty="0" err="1" smtClean="0">
                <a:solidFill>
                  <a:srgbClr val="FFCCFF"/>
                </a:solidFill>
                <a:latin typeface="Calibri" pitchFamily="34" charset="0"/>
                <a:cs typeface="Arial" pitchFamily="34" charset="0"/>
              </a:rPr>
              <a:t>Zhong</a:t>
            </a:r>
            <a:r>
              <a:rPr lang="en-GB" sz="1400" dirty="0" smtClean="0">
                <a:solidFill>
                  <a:srgbClr val="FFCCFF"/>
                </a:solidFill>
                <a:latin typeface="Calibri" pitchFamily="34" charset="0"/>
                <a:cs typeface="Arial" pitchFamily="34" charset="0"/>
              </a:rPr>
              <a:t> and Rudolph (2015)</a:t>
            </a:r>
            <a:endParaRPr lang="en-GB" sz="1400" dirty="0">
              <a:solidFill>
                <a:srgbClr val="FFCCFF"/>
              </a:solidFill>
              <a:latin typeface="Calibri" pitchFamily="34" charset="0"/>
              <a:cs typeface="Arial" pitchFamily="34" charset="0"/>
            </a:endParaRPr>
          </a:p>
        </p:txBody>
      </p:sp>
      <p:sp>
        <p:nvSpPr>
          <p:cNvPr id="64" name="CasellaDiTesto 63"/>
          <p:cNvSpPr txBox="1">
            <a:spLocks noChangeArrowheads="1"/>
          </p:cNvSpPr>
          <p:nvPr/>
        </p:nvSpPr>
        <p:spPr bwMode="auto">
          <a:xfrm>
            <a:off x="869971" y="3668432"/>
            <a:ext cx="1508760" cy="523220"/>
          </a:xfrm>
          <a:prstGeom prst="rect">
            <a:avLst/>
          </a:prstGeom>
          <a:noFill/>
          <a:ln w="9525">
            <a:noFill/>
            <a:miter lim="800000"/>
            <a:headEnd/>
            <a:tailEnd/>
          </a:ln>
        </p:spPr>
        <p:txBody>
          <a:bodyPr wrap="square">
            <a:spAutoFit/>
          </a:bodyPr>
          <a:lstStyle/>
          <a:p>
            <a:pPr algn="ctr" eaLnBrk="0" hangingPunct="0"/>
            <a:r>
              <a:rPr lang="en-GB" sz="1400" dirty="0" smtClean="0">
                <a:solidFill>
                  <a:srgbClr val="00B050"/>
                </a:solidFill>
                <a:latin typeface="Calibri" pitchFamily="34" charset="0"/>
                <a:cs typeface="Arial" pitchFamily="34" charset="0"/>
              </a:rPr>
              <a:t>Moore (2008; internal heating)</a:t>
            </a:r>
            <a:endParaRPr lang="en-GB" sz="1400" dirty="0">
              <a:solidFill>
                <a:srgbClr val="00B050"/>
              </a:solidFill>
              <a:latin typeface="Calibri" pitchFamily="34" charset="0"/>
              <a:cs typeface="Arial" pitchFamily="34" charset="0"/>
            </a:endParaRPr>
          </a:p>
        </p:txBody>
      </p:sp>
      <p:sp>
        <p:nvSpPr>
          <p:cNvPr id="54" name="CasellaDiTesto 53"/>
          <p:cNvSpPr txBox="1">
            <a:spLocks noChangeArrowheads="1"/>
          </p:cNvSpPr>
          <p:nvPr/>
        </p:nvSpPr>
        <p:spPr bwMode="auto">
          <a:xfrm>
            <a:off x="881096" y="2900368"/>
            <a:ext cx="1319339" cy="738664"/>
          </a:xfrm>
          <a:prstGeom prst="rect">
            <a:avLst/>
          </a:prstGeom>
          <a:noFill/>
          <a:ln w="9525">
            <a:noFill/>
            <a:miter lim="800000"/>
            <a:headEnd/>
            <a:tailEnd/>
          </a:ln>
        </p:spPr>
        <p:txBody>
          <a:bodyPr wrap="square">
            <a:spAutoFit/>
          </a:bodyPr>
          <a:lstStyle/>
          <a:p>
            <a:pPr algn="ctr" eaLnBrk="0" hangingPunct="0"/>
            <a:r>
              <a:rPr lang="en-GB" sz="1400" dirty="0" smtClean="0">
                <a:solidFill>
                  <a:srgbClr val="92D050"/>
                </a:solidFill>
                <a:latin typeface="Calibri" pitchFamily="34" charset="0"/>
                <a:cs typeface="Arial" pitchFamily="34" charset="0"/>
              </a:rPr>
              <a:t>Moore (2008; no internal heating)</a:t>
            </a:r>
            <a:endParaRPr lang="en-GB" sz="1400" dirty="0">
              <a:solidFill>
                <a:srgbClr val="92D050"/>
              </a:solidFill>
              <a:latin typeface="Calibri" pitchFamily="34" charset="0"/>
              <a:cs typeface="Arial" pitchFamily="34" charset="0"/>
            </a:endParaRPr>
          </a:p>
        </p:txBody>
      </p:sp>
      <p:sp>
        <p:nvSpPr>
          <p:cNvPr id="60" name="CasellaDiTesto 59"/>
          <p:cNvSpPr txBox="1">
            <a:spLocks noChangeArrowheads="1"/>
          </p:cNvSpPr>
          <p:nvPr/>
        </p:nvSpPr>
        <p:spPr bwMode="auto">
          <a:xfrm>
            <a:off x="910780" y="4975634"/>
            <a:ext cx="1376046" cy="738664"/>
          </a:xfrm>
          <a:prstGeom prst="rect">
            <a:avLst/>
          </a:prstGeom>
          <a:noFill/>
          <a:ln w="9525">
            <a:noFill/>
            <a:miter lim="800000"/>
            <a:headEnd/>
            <a:tailEnd/>
          </a:ln>
        </p:spPr>
        <p:txBody>
          <a:bodyPr wrap="square">
            <a:spAutoFit/>
          </a:bodyPr>
          <a:lstStyle/>
          <a:p>
            <a:pPr algn="ctr" eaLnBrk="0" hangingPunct="0"/>
            <a:r>
              <a:rPr lang="en-GB" sz="1400" dirty="0" smtClean="0">
                <a:solidFill>
                  <a:srgbClr val="990099"/>
                </a:solidFill>
                <a:latin typeface="Calibri" pitchFamily="34" charset="0"/>
                <a:cs typeface="Arial" pitchFamily="34" charset="0"/>
              </a:rPr>
              <a:t>Sinha and Butler (2007; internal heating)</a:t>
            </a:r>
            <a:endParaRPr lang="en-GB" sz="1400" dirty="0">
              <a:solidFill>
                <a:srgbClr val="990099"/>
              </a:solidFill>
              <a:latin typeface="Calibri" pitchFamily="34" charset="0"/>
              <a:cs typeface="Arial" pitchFamily="34" charset="0"/>
            </a:endParaRPr>
          </a:p>
        </p:txBody>
      </p:sp>
    </p:spTree>
    <p:extLst>
      <p:ext uri="{BB962C8B-B14F-4D97-AF65-F5344CB8AC3E}">
        <p14:creationId xmlns:p14="http://schemas.microsoft.com/office/powerpoint/2010/main" val="37418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1000"/>
                                        <p:tgtEl>
                                          <p:spTgt spid="5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1000"/>
                                        <p:tgtEl>
                                          <p:spTgt spid="4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2000"/>
                                        <p:tgtEl>
                                          <p:spTgt spid="5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up)">
                                      <p:cBhvr>
                                        <p:cTn id="34" dur="2000"/>
                                        <p:tgtEl>
                                          <p:spTgt spid="5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1000"/>
                                        <p:tgtEl>
                                          <p:spTgt spid="56"/>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1000"/>
                                        <p:tgtEl>
                                          <p:spTgt spid="57"/>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up)">
                                      <p:cBhvr>
                                        <p:cTn id="61" dur="1000"/>
                                        <p:tgtEl>
                                          <p:spTgt spid="68"/>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up)">
                                      <p:cBhvr>
                                        <p:cTn id="70" dur="1000"/>
                                        <p:tgtEl>
                                          <p:spTgt spid="67"/>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up)">
                                      <p:cBhvr>
                                        <p:cTn id="79" dur="2000"/>
                                        <p:tgtEl>
                                          <p:spTgt spid="71"/>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wipe(up)">
                                      <p:cBhvr>
                                        <p:cTn id="88" dur="1000"/>
                                        <p:tgtEl>
                                          <p:spTgt spid="74"/>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wipe(up)">
                                      <p:cBhvr>
                                        <p:cTn id="97" dur="1000"/>
                                        <p:tgtEl>
                                          <p:spTgt spid="77"/>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up)">
                                      <p:cBhvr>
                                        <p:cTn id="106" dur="1000"/>
                                        <p:tgtEl>
                                          <p:spTgt spid="76"/>
                                        </p:tgtEl>
                                      </p:cBhvr>
                                    </p:animEffec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wipe(up)">
                                      <p:cBhvr>
                                        <p:cTn id="115" dur="500"/>
                                        <p:tgtEl>
                                          <p:spTgt spid="72"/>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fade">
                                      <p:cBhvr>
                                        <p:cTn id="1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animBg="1"/>
      <p:bldP spid="73" grpId="0"/>
      <p:bldP spid="74" grpId="0" animBg="1"/>
      <p:bldP spid="77" grpId="0" animBg="1"/>
      <p:bldP spid="76" grpId="0" animBg="1"/>
      <p:bldP spid="79" grpId="0"/>
      <p:bldP spid="83" grpId="0"/>
      <p:bldP spid="45" grpId="0"/>
      <p:bldP spid="46" grpId="0"/>
      <p:bldP spid="58" grpId="0"/>
      <p:bldP spid="75" grpId="0"/>
      <p:bldP spid="78" grpId="0"/>
      <p:bldP spid="64" grpId="0"/>
      <p:bldP spid="54"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po 83"/>
          <p:cNvGrpSpPr/>
          <p:nvPr/>
        </p:nvGrpSpPr>
        <p:grpSpPr>
          <a:xfrm>
            <a:off x="812038" y="1493134"/>
            <a:ext cx="5107939" cy="5002916"/>
            <a:chOff x="812038" y="1493134"/>
            <a:chExt cx="5107939" cy="5002916"/>
          </a:xfrm>
        </p:grpSpPr>
        <p:sp>
          <p:nvSpPr>
            <p:cNvPr id="86" name="Figura a mano libera 85"/>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Figura a mano libera 86"/>
            <p:cNvSpPr>
              <a:spLocks/>
            </p:cNvSpPr>
            <p:nvPr/>
          </p:nvSpPr>
          <p:spPr bwMode="auto">
            <a:xfrm>
              <a:off x="934275" y="1559171"/>
              <a:ext cx="3340100" cy="4828929"/>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28575" cap="flat" cmpd="sng">
              <a:solidFill>
                <a:schemeClr val="accent1"/>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88" name="Figura a mano libera 87"/>
            <p:cNvSpPr>
              <a:spLocks/>
            </p:cNvSpPr>
            <p:nvPr/>
          </p:nvSpPr>
          <p:spPr bwMode="auto">
            <a:xfrm>
              <a:off x="921575" y="1559171"/>
              <a:ext cx="2874963" cy="4828929"/>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28575" cap="flat" cmpd="sng">
              <a:solidFill>
                <a:srgbClr val="00B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89" name="Figura a mano libera 88"/>
            <p:cNvSpPr>
              <a:spLocks/>
            </p:cNvSpPr>
            <p:nvPr/>
          </p:nvSpPr>
          <p:spPr bwMode="auto">
            <a:xfrm>
              <a:off x="951738" y="1549646"/>
              <a:ext cx="2925762" cy="4838454"/>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6080" h="4927600">
                  <a:moveTo>
                    <a:pt x="0" y="0"/>
                  </a:moveTo>
                  <a:cubicBezTo>
                    <a:pt x="374226" y="77893"/>
                    <a:pt x="748453" y="155787"/>
                    <a:pt x="985520" y="254000"/>
                  </a:cubicBezTo>
                  <a:cubicBezTo>
                    <a:pt x="1222587" y="352213"/>
                    <a:pt x="1344507" y="396240"/>
                    <a:pt x="1422400" y="589280"/>
                  </a:cubicBezTo>
                  <a:cubicBezTo>
                    <a:pt x="1500293" y="782320"/>
                    <a:pt x="1463040" y="1083733"/>
                    <a:pt x="1452880" y="1412240"/>
                  </a:cubicBezTo>
                  <a:cubicBezTo>
                    <a:pt x="1442720" y="1740747"/>
                    <a:pt x="1388533" y="2184400"/>
                    <a:pt x="1361440" y="2560320"/>
                  </a:cubicBezTo>
                  <a:cubicBezTo>
                    <a:pt x="1334347" y="2936240"/>
                    <a:pt x="1307253" y="3388360"/>
                    <a:pt x="1290320" y="3667760"/>
                  </a:cubicBezTo>
                  <a:cubicBezTo>
                    <a:pt x="1273387" y="3947160"/>
                    <a:pt x="1193800" y="4072467"/>
                    <a:pt x="1259840" y="4236720"/>
                  </a:cubicBezTo>
                  <a:cubicBezTo>
                    <a:pt x="1325880" y="4400973"/>
                    <a:pt x="1408853" y="4538133"/>
                    <a:pt x="1686560" y="4653280"/>
                  </a:cubicBezTo>
                  <a:cubicBezTo>
                    <a:pt x="1964267" y="4768427"/>
                    <a:pt x="2445173" y="4848013"/>
                    <a:pt x="2926080" y="4927600"/>
                  </a:cubicBezTo>
                </a:path>
              </a:pathLst>
            </a:custGeom>
            <a:noFill/>
            <a:ln w="28575" cap="flat" cmpd="sng">
              <a:solidFill>
                <a:srgbClr val="92D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90" name="Figura a mano libera 89"/>
            <p:cNvSpPr>
              <a:spLocks/>
            </p:cNvSpPr>
            <p:nvPr/>
          </p:nvSpPr>
          <p:spPr bwMode="auto">
            <a:xfrm>
              <a:off x="902525" y="1582985"/>
              <a:ext cx="3333750" cy="4805116"/>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33509" h="4930816">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210765" y="4907666"/>
                    <a:pt x="2442259" y="4919241"/>
                  </a:cubicBezTo>
                  <a:cubicBezTo>
                    <a:pt x="2673753" y="4930816"/>
                    <a:pt x="3003631" y="4930816"/>
                    <a:pt x="3333509" y="4930816"/>
                  </a:cubicBezTo>
                </a:path>
              </a:pathLst>
            </a:custGeom>
            <a:noFill/>
            <a:ln w="28575" cap="flat" cmpd="sng">
              <a:solidFill>
                <a:srgbClr val="7030A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91" name="Figura a mano libera 90"/>
            <p:cNvSpPr>
              <a:spLocks/>
            </p:cNvSpPr>
            <p:nvPr/>
          </p:nvSpPr>
          <p:spPr bwMode="auto">
            <a:xfrm>
              <a:off x="913638" y="1570284"/>
              <a:ext cx="3373437" cy="4817816"/>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2091" h="4919240">
                  <a:moveTo>
                    <a:pt x="0" y="0"/>
                  </a:moveTo>
                  <a:cubicBezTo>
                    <a:pt x="1115028" y="6752"/>
                    <a:pt x="2230056" y="13504"/>
                    <a:pt x="2777924" y="57873"/>
                  </a:cubicBezTo>
                  <a:cubicBezTo>
                    <a:pt x="3325792" y="102242"/>
                    <a:pt x="3202329" y="75235"/>
                    <a:pt x="3287210" y="266217"/>
                  </a:cubicBezTo>
                  <a:cubicBezTo>
                    <a:pt x="3372091" y="457199"/>
                    <a:pt x="3296856" y="787078"/>
                    <a:pt x="3287210" y="1203767"/>
                  </a:cubicBezTo>
                  <a:cubicBezTo>
                    <a:pt x="3277565" y="1620456"/>
                    <a:pt x="3256344" y="2266709"/>
                    <a:pt x="3229337" y="2766349"/>
                  </a:cubicBezTo>
                  <a:cubicBezTo>
                    <a:pt x="3202330" y="3265989"/>
                    <a:pt x="3171464" y="3883306"/>
                    <a:pt x="3125165" y="4201610"/>
                  </a:cubicBezTo>
                  <a:cubicBezTo>
                    <a:pt x="3078866" y="4519914"/>
                    <a:pt x="2970835" y="4573929"/>
                    <a:pt x="2951544" y="4676172"/>
                  </a:cubicBezTo>
                  <a:cubicBezTo>
                    <a:pt x="2932253" y="4778415"/>
                    <a:pt x="2984340" y="4778415"/>
                    <a:pt x="3009418" y="4815068"/>
                  </a:cubicBezTo>
                  <a:cubicBezTo>
                    <a:pt x="3034496" y="4851721"/>
                    <a:pt x="3049929" y="4878729"/>
                    <a:pt x="3102015" y="4896091"/>
                  </a:cubicBezTo>
                  <a:cubicBezTo>
                    <a:pt x="3154101" y="4913453"/>
                    <a:pt x="3238017" y="4916346"/>
                    <a:pt x="3321934" y="4919240"/>
                  </a:cubicBezTo>
                </a:path>
              </a:pathLst>
            </a:custGeom>
            <a:noFill/>
            <a:ln w="28575" cap="flat" cmpd="sng">
              <a:solidFill>
                <a:srgbClr val="990099"/>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92" name="Figura a mano libera 91"/>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2857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Figura a mano libera 92"/>
            <p:cNvSpPr/>
            <p:nvPr/>
          </p:nvSpPr>
          <p:spPr bwMode="auto">
            <a:xfrm>
              <a:off x="910780" y="1524000"/>
              <a:ext cx="3403600" cy="4864100"/>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2857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CasellaDiTesto 93"/>
            <p:cNvSpPr txBox="1">
              <a:spLocks noChangeArrowheads="1"/>
            </p:cNvSpPr>
            <p:nvPr/>
          </p:nvSpPr>
          <p:spPr bwMode="auto">
            <a:xfrm>
              <a:off x="4251197" y="1504333"/>
              <a:ext cx="1668780" cy="738664"/>
            </a:xfrm>
            <a:prstGeom prst="rect">
              <a:avLst/>
            </a:prstGeom>
            <a:noFill/>
            <a:ln w="9525">
              <a:noFill/>
              <a:miter lim="800000"/>
              <a:headEnd/>
              <a:tailEnd/>
            </a:ln>
          </p:spPr>
          <p:txBody>
            <a:bodyPr wrap="square">
              <a:spAutoFit/>
            </a:bodyPr>
            <a:lstStyle/>
            <a:p>
              <a:pPr algn="ctr" eaLnBrk="0" hangingPunct="0"/>
              <a:r>
                <a:rPr lang="en-GB" sz="1400" dirty="0" err="1" smtClean="0">
                  <a:solidFill>
                    <a:srgbClr val="00B0F0"/>
                  </a:solidFill>
                  <a:latin typeface="Calibri" pitchFamily="34" charset="0"/>
                  <a:cs typeface="Arial" pitchFamily="34" charset="0"/>
                </a:rPr>
                <a:t>Hoink</a:t>
              </a:r>
              <a:r>
                <a:rPr lang="en-GB" sz="1400" dirty="0" smtClean="0">
                  <a:solidFill>
                    <a:srgbClr val="00B0F0"/>
                  </a:solidFill>
                  <a:latin typeface="Calibri" pitchFamily="34" charset="0"/>
                  <a:cs typeface="Arial" pitchFamily="34" charset="0"/>
                </a:rPr>
                <a:t> and </a:t>
              </a:r>
              <a:r>
                <a:rPr lang="en-GB" sz="1400" dirty="0" err="1" smtClean="0">
                  <a:solidFill>
                    <a:srgbClr val="00B0F0"/>
                  </a:solidFill>
                  <a:latin typeface="Calibri" pitchFamily="34" charset="0"/>
                  <a:cs typeface="Arial" pitchFamily="34" charset="0"/>
                </a:rPr>
                <a:t>Lenardic</a:t>
              </a:r>
              <a:r>
                <a:rPr lang="en-GB" sz="1400" dirty="0" smtClean="0">
                  <a:solidFill>
                    <a:srgbClr val="00B0F0"/>
                  </a:solidFill>
                  <a:latin typeface="Calibri" pitchFamily="34" charset="0"/>
                  <a:cs typeface="Arial" pitchFamily="34" charset="0"/>
                </a:rPr>
                <a:t> (2008; thin asthenosphere)</a:t>
              </a:r>
              <a:endParaRPr lang="en-GB" sz="1400" dirty="0">
                <a:solidFill>
                  <a:srgbClr val="00B0F0"/>
                </a:solidFill>
                <a:latin typeface="Calibri" pitchFamily="34" charset="0"/>
                <a:cs typeface="Arial" pitchFamily="34" charset="0"/>
              </a:endParaRPr>
            </a:p>
          </p:txBody>
        </p:sp>
        <p:sp>
          <p:nvSpPr>
            <p:cNvPr id="95" name="CasellaDiTesto 94"/>
            <p:cNvSpPr txBox="1">
              <a:spLocks noChangeArrowheads="1"/>
            </p:cNvSpPr>
            <p:nvPr/>
          </p:nvSpPr>
          <p:spPr bwMode="auto">
            <a:xfrm>
              <a:off x="4281488" y="2289421"/>
              <a:ext cx="1585150" cy="738664"/>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bg1">
                      <a:lumMod val="65000"/>
                    </a:schemeClr>
                  </a:solidFill>
                  <a:latin typeface="Calibri" pitchFamily="34" charset="0"/>
                  <a:cs typeface="Arial" pitchFamily="34" charset="0"/>
                </a:rPr>
                <a:t>Hoink</a:t>
              </a:r>
              <a:r>
                <a:rPr lang="en-GB" sz="1400" dirty="0" smtClean="0">
                  <a:solidFill>
                    <a:schemeClr val="bg1">
                      <a:lumMod val="65000"/>
                    </a:schemeClr>
                  </a:solidFill>
                  <a:latin typeface="Calibri" pitchFamily="34" charset="0"/>
                  <a:cs typeface="Arial" pitchFamily="34" charset="0"/>
                </a:rPr>
                <a:t> and </a:t>
              </a:r>
              <a:r>
                <a:rPr lang="en-GB" sz="1400" dirty="0" err="1" smtClean="0">
                  <a:solidFill>
                    <a:schemeClr val="bg1">
                      <a:lumMod val="65000"/>
                    </a:schemeClr>
                  </a:solidFill>
                  <a:latin typeface="Calibri" pitchFamily="34" charset="0"/>
                  <a:cs typeface="Arial" pitchFamily="34" charset="0"/>
                </a:rPr>
                <a:t>Lenardic</a:t>
              </a:r>
              <a:r>
                <a:rPr lang="en-GB" sz="1400" dirty="0" smtClean="0">
                  <a:solidFill>
                    <a:schemeClr val="bg1">
                      <a:lumMod val="65000"/>
                    </a:schemeClr>
                  </a:solidFill>
                  <a:latin typeface="Calibri" pitchFamily="34" charset="0"/>
                  <a:cs typeface="Arial" pitchFamily="34" charset="0"/>
                </a:rPr>
                <a:t> (2008; thick asthenosphere)</a:t>
              </a:r>
              <a:endParaRPr lang="en-GB" sz="1400" dirty="0">
                <a:solidFill>
                  <a:schemeClr val="bg1">
                    <a:lumMod val="65000"/>
                  </a:schemeClr>
                </a:solidFill>
                <a:latin typeface="Calibri" pitchFamily="34" charset="0"/>
                <a:cs typeface="Arial" pitchFamily="34" charset="0"/>
              </a:endParaRPr>
            </a:p>
          </p:txBody>
        </p:sp>
        <p:sp>
          <p:nvSpPr>
            <p:cNvPr id="96" name="Figura a mano libera 95"/>
            <p:cNvSpPr/>
            <p:nvPr/>
          </p:nvSpPr>
          <p:spPr bwMode="auto">
            <a:xfrm>
              <a:off x="937549" y="1493134"/>
              <a:ext cx="2812648" cy="4896091"/>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4896091">
                  <a:moveTo>
                    <a:pt x="0" y="0"/>
                  </a:moveTo>
                  <a:cubicBezTo>
                    <a:pt x="724382" y="43405"/>
                    <a:pt x="1448765" y="86811"/>
                    <a:pt x="1805651" y="127322"/>
                  </a:cubicBezTo>
                  <a:cubicBezTo>
                    <a:pt x="2162537" y="167833"/>
                    <a:pt x="2096947" y="181337"/>
                    <a:pt x="2141317" y="243069"/>
                  </a:cubicBezTo>
                  <a:cubicBezTo>
                    <a:pt x="2185687" y="304801"/>
                    <a:pt x="2077656" y="376178"/>
                    <a:pt x="2071869" y="497712"/>
                  </a:cubicBezTo>
                  <a:cubicBezTo>
                    <a:pt x="2066082" y="619246"/>
                    <a:pt x="2106593" y="393540"/>
                    <a:pt x="2106593" y="972274"/>
                  </a:cubicBezTo>
                  <a:cubicBezTo>
                    <a:pt x="2106593" y="1551008"/>
                    <a:pt x="2041003" y="3358588"/>
                    <a:pt x="2071869" y="3970117"/>
                  </a:cubicBezTo>
                  <a:cubicBezTo>
                    <a:pt x="2102735" y="4581646"/>
                    <a:pt x="2168325" y="4487119"/>
                    <a:pt x="2291788" y="4641448"/>
                  </a:cubicBezTo>
                  <a:cubicBezTo>
                    <a:pt x="2415251" y="4795777"/>
                    <a:pt x="2613949" y="4845934"/>
                    <a:pt x="2812648" y="4896091"/>
                  </a:cubicBezTo>
                </a:path>
              </a:pathLst>
            </a:custGeom>
            <a:noFill/>
            <a:ln w="28575" cap="flat" cmpd="sng" algn="ctr">
              <a:solidFill>
                <a:srgbClr val="66FF3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CasellaDiTesto 96"/>
            <p:cNvSpPr txBox="1">
              <a:spLocks noChangeArrowheads="1"/>
            </p:cNvSpPr>
            <p:nvPr/>
          </p:nvSpPr>
          <p:spPr bwMode="auto">
            <a:xfrm>
              <a:off x="4440397" y="3142813"/>
              <a:ext cx="1236662" cy="307777"/>
            </a:xfrm>
            <a:prstGeom prst="rect">
              <a:avLst/>
            </a:prstGeom>
            <a:noFill/>
            <a:ln w="9525">
              <a:noFill/>
              <a:miter lim="800000"/>
              <a:headEnd/>
              <a:tailEnd/>
            </a:ln>
          </p:spPr>
          <p:txBody>
            <a:bodyPr wrap="square">
              <a:spAutoFit/>
            </a:bodyPr>
            <a:lstStyle/>
            <a:p>
              <a:pPr algn="ctr" eaLnBrk="0" hangingPunct="0"/>
              <a:r>
                <a:rPr lang="en-GB" sz="1400" dirty="0" smtClean="0">
                  <a:solidFill>
                    <a:srgbClr val="66FF33"/>
                  </a:solidFill>
                  <a:latin typeface="Calibri" pitchFamily="34" charset="0"/>
                  <a:cs typeface="Arial" pitchFamily="34" charset="0"/>
                </a:rPr>
                <a:t>King (2015)</a:t>
              </a:r>
              <a:endParaRPr lang="en-GB" sz="1400" dirty="0">
                <a:solidFill>
                  <a:srgbClr val="66FF33"/>
                </a:solidFill>
                <a:latin typeface="Calibri" pitchFamily="34" charset="0"/>
                <a:cs typeface="Arial" pitchFamily="34" charset="0"/>
              </a:endParaRPr>
            </a:p>
          </p:txBody>
        </p:sp>
        <p:sp>
          <p:nvSpPr>
            <p:cNvPr id="98" name="Figura a mano libera 97"/>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2857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Figura a mano libera 98"/>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28575" cap="flat" cmpd="sng" algn="ctr">
              <a:solidFill>
                <a:srgbClr val="FFCC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Figura a mano libera 99"/>
            <p:cNvSpPr/>
            <p:nvPr/>
          </p:nvSpPr>
          <p:spPr bwMode="auto">
            <a:xfrm>
              <a:off x="961292" y="1524000"/>
              <a:ext cx="3317631" cy="4958862"/>
            </a:xfrm>
            <a:custGeom>
              <a:avLst/>
              <a:gdLst>
                <a:gd name="connsiteX0" fmla="*/ 0 w 3317631"/>
                <a:gd name="connsiteY0" fmla="*/ 193431 h 5207000"/>
                <a:gd name="connsiteX1" fmla="*/ 1629508 w 3317631"/>
                <a:gd name="connsiteY1" fmla="*/ 416169 h 5207000"/>
                <a:gd name="connsiteX2" fmla="*/ 2110154 w 3317631"/>
                <a:gd name="connsiteY2" fmla="*/ 674077 h 5207000"/>
                <a:gd name="connsiteX3" fmla="*/ 1781908 w 3317631"/>
                <a:gd name="connsiteY3" fmla="*/ 4460631 h 5207000"/>
                <a:gd name="connsiteX4" fmla="*/ 3317631 w 3317631"/>
                <a:gd name="connsiteY4" fmla="*/ 5152293 h 5207000"/>
                <a:gd name="connsiteX0" fmla="*/ 0 w 3317631"/>
                <a:gd name="connsiteY0" fmla="*/ 0 h 5013569"/>
                <a:gd name="connsiteX1" fmla="*/ 1629508 w 3317631"/>
                <a:gd name="connsiteY1" fmla="*/ 222738 h 5013569"/>
                <a:gd name="connsiteX2" fmla="*/ 2110154 w 3317631"/>
                <a:gd name="connsiteY2" fmla="*/ 480646 h 5013569"/>
                <a:gd name="connsiteX3" fmla="*/ 1781908 w 3317631"/>
                <a:gd name="connsiteY3" fmla="*/ 4267200 h 5013569"/>
                <a:gd name="connsiteX4" fmla="*/ 3317631 w 3317631"/>
                <a:gd name="connsiteY4" fmla="*/ 4958862 h 50135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083907"/>
                <a:gd name="connsiteX1" fmla="*/ 1629508 w 3317631"/>
                <a:gd name="connsiteY1" fmla="*/ 222738 h 5083907"/>
                <a:gd name="connsiteX2" fmla="*/ 2110154 w 3317631"/>
                <a:gd name="connsiteY2" fmla="*/ 480646 h 5083907"/>
                <a:gd name="connsiteX3" fmla="*/ 1828800 w 3317631"/>
                <a:gd name="connsiteY3" fmla="*/ 4337538 h 5083907"/>
                <a:gd name="connsiteX4" fmla="*/ 3317631 w 3317631"/>
                <a:gd name="connsiteY4" fmla="*/ 4958862 h 5083907"/>
                <a:gd name="connsiteX0" fmla="*/ 0 w 3317631"/>
                <a:gd name="connsiteY0" fmla="*/ 0 h 4958862"/>
                <a:gd name="connsiteX1" fmla="*/ 1629508 w 3317631"/>
                <a:gd name="connsiteY1" fmla="*/ 222738 h 4958862"/>
                <a:gd name="connsiteX2" fmla="*/ 2110154 w 3317631"/>
                <a:gd name="connsiteY2" fmla="*/ 480646 h 4958862"/>
                <a:gd name="connsiteX3" fmla="*/ 1828800 w 3317631"/>
                <a:gd name="connsiteY3" fmla="*/ 4337538 h 4958862"/>
                <a:gd name="connsiteX4" fmla="*/ 3317631 w 3317631"/>
                <a:gd name="connsiteY4" fmla="*/ 4958862 h 495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631" h="4958862">
                  <a:moveTo>
                    <a:pt x="0" y="0"/>
                  </a:moveTo>
                  <a:cubicBezTo>
                    <a:pt x="638908" y="71315"/>
                    <a:pt x="1277816" y="142630"/>
                    <a:pt x="1629508" y="222738"/>
                  </a:cubicBezTo>
                  <a:cubicBezTo>
                    <a:pt x="1981200" y="302846"/>
                    <a:pt x="2073031" y="416169"/>
                    <a:pt x="2110154" y="480646"/>
                  </a:cubicBezTo>
                  <a:cubicBezTo>
                    <a:pt x="2135554" y="1154723"/>
                    <a:pt x="1744785" y="3696677"/>
                    <a:pt x="1828800" y="4337538"/>
                  </a:cubicBezTo>
                  <a:cubicBezTo>
                    <a:pt x="1854199" y="4910381"/>
                    <a:pt x="3317631" y="4958862"/>
                    <a:pt x="3317631" y="4958862"/>
                  </a:cubicBezTo>
                </a:path>
              </a:pathLst>
            </a:custGeom>
            <a:noFill/>
            <a:ln w="1905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CasellaDiTesto 100"/>
            <p:cNvSpPr txBox="1">
              <a:spLocks noChangeArrowheads="1"/>
            </p:cNvSpPr>
            <p:nvPr/>
          </p:nvSpPr>
          <p:spPr bwMode="auto">
            <a:xfrm>
              <a:off x="4429633" y="4900817"/>
              <a:ext cx="1236662" cy="523220"/>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bg1"/>
                  </a:solidFill>
                  <a:latin typeface="Calibri" pitchFamily="34" charset="0"/>
                  <a:cs typeface="Arial" pitchFamily="34" charset="0"/>
                </a:rPr>
                <a:t>Coltice</a:t>
              </a:r>
              <a:r>
                <a:rPr lang="en-GB" sz="1400" dirty="0" smtClean="0">
                  <a:solidFill>
                    <a:schemeClr val="bg1"/>
                  </a:solidFill>
                  <a:latin typeface="Calibri" pitchFamily="34" charset="0"/>
                  <a:cs typeface="Arial" pitchFamily="34" charset="0"/>
                </a:rPr>
                <a:t> et al (2018)</a:t>
              </a:r>
              <a:endParaRPr lang="en-GB" sz="1400" dirty="0">
                <a:solidFill>
                  <a:schemeClr val="bg1"/>
                </a:solidFill>
                <a:latin typeface="Calibri" pitchFamily="34" charset="0"/>
                <a:cs typeface="Arial" pitchFamily="34" charset="0"/>
              </a:endParaRPr>
            </a:p>
          </p:txBody>
        </p:sp>
        <p:grpSp>
          <p:nvGrpSpPr>
            <p:cNvPr id="102" name="Gruppo 101"/>
            <p:cNvGrpSpPr/>
            <p:nvPr/>
          </p:nvGrpSpPr>
          <p:grpSpPr>
            <a:xfrm>
              <a:off x="965200" y="1524000"/>
              <a:ext cx="2705100" cy="4965701"/>
              <a:chOff x="965200" y="1524000"/>
              <a:chExt cx="2705100" cy="4965701"/>
            </a:xfrm>
          </p:grpSpPr>
          <p:sp>
            <p:nvSpPr>
              <p:cNvPr id="111" name="Figura a mano libera 110"/>
              <p:cNvSpPr/>
              <p:nvPr/>
            </p:nvSpPr>
            <p:spPr bwMode="auto">
              <a:xfrm>
                <a:off x="965200" y="1524001"/>
                <a:ext cx="2705100" cy="4965700"/>
              </a:xfrm>
              <a:custGeom>
                <a:avLst/>
                <a:gdLst>
                  <a:gd name="connsiteX0" fmla="*/ 0 w 2705100"/>
                  <a:gd name="connsiteY0" fmla="*/ 77825 h 5043525"/>
                  <a:gd name="connsiteX1" fmla="*/ 266700 w 2705100"/>
                  <a:gd name="connsiteY1" fmla="*/ 115925 h 5043525"/>
                  <a:gd name="connsiteX2" fmla="*/ 596900 w 2705100"/>
                  <a:gd name="connsiteY2" fmla="*/ 1182725 h 5043525"/>
                  <a:gd name="connsiteX3" fmla="*/ 1003300 w 2705100"/>
                  <a:gd name="connsiteY3" fmla="*/ 43323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32495 h 4998195"/>
                  <a:gd name="connsiteX1" fmla="*/ 266700 w 2705100"/>
                  <a:gd name="connsiteY1" fmla="*/ 70595 h 4998195"/>
                  <a:gd name="connsiteX2" fmla="*/ 596900 w 2705100"/>
                  <a:gd name="connsiteY2" fmla="*/ 1137395 h 4998195"/>
                  <a:gd name="connsiteX3" fmla="*/ 1054100 w 2705100"/>
                  <a:gd name="connsiteY3" fmla="*/ 4452095 h 4998195"/>
                  <a:gd name="connsiteX4" fmla="*/ 2705100 w 2705100"/>
                  <a:gd name="connsiteY4" fmla="*/ 4998195 h 4998195"/>
                  <a:gd name="connsiteX0" fmla="*/ 0 w 2705100"/>
                  <a:gd name="connsiteY0" fmla="*/ 0 h 4965700"/>
                  <a:gd name="connsiteX1" fmla="*/ 266700 w 2705100"/>
                  <a:gd name="connsiteY1" fmla="*/ 38100 h 4965700"/>
                  <a:gd name="connsiteX2" fmla="*/ 596900 w 2705100"/>
                  <a:gd name="connsiteY2" fmla="*/ 1104900 h 4965700"/>
                  <a:gd name="connsiteX3" fmla="*/ 1054100 w 2705100"/>
                  <a:gd name="connsiteY3" fmla="*/ 4419600 h 4965700"/>
                  <a:gd name="connsiteX4" fmla="*/ 2705100 w 2705100"/>
                  <a:gd name="connsiteY4" fmla="*/ 4965700 h 49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4965700">
                    <a:moveTo>
                      <a:pt x="0" y="0"/>
                    </a:moveTo>
                    <a:cubicBezTo>
                      <a:pt x="105833" y="9525"/>
                      <a:pt x="141817" y="-6350"/>
                      <a:pt x="266700" y="38100"/>
                    </a:cubicBezTo>
                    <a:cubicBezTo>
                      <a:pt x="391583" y="82550"/>
                      <a:pt x="465667" y="374650"/>
                      <a:pt x="596900" y="1104900"/>
                    </a:cubicBezTo>
                    <a:cubicBezTo>
                      <a:pt x="728133" y="1835150"/>
                      <a:pt x="918633" y="3992033"/>
                      <a:pt x="1054100" y="4419600"/>
                    </a:cubicBezTo>
                    <a:cubicBezTo>
                      <a:pt x="1189567" y="4847167"/>
                      <a:pt x="2029883" y="4931833"/>
                      <a:pt x="27051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2" name="Figura a mano libera 111"/>
              <p:cNvSpPr/>
              <p:nvPr/>
            </p:nvSpPr>
            <p:spPr bwMode="auto">
              <a:xfrm>
                <a:off x="1016000" y="1524000"/>
                <a:ext cx="2603500" cy="4965700"/>
              </a:xfrm>
              <a:custGeom>
                <a:avLst/>
                <a:gdLst>
                  <a:gd name="connsiteX0" fmla="*/ 0 w 2603500"/>
                  <a:gd name="connsiteY0" fmla="*/ 0 h 4965700"/>
                  <a:gd name="connsiteX1" fmla="*/ 825500 w 2603500"/>
                  <a:gd name="connsiteY1" fmla="*/ 127000 h 4965700"/>
                  <a:gd name="connsiteX2" fmla="*/ 1689100 w 2603500"/>
                  <a:gd name="connsiteY2" fmla="*/ 520700 h 4965700"/>
                  <a:gd name="connsiteX3" fmla="*/ 1841500 w 2603500"/>
                  <a:gd name="connsiteY3" fmla="*/ 1130300 h 4965700"/>
                  <a:gd name="connsiteX4" fmla="*/ 1612900 w 2603500"/>
                  <a:gd name="connsiteY4" fmla="*/ 2324100 h 4965700"/>
                  <a:gd name="connsiteX5" fmla="*/ 1447800 w 2603500"/>
                  <a:gd name="connsiteY5" fmla="*/ 3695700 h 4965700"/>
                  <a:gd name="connsiteX6" fmla="*/ 1638300 w 2603500"/>
                  <a:gd name="connsiteY6" fmla="*/ 4559300 h 4965700"/>
                  <a:gd name="connsiteX7" fmla="*/ 2603500 w 2603500"/>
                  <a:gd name="connsiteY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4965700">
                    <a:moveTo>
                      <a:pt x="0" y="0"/>
                    </a:moveTo>
                    <a:cubicBezTo>
                      <a:pt x="271991" y="20108"/>
                      <a:pt x="543983" y="40217"/>
                      <a:pt x="825500" y="127000"/>
                    </a:cubicBezTo>
                    <a:cubicBezTo>
                      <a:pt x="1107017" y="213783"/>
                      <a:pt x="1519767" y="353483"/>
                      <a:pt x="1689100" y="520700"/>
                    </a:cubicBezTo>
                    <a:cubicBezTo>
                      <a:pt x="1858433" y="687917"/>
                      <a:pt x="1854200" y="829733"/>
                      <a:pt x="1841500" y="1130300"/>
                    </a:cubicBezTo>
                    <a:cubicBezTo>
                      <a:pt x="1828800" y="1430867"/>
                      <a:pt x="1678517" y="1896533"/>
                      <a:pt x="1612900" y="2324100"/>
                    </a:cubicBezTo>
                    <a:cubicBezTo>
                      <a:pt x="1547283" y="2751667"/>
                      <a:pt x="1443567" y="3323167"/>
                      <a:pt x="1447800" y="3695700"/>
                    </a:cubicBezTo>
                    <a:cubicBezTo>
                      <a:pt x="1452033" y="4068233"/>
                      <a:pt x="1445683" y="4347633"/>
                      <a:pt x="1638300" y="4559300"/>
                    </a:cubicBezTo>
                    <a:cubicBezTo>
                      <a:pt x="1830917" y="4770967"/>
                      <a:pt x="2217208" y="4868333"/>
                      <a:pt x="26035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3" name="Figura a mano libera 112"/>
              <p:cNvSpPr/>
              <p:nvPr/>
            </p:nvSpPr>
            <p:spPr bwMode="auto">
              <a:xfrm>
                <a:off x="1104900" y="1524000"/>
                <a:ext cx="2489200" cy="4965700"/>
              </a:xfrm>
              <a:custGeom>
                <a:avLst/>
                <a:gdLst>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00" h="4965700">
                    <a:moveTo>
                      <a:pt x="0" y="0"/>
                    </a:moveTo>
                    <a:cubicBezTo>
                      <a:pt x="581025" y="12700"/>
                      <a:pt x="1162050" y="25400"/>
                      <a:pt x="1473200" y="63500"/>
                    </a:cubicBezTo>
                    <a:cubicBezTo>
                      <a:pt x="1784350" y="101600"/>
                      <a:pt x="1808163" y="18520"/>
                      <a:pt x="1866900" y="228600"/>
                    </a:cubicBezTo>
                    <a:cubicBezTo>
                      <a:pt x="1925637" y="438680"/>
                      <a:pt x="1921933" y="1397000"/>
                      <a:pt x="1968500" y="1981200"/>
                    </a:cubicBezTo>
                    <a:cubicBezTo>
                      <a:pt x="2015067" y="2565400"/>
                      <a:pt x="2059517" y="3236383"/>
                      <a:pt x="2146300" y="3733800"/>
                    </a:cubicBezTo>
                    <a:cubicBezTo>
                      <a:pt x="2233083" y="4231217"/>
                      <a:pt x="2361141" y="4598458"/>
                      <a:pt x="24892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103" name="CasellaDiTesto 102"/>
            <p:cNvSpPr txBox="1">
              <a:spLocks noChangeArrowheads="1"/>
            </p:cNvSpPr>
            <p:nvPr/>
          </p:nvSpPr>
          <p:spPr bwMode="auto">
            <a:xfrm>
              <a:off x="4300538" y="5547466"/>
              <a:ext cx="1516380" cy="738664"/>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accent1">
                      <a:lumMod val="75000"/>
                    </a:schemeClr>
                  </a:solidFill>
                  <a:latin typeface="Calibri" pitchFamily="34" charset="0"/>
                  <a:cs typeface="Arial" pitchFamily="34" charset="0"/>
                </a:rPr>
                <a:t>Ulvrova</a:t>
              </a:r>
              <a:r>
                <a:rPr lang="en-GB" sz="1400" dirty="0" smtClean="0">
                  <a:solidFill>
                    <a:schemeClr val="accent1">
                      <a:lumMod val="75000"/>
                    </a:schemeClr>
                  </a:solidFill>
                  <a:latin typeface="Calibri" pitchFamily="34" charset="0"/>
                  <a:cs typeface="Arial" pitchFamily="34" charset="0"/>
                </a:rPr>
                <a:t> et al (2019)</a:t>
              </a:r>
            </a:p>
            <a:p>
              <a:pPr algn="ctr" eaLnBrk="0" hangingPunct="0"/>
              <a:r>
                <a:rPr lang="en-GB" sz="1400" dirty="0" smtClean="0">
                  <a:solidFill>
                    <a:schemeClr val="accent1">
                      <a:lumMod val="75000"/>
                    </a:schemeClr>
                  </a:solidFill>
                  <a:latin typeface="Calibri" pitchFamily="34" charset="0"/>
                  <a:cs typeface="Arial" pitchFamily="34" charset="0"/>
                </a:rPr>
                <a:t>(min-med-max)</a:t>
              </a:r>
              <a:endParaRPr lang="en-GB" sz="1400" dirty="0">
                <a:solidFill>
                  <a:schemeClr val="accent1">
                    <a:lumMod val="75000"/>
                  </a:schemeClr>
                </a:solidFill>
                <a:latin typeface="Calibri" pitchFamily="34" charset="0"/>
                <a:cs typeface="Arial" pitchFamily="34" charset="0"/>
              </a:endParaRPr>
            </a:p>
          </p:txBody>
        </p:sp>
        <p:sp>
          <p:nvSpPr>
            <p:cNvPr id="104" name="CasellaDiTesto 103"/>
            <p:cNvSpPr txBox="1">
              <a:spLocks noChangeArrowheads="1"/>
            </p:cNvSpPr>
            <p:nvPr/>
          </p:nvSpPr>
          <p:spPr bwMode="auto">
            <a:xfrm>
              <a:off x="898525" y="1867328"/>
              <a:ext cx="1209757" cy="523220"/>
            </a:xfrm>
            <a:prstGeom prst="rect">
              <a:avLst/>
            </a:prstGeom>
            <a:noFill/>
            <a:ln w="9525">
              <a:noFill/>
              <a:miter lim="800000"/>
              <a:headEnd/>
              <a:tailEnd/>
            </a:ln>
          </p:spPr>
          <p:txBody>
            <a:bodyPr wrap="square">
              <a:spAutoFit/>
            </a:bodyPr>
            <a:lstStyle/>
            <a:p>
              <a:pPr algn="ctr" eaLnBrk="0" hangingPunct="0"/>
              <a:r>
                <a:rPr lang="en-GB" sz="1400" dirty="0" err="1" smtClean="0">
                  <a:solidFill>
                    <a:schemeClr val="accent1"/>
                  </a:solidFill>
                  <a:latin typeface="Calibri" pitchFamily="34" charset="0"/>
                  <a:cs typeface="Arial" pitchFamily="34" charset="0"/>
                </a:rPr>
                <a:t>Tackley</a:t>
              </a:r>
              <a:r>
                <a:rPr lang="en-GB" sz="1400" dirty="0" smtClean="0">
                  <a:solidFill>
                    <a:schemeClr val="accent1"/>
                  </a:solidFill>
                  <a:latin typeface="Calibri" pitchFamily="34" charset="0"/>
                  <a:cs typeface="Arial" pitchFamily="34" charset="0"/>
                </a:rPr>
                <a:t> et al. (1993)</a:t>
              </a:r>
              <a:endParaRPr lang="en-GB" sz="1400" dirty="0">
                <a:solidFill>
                  <a:schemeClr val="accent1"/>
                </a:solidFill>
                <a:latin typeface="Calibri" pitchFamily="34" charset="0"/>
                <a:cs typeface="Arial" pitchFamily="34" charset="0"/>
              </a:endParaRPr>
            </a:p>
          </p:txBody>
        </p:sp>
        <p:sp>
          <p:nvSpPr>
            <p:cNvPr id="105" name="CasellaDiTesto 104"/>
            <p:cNvSpPr txBox="1">
              <a:spLocks noChangeArrowheads="1"/>
            </p:cNvSpPr>
            <p:nvPr/>
          </p:nvSpPr>
          <p:spPr bwMode="auto">
            <a:xfrm>
              <a:off x="812038" y="4213985"/>
              <a:ext cx="1538287" cy="738664"/>
            </a:xfrm>
            <a:prstGeom prst="rect">
              <a:avLst/>
            </a:prstGeom>
            <a:noFill/>
            <a:ln w="9525">
              <a:noFill/>
              <a:miter lim="800000"/>
              <a:headEnd/>
              <a:tailEnd/>
            </a:ln>
          </p:spPr>
          <p:txBody>
            <a:bodyPr>
              <a:spAutoFit/>
            </a:bodyPr>
            <a:lstStyle/>
            <a:p>
              <a:pPr algn="ctr" eaLnBrk="0" hangingPunct="0"/>
              <a:r>
                <a:rPr lang="en-GB" sz="1400" dirty="0" err="1" smtClean="0">
                  <a:solidFill>
                    <a:srgbClr val="7030A0"/>
                  </a:solidFill>
                  <a:latin typeface="Calibri" pitchFamily="34" charset="0"/>
                  <a:cs typeface="Arial" pitchFamily="34" charset="0"/>
                </a:rPr>
                <a:t>Sinha</a:t>
              </a:r>
              <a:r>
                <a:rPr lang="en-GB" sz="1400" dirty="0" smtClean="0">
                  <a:solidFill>
                    <a:srgbClr val="7030A0"/>
                  </a:solidFill>
                  <a:latin typeface="Calibri" pitchFamily="34" charset="0"/>
                  <a:cs typeface="Arial" pitchFamily="34" charset="0"/>
                </a:rPr>
                <a:t> and Butler (2007; no internal heating)</a:t>
              </a:r>
              <a:endParaRPr lang="en-GB" sz="1400" dirty="0">
                <a:solidFill>
                  <a:srgbClr val="7030A0"/>
                </a:solidFill>
                <a:latin typeface="Calibri" pitchFamily="34" charset="0"/>
                <a:cs typeface="Arial" pitchFamily="34" charset="0"/>
              </a:endParaRPr>
            </a:p>
          </p:txBody>
        </p:sp>
        <p:sp>
          <p:nvSpPr>
            <p:cNvPr id="106" name="CasellaDiTesto 105"/>
            <p:cNvSpPr txBox="1">
              <a:spLocks noChangeArrowheads="1"/>
            </p:cNvSpPr>
            <p:nvPr/>
          </p:nvSpPr>
          <p:spPr bwMode="auto">
            <a:xfrm>
              <a:off x="4467302" y="3532832"/>
              <a:ext cx="1209757" cy="523220"/>
            </a:xfrm>
            <a:prstGeom prst="rect">
              <a:avLst/>
            </a:prstGeom>
            <a:noFill/>
            <a:ln w="9525">
              <a:noFill/>
              <a:miter lim="800000"/>
              <a:headEnd/>
              <a:tailEnd/>
            </a:ln>
          </p:spPr>
          <p:txBody>
            <a:bodyPr wrap="square">
              <a:spAutoFit/>
            </a:bodyPr>
            <a:lstStyle/>
            <a:p>
              <a:pPr algn="ctr" eaLnBrk="0" hangingPunct="0"/>
              <a:r>
                <a:rPr lang="en-GB" sz="1400" dirty="0" smtClean="0">
                  <a:solidFill>
                    <a:srgbClr val="FFC000"/>
                  </a:solidFill>
                  <a:latin typeface="Calibri" pitchFamily="34" charset="0"/>
                  <a:cs typeface="Arial" pitchFamily="34" charset="0"/>
                </a:rPr>
                <a:t>Nakagawa et al. (2015)</a:t>
              </a:r>
              <a:endParaRPr lang="en-GB" sz="1400" dirty="0">
                <a:solidFill>
                  <a:srgbClr val="FFC000"/>
                </a:solidFill>
                <a:latin typeface="Calibri" pitchFamily="34" charset="0"/>
                <a:cs typeface="Arial" pitchFamily="34" charset="0"/>
              </a:endParaRPr>
            </a:p>
          </p:txBody>
        </p:sp>
        <p:sp>
          <p:nvSpPr>
            <p:cNvPr id="107" name="CasellaDiTesto 106"/>
            <p:cNvSpPr txBox="1">
              <a:spLocks noChangeArrowheads="1"/>
            </p:cNvSpPr>
            <p:nvPr/>
          </p:nvSpPr>
          <p:spPr bwMode="auto">
            <a:xfrm>
              <a:off x="4471987" y="4091455"/>
              <a:ext cx="1209757" cy="738664"/>
            </a:xfrm>
            <a:prstGeom prst="rect">
              <a:avLst/>
            </a:prstGeom>
            <a:noFill/>
            <a:ln w="9525">
              <a:noFill/>
              <a:miter lim="800000"/>
              <a:headEnd/>
              <a:tailEnd/>
            </a:ln>
          </p:spPr>
          <p:txBody>
            <a:bodyPr wrap="square">
              <a:spAutoFit/>
            </a:bodyPr>
            <a:lstStyle/>
            <a:p>
              <a:pPr algn="ctr" eaLnBrk="0" hangingPunct="0"/>
              <a:r>
                <a:rPr lang="en-GB" sz="1400" dirty="0" err="1" smtClean="0">
                  <a:solidFill>
                    <a:srgbClr val="FFCCFF"/>
                  </a:solidFill>
                  <a:latin typeface="Calibri" pitchFamily="34" charset="0"/>
                  <a:cs typeface="Arial" pitchFamily="34" charset="0"/>
                </a:rPr>
                <a:t>Zhong</a:t>
              </a:r>
              <a:r>
                <a:rPr lang="en-GB" sz="1400" dirty="0" smtClean="0">
                  <a:solidFill>
                    <a:srgbClr val="FFCCFF"/>
                  </a:solidFill>
                  <a:latin typeface="Calibri" pitchFamily="34" charset="0"/>
                  <a:cs typeface="Arial" pitchFamily="34" charset="0"/>
                </a:rPr>
                <a:t> and Rudolph (2015)</a:t>
              </a:r>
              <a:endParaRPr lang="en-GB" sz="1400" dirty="0">
                <a:solidFill>
                  <a:srgbClr val="FFCCFF"/>
                </a:solidFill>
                <a:latin typeface="Calibri" pitchFamily="34" charset="0"/>
                <a:cs typeface="Arial" pitchFamily="34" charset="0"/>
              </a:endParaRPr>
            </a:p>
          </p:txBody>
        </p:sp>
        <p:sp>
          <p:nvSpPr>
            <p:cNvPr id="108" name="CasellaDiTesto 107"/>
            <p:cNvSpPr txBox="1">
              <a:spLocks noChangeArrowheads="1"/>
            </p:cNvSpPr>
            <p:nvPr/>
          </p:nvSpPr>
          <p:spPr bwMode="auto">
            <a:xfrm>
              <a:off x="869971" y="3668432"/>
              <a:ext cx="1508760" cy="523220"/>
            </a:xfrm>
            <a:prstGeom prst="rect">
              <a:avLst/>
            </a:prstGeom>
            <a:noFill/>
            <a:ln w="9525">
              <a:noFill/>
              <a:miter lim="800000"/>
              <a:headEnd/>
              <a:tailEnd/>
            </a:ln>
          </p:spPr>
          <p:txBody>
            <a:bodyPr wrap="square">
              <a:spAutoFit/>
            </a:bodyPr>
            <a:lstStyle/>
            <a:p>
              <a:pPr algn="ctr" eaLnBrk="0" hangingPunct="0"/>
              <a:r>
                <a:rPr lang="en-GB" sz="1400" dirty="0" smtClean="0">
                  <a:solidFill>
                    <a:srgbClr val="00B050"/>
                  </a:solidFill>
                  <a:latin typeface="Calibri" pitchFamily="34" charset="0"/>
                  <a:cs typeface="Arial" pitchFamily="34" charset="0"/>
                </a:rPr>
                <a:t>Moore (2008; internal heating)</a:t>
              </a:r>
              <a:endParaRPr lang="en-GB" sz="1400" dirty="0">
                <a:solidFill>
                  <a:srgbClr val="00B050"/>
                </a:solidFill>
                <a:latin typeface="Calibri" pitchFamily="34" charset="0"/>
                <a:cs typeface="Arial" pitchFamily="34" charset="0"/>
              </a:endParaRPr>
            </a:p>
          </p:txBody>
        </p:sp>
        <p:sp>
          <p:nvSpPr>
            <p:cNvPr id="109" name="CasellaDiTesto 108"/>
            <p:cNvSpPr txBox="1">
              <a:spLocks noChangeArrowheads="1"/>
            </p:cNvSpPr>
            <p:nvPr/>
          </p:nvSpPr>
          <p:spPr bwMode="auto">
            <a:xfrm>
              <a:off x="881096" y="2900368"/>
              <a:ext cx="1319339" cy="738664"/>
            </a:xfrm>
            <a:prstGeom prst="rect">
              <a:avLst/>
            </a:prstGeom>
            <a:noFill/>
            <a:ln w="9525">
              <a:noFill/>
              <a:miter lim="800000"/>
              <a:headEnd/>
              <a:tailEnd/>
            </a:ln>
          </p:spPr>
          <p:txBody>
            <a:bodyPr wrap="square">
              <a:spAutoFit/>
            </a:bodyPr>
            <a:lstStyle/>
            <a:p>
              <a:pPr algn="ctr" eaLnBrk="0" hangingPunct="0"/>
              <a:r>
                <a:rPr lang="en-GB" sz="1400" dirty="0" smtClean="0">
                  <a:solidFill>
                    <a:srgbClr val="92D050"/>
                  </a:solidFill>
                  <a:latin typeface="Calibri" pitchFamily="34" charset="0"/>
                  <a:cs typeface="Arial" pitchFamily="34" charset="0"/>
                </a:rPr>
                <a:t>Moore (2008; no internal heating)</a:t>
              </a:r>
              <a:endParaRPr lang="en-GB" sz="1400" dirty="0">
                <a:solidFill>
                  <a:srgbClr val="92D050"/>
                </a:solidFill>
                <a:latin typeface="Calibri" pitchFamily="34" charset="0"/>
                <a:cs typeface="Arial" pitchFamily="34" charset="0"/>
              </a:endParaRPr>
            </a:p>
          </p:txBody>
        </p:sp>
        <p:sp>
          <p:nvSpPr>
            <p:cNvPr id="110" name="CasellaDiTesto 109"/>
            <p:cNvSpPr txBox="1">
              <a:spLocks noChangeArrowheads="1"/>
            </p:cNvSpPr>
            <p:nvPr/>
          </p:nvSpPr>
          <p:spPr bwMode="auto">
            <a:xfrm>
              <a:off x="910780" y="4975634"/>
              <a:ext cx="1376046" cy="738664"/>
            </a:xfrm>
            <a:prstGeom prst="rect">
              <a:avLst/>
            </a:prstGeom>
            <a:noFill/>
            <a:ln w="9525">
              <a:noFill/>
              <a:miter lim="800000"/>
              <a:headEnd/>
              <a:tailEnd/>
            </a:ln>
          </p:spPr>
          <p:txBody>
            <a:bodyPr wrap="square">
              <a:spAutoFit/>
            </a:bodyPr>
            <a:lstStyle/>
            <a:p>
              <a:pPr algn="ctr" eaLnBrk="0" hangingPunct="0"/>
              <a:r>
                <a:rPr lang="en-GB" sz="1400" dirty="0" smtClean="0">
                  <a:solidFill>
                    <a:srgbClr val="990099"/>
                  </a:solidFill>
                  <a:latin typeface="Calibri" pitchFamily="34" charset="0"/>
                  <a:cs typeface="Arial" pitchFamily="34" charset="0"/>
                </a:rPr>
                <a:t>Sinha and Butler (2007; internal heating)</a:t>
              </a:r>
              <a:endParaRPr lang="en-GB" sz="1400" dirty="0">
                <a:solidFill>
                  <a:srgbClr val="990099"/>
                </a:solidFill>
                <a:latin typeface="Calibri" pitchFamily="34" charset="0"/>
                <a:cs typeface="Arial" pitchFamily="34" charset="0"/>
              </a:endParaRPr>
            </a:p>
          </p:txBody>
        </p:sp>
      </p:grpSp>
      <p:grpSp>
        <p:nvGrpSpPr>
          <p:cNvPr id="2" name="Group 71"/>
          <p:cNvGrpSpPr>
            <a:grpSpLocks/>
          </p:cNvGrpSpPr>
          <p:nvPr/>
        </p:nvGrpSpPr>
        <p:grpSpPr bwMode="auto">
          <a:xfrm>
            <a:off x="69088" y="857496"/>
            <a:ext cx="5721350" cy="5781478"/>
            <a:chOff x="0" y="538"/>
            <a:chExt cx="3604" cy="3883"/>
          </a:xfrm>
        </p:grpSpPr>
        <p:sp>
          <p:nvSpPr>
            <p:cNvPr id="4"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5" name="CasellaDiTesto 4"/>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6" name="CasellaDiTesto 5"/>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 name="CasellaDiTesto 6"/>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 name="CasellaDiTesto 7"/>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CasellaDiTesto 8"/>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0" name="CasellaDiTesto 9"/>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3"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4"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6"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7"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8"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9"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0"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1"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2"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3"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4" name="CasellaDiTesto 23"/>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5" name="CasellaDiTesto 24"/>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6" name="CasellaDiTesto 25"/>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27"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28"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29"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0" name="CasellaDiTesto 29"/>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1"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2"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4"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35" name="Rettangolo 126"/>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36"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38"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39"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0"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1"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44" name="CasellaDiTesto 43"/>
          <p:cNvSpPr txBox="1"/>
          <p:nvPr/>
        </p:nvSpPr>
        <p:spPr>
          <a:xfrm>
            <a:off x="5567508" y="882896"/>
            <a:ext cx="3532950" cy="3539430"/>
          </a:xfrm>
          <a:prstGeom prst="rect">
            <a:avLst/>
          </a:prstGeom>
          <a:noFill/>
        </p:spPr>
        <p:txBody>
          <a:bodyPr wrap="square">
            <a:spAutoFit/>
          </a:bodyPr>
          <a:lstStyle/>
          <a:p>
            <a:pPr algn="ctr" eaLnBrk="0" hangingPunct="0">
              <a:defRPr/>
            </a:pP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According to more realistic geotherms, </a:t>
            </a:r>
            <a:r>
              <a:rPr lang="en-GB" sz="3200" dirty="0" smtClean="0">
                <a:solidFill>
                  <a:srgbClr val="FFFF00"/>
                </a:solidFill>
                <a:effectLst>
                  <a:outerShdw blurRad="38100" dist="38100" dir="2700000" algn="tl">
                    <a:srgbClr val="000000"/>
                  </a:outerShdw>
                </a:effectLst>
                <a:latin typeface="Calibri" pitchFamily="34" charset="0"/>
                <a:cs typeface="Arial" pitchFamily="34" charset="0"/>
              </a:rPr>
              <a:t>the Tp of the shallow mantle is higher than that of the deepest mantle!</a:t>
            </a:r>
            <a:endParaRPr lang="en-GB" sz="3200" dirty="0">
              <a:solidFill>
                <a:srgbClr val="FFFF00"/>
              </a:solidFill>
              <a:effectLst>
                <a:outerShdw blurRad="38100" dist="38100" dir="2700000" algn="tl">
                  <a:srgbClr val="000000"/>
                </a:outerShdw>
              </a:effectLst>
              <a:latin typeface="Calibri" pitchFamily="34" charset="0"/>
              <a:cs typeface="Arial" pitchFamily="34" charset="0"/>
            </a:endParaRPr>
          </a:p>
        </p:txBody>
      </p:sp>
      <p:cxnSp>
        <p:nvCxnSpPr>
          <p:cNvPr id="47" name="Connettore 1 46"/>
          <p:cNvCxnSpPr>
            <a:cxnSpLocks noChangeShapeType="1"/>
            <a:endCxn id="49" idx="8"/>
          </p:cNvCxnSpPr>
          <p:nvPr/>
        </p:nvCxnSpPr>
        <p:spPr bwMode="auto">
          <a:xfrm>
            <a:off x="1907413" y="1546471"/>
            <a:ext cx="923551" cy="4666266"/>
          </a:xfrm>
          <a:prstGeom prst="line">
            <a:avLst/>
          </a:prstGeom>
          <a:noFill/>
          <a:ln w="19050">
            <a:solidFill>
              <a:srgbClr val="FFFF00"/>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49" name="Figura a mano libera 48"/>
          <p:cNvSpPr>
            <a:spLocks/>
          </p:cNvSpPr>
          <p:nvPr/>
        </p:nvSpPr>
        <p:spPr bwMode="auto">
          <a:xfrm>
            <a:off x="900938" y="1538534"/>
            <a:ext cx="3281362" cy="4897437"/>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1680" h="4897120">
                <a:moveTo>
                  <a:pt x="0" y="0"/>
                </a:moveTo>
                <a:cubicBezTo>
                  <a:pt x="372533" y="26246"/>
                  <a:pt x="745067" y="52493"/>
                  <a:pt x="975360" y="101600"/>
                </a:cubicBezTo>
                <a:cubicBezTo>
                  <a:pt x="1205653" y="150707"/>
                  <a:pt x="1275080" y="191347"/>
                  <a:pt x="1381760" y="294640"/>
                </a:cubicBezTo>
                <a:cubicBezTo>
                  <a:pt x="1488440" y="397933"/>
                  <a:pt x="1540933" y="433493"/>
                  <a:pt x="1615440" y="721360"/>
                </a:cubicBezTo>
                <a:cubicBezTo>
                  <a:pt x="1689947" y="1009227"/>
                  <a:pt x="1772920" y="1667933"/>
                  <a:pt x="1828800" y="2021840"/>
                </a:cubicBezTo>
                <a:cubicBezTo>
                  <a:pt x="1884680" y="2375747"/>
                  <a:pt x="1925320" y="2551853"/>
                  <a:pt x="1950720" y="2844800"/>
                </a:cubicBezTo>
                <a:cubicBezTo>
                  <a:pt x="1976120" y="3137747"/>
                  <a:pt x="1986280" y="3522133"/>
                  <a:pt x="1981200" y="3779520"/>
                </a:cubicBezTo>
                <a:cubicBezTo>
                  <a:pt x="1976120" y="4036907"/>
                  <a:pt x="1928707" y="4240107"/>
                  <a:pt x="1920240" y="4389120"/>
                </a:cubicBezTo>
                <a:cubicBezTo>
                  <a:pt x="1911773" y="4538133"/>
                  <a:pt x="1881293" y="4602480"/>
                  <a:pt x="1930400" y="4673600"/>
                </a:cubicBezTo>
                <a:cubicBezTo>
                  <a:pt x="1979507" y="4744720"/>
                  <a:pt x="1989667" y="4778587"/>
                  <a:pt x="2214880" y="4815840"/>
                </a:cubicBezTo>
                <a:cubicBezTo>
                  <a:pt x="2440093" y="4853093"/>
                  <a:pt x="2860886" y="4875106"/>
                  <a:pt x="3281680" y="4897120"/>
                </a:cubicBezTo>
              </a:path>
            </a:pathLst>
          </a:custGeom>
          <a:noFill/>
          <a:ln w="28575" cap="flat" cmpd="sng">
            <a:solidFill>
              <a:srgbClr val="FFFF0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1" name="CasellaDiTesto 50"/>
          <p:cNvSpPr txBox="1">
            <a:spLocks noChangeArrowheads="1"/>
          </p:cNvSpPr>
          <p:nvPr/>
        </p:nvSpPr>
        <p:spPr bwMode="auto">
          <a:xfrm>
            <a:off x="0" y="0"/>
            <a:ext cx="2025570" cy="954107"/>
          </a:xfrm>
          <a:prstGeom prst="rect">
            <a:avLst/>
          </a:prstGeom>
          <a:noFill/>
          <a:ln w="9525">
            <a:noFill/>
            <a:miter lim="800000"/>
            <a:headEnd/>
            <a:tailEnd/>
          </a:ln>
        </p:spPr>
        <p:txBody>
          <a:bodyPr wrap="square">
            <a:spAutoFit/>
          </a:bodyPr>
          <a:lstStyle/>
          <a:p>
            <a:pPr algn="ctr" eaLnBrk="0" hangingPunct="0"/>
            <a:r>
              <a:rPr lang="en-GB" sz="2800" dirty="0" smtClean="0">
                <a:solidFill>
                  <a:srgbClr val="FFFF00"/>
                </a:solidFill>
                <a:latin typeface="Calibri" pitchFamily="34" charset="0"/>
                <a:cs typeface="Arial" pitchFamily="34" charset="0"/>
              </a:rPr>
              <a:t>Tp deep mantle</a:t>
            </a:r>
            <a:endParaRPr lang="en-GB" sz="2800" dirty="0">
              <a:solidFill>
                <a:srgbClr val="FFFF00"/>
              </a:solidFill>
              <a:latin typeface="Calibri" pitchFamily="34" charset="0"/>
              <a:cs typeface="Arial" pitchFamily="34" charset="0"/>
            </a:endParaRPr>
          </a:p>
        </p:txBody>
      </p:sp>
      <p:cxnSp>
        <p:nvCxnSpPr>
          <p:cNvPr id="55" name="Connettore 2 54"/>
          <p:cNvCxnSpPr>
            <a:cxnSpLocks noChangeShapeType="1"/>
          </p:cNvCxnSpPr>
          <p:nvPr/>
        </p:nvCxnSpPr>
        <p:spPr bwMode="auto">
          <a:xfrm>
            <a:off x="1111170" y="891251"/>
            <a:ext cx="647780" cy="569249"/>
          </a:xfrm>
          <a:prstGeom prst="straightConnector1">
            <a:avLst/>
          </a:prstGeom>
          <a:noFill/>
          <a:ln w="38100">
            <a:solidFill>
              <a:srgbClr val="FFFF00"/>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65" name="Connettore 2 64"/>
          <p:cNvCxnSpPr>
            <a:cxnSpLocks noChangeShapeType="1"/>
          </p:cNvCxnSpPr>
          <p:nvPr/>
        </p:nvCxnSpPr>
        <p:spPr bwMode="auto">
          <a:xfrm flipH="1">
            <a:off x="2328101" y="472510"/>
            <a:ext cx="282754" cy="929778"/>
          </a:xfrm>
          <a:prstGeom prst="straightConnector1">
            <a:avLst/>
          </a:prstGeom>
          <a:noFill/>
          <a:ln w="38100">
            <a:solidFill>
              <a:srgbClr val="FF7C80"/>
            </a:solidFill>
            <a:round/>
            <a:headEnd/>
            <a:tailEnd type="arrow" w="med" len="med"/>
          </a:ln>
          <a:effectLst>
            <a:outerShdw blurRad="63500" dist="20000" dir="5400000" rotWithShape="0">
              <a:srgbClr val="000000">
                <a:alpha val="37999"/>
              </a:srgbClr>
            </a:outerShdw>
          </a:effectLst>
          <a:extLst>
            <a:ext uri="{909E8E84-426E-40dd-AFC4-6F175D3DCCD1}"/>
          </a:extLst>
        </p:spPr>
      </p:cxnSp>
      <p:sp>
        <p:nvSpPr>
          <p:cNvPr id="63" name="CasellaDiTesto 62"/>
          <p:cNvSpPr txBox="1">
            <a:spLocks noChangeArrowheads="1"/>
          </p:cNvSpPr>
          <p:nvPr/>
        </p:nvSpPr>
        <p:spPr bwMode="auto">
          <a:xfrm>
            <a:off x="2301875" y="0"/>
            <a:ext cx="2012950" cy="946150"/>
          </a:xfrm>
          <a:prstGeom prst="rect">
            <a:avLst/>
          </a:prstGeom>
          <a:noFill/>
          <a:ln w="9525">
            <a:noFill/>
            <a:miter lim="800000"/>
            <a:headEnd/>
            <a:tailEnd/>
          </a:ln>
        </p:spPr>
        <p:txBody>
          <a:bodyPr>
            <a:spAutoFit/>
          </a:bodyPr>
          <a:lstStyle/>
          <a:p>
            <a:pPr algn="ctr" eaLnBrk="0" hangingPunct="0"/>
            <a:r>
              <a:rPr lang="en-GB" sz="2800" dirty="0" smtClean="0">
                <a:solidFill>
                  <a:srgbClr val="FF7C80"/>
                </a:solidFill>
                <a:latin typeface="Calibri" pitchFamily="34" charset="0"/>
                <a:cs typeface="Arial" pitchFamily="34" charset="0"/>
              </a:rPr>
              <a:t>Tp shallow mantle</a:t>
            </a:r>
            <a:endParaRPr lang="en-GB" sz="2800" dirty="0">
              <a:solidFill>
                <a:srgbClr val="FF7C80"/>
              </a:solidFill>
              <a:latin typeface="Calibri" pitchFamily="34" charset="0"/>
              <a:cs typeface="Arial" pitchFamily="34" charset="0"/>
            </a:endParaRPr>
          </a:p>
        </p:txBody>
      </p:sp>
      <p:sp>
        <p:nvSpPr>
          <p:cNvPr id="61" name="Stella a 5 punte 136"/>
          <p:cNvSpPr>
            <a:spLocks/>
          </p:cNvSpPr>
          <p:nvPr/>
        </p:nvSpPr>
        <p:spPr bwMode="auto">
          <a:xfrm>
            <a:off x="2653855" y="6002238"/>
            <a:ext cx="360000" cy="36000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62" name="Stella a 5 punte 137"/>
          <p:cNvSpPr>
            <a:spLocks/>
          </p:cNvSpPr>
          <p:nvPr/>
        </p:nvSpPr>
        <p:spPr bwMode="auto">
          <a:xfrm>
            <a:off x="2225548" y="1757609"/>
            <a:ext cx="360000" cy="36000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7C8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4" name="CasellaDiTesto 113"/>
          <p:cNvSpPr txBox="1">
            <a:spLocks noChangeArrowheads="1"/>
          </p:cNvSpPr>
          <p:nvPr/>
        </p:nvSpPr>
        <p:spPr bwMode="auto">
          <a:xfrm>
            <a:off x="901700" y="2392382"/>
            <a:ext cx="1242187" cy="523220"/>
          </a:xfrm>
          <a:prstGeom prst="rect">
            <a:avLst/>
          </a:prstGeom>
          <a:noFill/>
          <a:ln w="9525">
            <a:noFill/>
            <a:miter lim="800000"/>
            <a:headEnd/>
            <a:tailEnd/>
          </a:ln>
        </p:spPr>
        <p:txBody>
          <a:bodyPr wrap="square">
            <a:spAutoFit/>
          </a:bodyPr>
          <a:lstStyle/>
          <a:p>
            <a:pPr algn="ctr" eaLnBrk="0" hangingPunct="0"/>
            <a:r>
              <a:rPr lang="en-GB" sz="1400" dirty="0" err="1" smtClean="0">
                <a:solidFill>
                  <a:srgbClr val="FFFF00"/>
                </a:solidFill>
                <a:latin typeface="Calibri" pitchFamily="34" charset="0"/>
                <a:cs typeface="Arial" pitchFamily="34" charset="0"/>
              </a:rPr>
              <a:t>Schuberth</a:t>
            </a:r>
            <a:r>
              <a:rPr lang="en-GB" sz="1400" dirty="0" smtClean="0">
                <a:solidFill>
                  <a:srgbClr val="FFFF00"/>
                </a:solidFill>
                <a:latin typeface="Calibri" pitchFamily="34" charset="0"/>
                <a:cs typeface="Arial" pitchFamily="34" charset="0"/>
              </a:rPr>
              <a:t> et al. (2009)</a:t>
            </a:r>
            <a:endParaRPr lang="en-GB" sz="1400" dirty="0">
              <a:solidFill>
                <a:srgbClr val="FFFF0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84"/>
                                        </p:tgtEl>
                                      </p:cBhvr>
                                    </p:animEffect>
                                    <p:set>
                                      <p:cBhvr>
                                        <p:cTn id="7" dur="1" fill="hold">
                                          <p:stCondLst>
                                            <p:cond delay="999"/>
                                          </p:stCondLst>
                                        </p:cTn>
                                        <p:tgtEl>
                                          <p:spTgt spid="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1000"/>
                                        <p:tgtEl>
                                          <p:spTgt spid="47"/>
                                        </p:tgtEl>
                                      </p:cBhvr>
                                    </p:animEffect>
                                  </p:childTnLst>
                                </p:cTn>
                              </p:par>
                            </p:childTnLst>
                          </p:cTn>
                        </p:par>
                        <p:par>
                          <p:cTn id="18" fill="hold">
                            <p:stCondLst>
                              <p:cond delay="1000"/>
                            </p:stCondLst>
                            <p:childTnLst>
                              <p:par>
                                <p:cTn id="19" presetID="56" presetClass="path" presetSubtype="0" accel="50000" decel="50000" fill="hold" nodeType="afterEffect">
                                  <p:stCondLst>
                                    <p:cond delay="0"/>
                                  </p:stCondLst>
                                  <p:childTnLst>
                                    <p:animMotion origin="layout" path="M 0.00173 -2.59259E-6 L -0.09844 -0.67315 " pathEditMode="relative" rAng="0" ptsTypes="AA">
                                      <p:cBhvr>
                                        <p:cTn id="20" dur="3000" fill="hold"/>
                                        <p:tgtEl>
                                          <p:spTgt spid="61"/>
                                        </p:tgtEl>
                                        <p:attrNameLst>
                                          <p:attrName>ppt_x</p:attrName>
                                          <p:attrName>ppt_y</p:attrName>
                                        </p:attrNameLst>
                                      </p:cBhvr>
                                      <p:rCtr x="-5000" y="-33700"/>
                                    </p:animMotion>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4500"/>
                            </p:stCondLst>
                            <p:childTnLst>
                              <p:par>
                                <p:cTn id="26" presetID="22" presetClass="entr" presetSubtype="1"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up)">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path" presetSubtype="0" accel="50000" decel="50000" fill="hold" nodeType="clickEffect">
                                  <p:stCondLst>
                                    <p:cond delay="0"/>
                                  </p:stCondLst>
                                  <p:childTnLst>
                                    <p:animMotion origin="layout" path="M 2.22222E-6 -2.73821E-6 L -0.01337 -0.05527 " pathEditMode="relative" rAng="0" ptsTypes="AA">
                                      <p:cBhvr>
                                        <p:cTn id="37" dur="1000" fill="hold"/>
                                        <p:tgtEl>
                                          <p:spTgt spid="62"/>
                                        </p:tgtEl>
                                        <p:attrNameLst>
                                          <p:attrName>ppt_x</p:attrName>
                                          <p:attrName>ppt_y</p:attrName>
                                        </p:attrNameLst>
                                      </p:cBhvr>
                                      <p:rCtr x="-700" y="-2800"/>
                                    </p:animMotion>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up)">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0" name="Rectangle 200"/>
          <p:cNvSpPr>
            <a:spLocks noChangeArrowheads="1"/>
          </p:cNvSpPr>
          <p:nvPr/>
        </p:nvSpPr>
        <p:spPr bwMode="auto">
          <a:xfrm>
            <a:off x="327918" y="61913"/>
            <a:ext cx="4918770" cy="1120775"/>
          </a:xfrm>
          <a:prstGeom prst="rect">
            <a:avLst/>
          </a:prstGeom>
          <a:noFill/>
          <a:ln w="9525">
            <a:noFill/>
            <a:miter lim="800000"/>
            <a:headEnd/>
            <a:tailEnd/>
          </a:ln>
          <a:effectLst/>
        </p:spPr>
        <p:txBody>
          <a:bodyPr/>
          <a:lstStyle/>
          <a:p>
            <a:pPr>
              <a:lnSpc>
                <a:spcPct val="90000"/>
              </a:lnSpc>
              <a:defRPr/>
            </a:pPr>
            <a:r>
              <a:rPr lang="en-GB" sz="7200" smtClean="0">
                <a:solidFill>
                  <a:srgbClr val="FF3300"/>
                </a:solidFill>
                <a:effectLst>
                  <a:outerShdw blurRad="38100" dist="38100" dir="2700000" algn="tl">
                    <a:srgbClr val="000000"/>
                  </a:outerShdw>
                </a:effectLst>
                <a:latin typeface="Calibri" pitchFamily="34" charset="0"/>
              </a:rPr>
              <a:t>Part Three.</a:t>
            </a:r>
            <a:endParaRPr lang="en-GB" sz="7200">
              <a:solidFill>
                <a:srgbClr val="FF3300"/>
              </a:solidFill>
              <a:effectLst>
                <a:outerShdw blurRad="38100" dist="38100" dir="2700000" algn="tl">
                  <a:srgbClr val="000000"/>
                </a:outerShdw>
              </a:effectLst>
              <a:latin typeface="Calibri" pitchFamily="34" charset="0"/>
            </a:endParaRPr>
          </a:p>
        </p:txBody>
      </p:sp>
      <p:sp>
        <p:nvSpPr>
          <p:cNvPr id="123088" name="Rectangle 208"/>
          <p:cNvSpPr>
            <a:spLocks noChangeArrowheads="1"/>
          </p:cNvSpPr>
          <p:nvPr/>
        </p:nvSpPr>
        <p:spPr bwMode="auto">
          <a:xfrm>
            <a:off x="571500" y="1360487"/>
            <a:ext cx="8572500" cy="4243143"/>
          </a:xfrm>
          <a:prstGeom prst="rect">
            <a:avLst/>
          </a:prstGeom>
          <a:noFill/>
          <a:ln w="9525">
            <a:noFill/>
            <a:miter lim="800000"/>
            <a:headEnd/>
            <a:tailEnd/>
          </a:ln>
          <a:effectLst/>
        </p:spPr>
        <p:txBody>
          <a:bodyPr/>
          <a:lstStyle/>
          <a:p>
            <a:pPr marL="85725" defTabSz="715963">
              <a:lnSpc>
                <a:spcPct val="120000"/>
              </a:lnSpc>
              <a:defRPr/>
            </a:pPr>
            <a:r>
              <a:rPr lang="en-GB" sz="3800" smtClean="0">
                <a:solidFill>
                  <a:schemeClr val="bg1"/>
                </a:solidFill>
                <a:effectLst>
                  <a:outerShdw blurRad="38100" dist="38100" dir="2700000" algn="tl">
                    <a:srgbClr val="000000"/>
                  </a:outerShdw>
                </a:effectLst>
                <a:latin typeface="Calibri" pitchFamily="34" charset="0"/>
              </a:rPr>
              <a:t>Geotherm</a:t>
            </a:r>
            <a:r>
              <a:rPr lang="en-GB" sz="3800">
                <a:solidFill>
                  <a:schemeClr val="bg1"/>
                </a:solidFill>
                <a:effectLst>
                  <a:outerShdw blurRad="38100" dist="38100" dir="2700000" algn="tl">
                    <a:srgbClr val="000000"/>
                  </a:outerShdw>
                </a:effectLst>
                <a:latin typeface="Calibri" pitchFamily="34" charset="0"/>
              </a:rPr>
              <a:t>;</a:t>
            </a:r>
          </a:p>
          <a:p>
            <a:pPr marL="85725" defTabSz="715963">
              <a:lnSpc>
                <a:spcPct val="120000"/>
              </a:lnSpc>
              <a:defRPr/>
            </a:pPr>
            <a:endParaRPr lang="en-GB" sz="2000">
              <a:solidFill>
                <a:schemeClr val="bg1"/>
              </a:solidFill>
              <a:effectLst>
                <a:outerShdw blurRad="38100" dist="38100" dir="2700000" algn="tl">
                  <a:srgbClr val="000000"/>
                </a:outerShdw>
              </a:effectLst>
              <a:latin typeface="Calibri" pitchFamily="34" charset="0"/>
            </a:endParaRPr>
          </a:p>
          <a:p>
            <a:pPr marL="85725" defTabSz="715963">
              <a:lnSpc>
                <a:spcPct val="120000"/>
              </a:lnSpc>
              <a:defRPr/>
            </a:pPr>
            <a:r>
              <a:rPr lang="en-GB" sz="3800">
                <a:solidFill>
                  <a:schemeClr val="bg1"/>
                </a:solidFill>
                <a:effectLst>
                  <a:outerShdw blurRad="38100" dist="38100" dir="2700000" algn="tl">
                    <a:srgbClr val="000000"/>
                  </a:outerShdw>
                </a:effectLst>
                <a:latin typeface="Calibri" pitchFamily="34" charset="0"/>
              </a:rPr>
              <a:t>Mantle Adiabat;</a:t>
            </a:r>
          </a:p>
          <a:p>
            <a:pPr marL="85725" defTabSz="715963">
              <a:lnSpc>
                <a:spcPct val="120000"/>
              </a:lnSpc>
              <a:defRPr/>
            </a:pPr>
            <a:endParaRPr lang="en-GB" sz="2000">
              <a:solidFill>
                <a:schemeClr val="bg1"/>
              </a:solidFill>
              <a:effectLst>
                <a:outerShdw blurRad="38100" dist="38100" dir="2700000" algn="tl">
                  <a:srgbClr val="000000"/>
                </a:outerShdw>
              </a:effectLst>
              <a:latin typeface="Calibri" pitchFamily="34" charset="0"/>
            </a:endParaRPr>
          </a:p>
          <a:p>
            <a:pPr marL="85725" defTabSz="715963">
              <a:lnSpc>
                <a:spcPct val="120000"/>
              </a:lnSpc>
              <a:defRPr/>
            </a:pPr>
            <a:r>
              <a:rPr lang="en-GB" sz="3800">
                <a:solidFill>
                  <a:schemeClr val="bg1"/>
                </a:solidFill>
                <a:effectLst>
                  <a:outerShdw blurRad="38100" dist="38100" dir="2700000" algn="tl">
                    <a:srgbClr val="000000"/>
                  </a:outerShdw>
                </a:effectLst>
                <a:latin typeface="Calibri" pitchFamily="34" charset="0"/>
              </a:rPr>
              <a:t>Mantle 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080"/>
                                        </p:tgtEl>
                                        <p:attrNameLst>
                                          <p:attrName>style.visibility</p:attrName>
                                        </p:attrNameLst>
                                      </p:cBhvr>
                                      <p:to>
                                        <p:strVal val="visible"/>
                                      </p:to>
                                    </p:set>
                                    <p:animEffect transition="in" filter="fade">
                                      <p:cBhvr>
                                        <p:cTn id="7" dur="500"/>
                                        <p:tgtEl>
                                          <p:spTgt spid="12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088">
                                            <p:txEl>
                                              <p:pRg st="0" end="0"/>
                                            </p:txEl>
                                          </p:spTgt>
                                        </p:tgtEl>
                                        <p:attrNameLst>
                                          <p:attrName>style.visibility</p:attrName>
                                        </p:attrNameLst>
                                      </p:cBhvr>
                                      <p:to>
                                        <p:strVal val="visible"/>
                                      </p:to>
                                    </p:set>
                                    <p:animEffect transition="in" filter="fade">
                                      <p:cBhvr>
                                        <p:cTn id="12" dur="500"/>
                                        <p:tgtEl>
                                          <p:spTgt spid="1230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088">
                                            <p:txEl>
                                              <p:pRg st="2" end="2"/>
                                            </p:txEl>
                                          </p:spTgt>
                                        </p:tgtEl>
                                        <p:attrNameLst>
                                          <p:attrName>style.visibility</p:attrName>
                                        </p:attrNameLst>
                                      </p:cBhvr>
                                      <p:to>
                                        <p:strVal val="visible"/>
                                      </p:to>
                                    </p:set>
                                    <p:animEffect transition="in" filter="fade">
                                      <p:cBhvr>
                                        <p:cTn id="17" dur="500"/>
                                        <p:tgtEl>
                                          <p:spTgt spid="1230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088">
                                            <p:txEl>
                                              <p:pRg st="4" end="4"/>
                                            </p:txEl>
                                          </p:spTgt>
                                        </p:tgtEl>
                                        <p:attrNameLst>
                                          <p:attrName>style.visibility</p:attrName>
                                        </p:attrNameLst>
                                      </p:cBhvr>
                                      <p:to>
                                        <p:strVal val="visible"/>
                                      </p:to>
                                    </p:set>
                                    <p:animEffect transition="in" filter="fade">
                                      <p:cBhvr>
                                        <p:cTn id="22" dur="500"/>
                                        <p:tgtEl>
                                          <p:spTgt spid="1230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0" grpId="0"/>
      <p:bldP spid="123088"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uppo 108"/>
          <p:cNvGrpSpPr/>
          <p:nvPr/>
        </p:nvGrpSpPr>
        <p:grpSpPr>
          <a:xfrm>
            <a:off x="902525" y="1493134"/>
            <a:ext cx="3411855" cy="5002916"/>
            <a:chOff x="902525" y="1493134"/>
            <a:chExt cx="3411855" cy="5002916"/>
          </a:xfrm>
        </p:grpSpPr>
        <p:sp>
          <p:nvSpPr>
            <p:cNvPr id="110" name="Figura a mano libera 109"/>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3" name="Figura a mano libera 112"/>
            <p:cNvSpPr>
              <a:spLocks/>
            </p:cNvSpPr>
            <p:nvPr/>
          </p:nvSpPr>
          <p:spPr bwMode="auto">
            <a:xfrm>
              <a:off x="934275" y="1559171"/>
              <a:ext cx="3340100" cy="4828929"/>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28575" cap="flat" cmpd="sng">
              <a:solidFill>
                <a:schemeClr val="accent1"/>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4" name="Figura a mano libera 113"/>
            <p:cNvSpPr>
              <a:spLocks/>
            </p:cNvSpPr>
            <p:nvPr/>
          </p:nvSpPr>
          <p:spPr bwMode="auto">
            <a:xfrm>
              <a:off x="921575" y="1559171"/>
              <a:ext cx="2874963" cy="4828929"/>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28575" cap="flat" cmpd="sng">
              <a:solidFill>
                <a:srgbClr val="00B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5" name="Figura a mano libera 114"/>
            <p:cNvSpPr>
              <a:spLocks/>
            </p:cNvSpPr>
            <p:nvPr/>
          </p:nvSpPr>
          <p:spPr bwMode="auto">
            <a:xfrm>
              <a:off x="951738" y="1549646"/>
              <a:ext cx="2925762" cy="4838454"/>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6080" h="4927600">
                  <a:moveTo>
                    <a:pt x="0" y="0"/>
                  </a:moveTo>
                  <a:cubicBezTo>
                    <a:pt x="374226" y="77893"/>
                    <a:pt x="748453" y="155787"/>
                    <a:pt x="985520" y="254000"/>
                  </a:cubicBezTo>
                  <a:cubicBezTo>
                    <a:pt x="1222587" y="352213"/>
                    <a:pt x="1344507" y="396240"/>
                    <a:pt x="1422400" y="589280"/>
                  </a:cubicBezTo>
                  <a:cubicBezTo>
                    <a:pt x="1500293" y="782320"/>
                    <a:pt x="1463040" y="1083733"/>
                    <a:pt x="1452880" y="1412240"/>
                  </a:cubicBezTo>
                  <a:cubicBezTo>
                    <a:pt x="1442720" y="1740747"/>
                    <a:pt x="1388533" y="2184400"/>
                    <a:pt x="1361440" y="2560320"/>
                  </a:cubicBezTo>
                  <a:cubicBezTo>
                    <a:pt x="1334347" y="2936240"/>
                    <a:pt x="1307253" y="3388360"/>
                    <a:pt x="1290320" y="3667760"/>
                  </a:cubicBezTo>
                  <a:cubicBezTo>
                    <a:pt x="1273387" y="3947160"/>
                    <a:pt x="1193800" y="4072467"/>
                    <a:pt x="1259840" y="4236720"/>
                  </a:cubicBezTo>
                  <a:cubicBezTo>
                    <a:pt x="1325880" y="4400973"/>
                    <a:pt x="1408853" y="4538133"/>
                    <a:pt x="1686560" y="4653280"/>
                  </a:cubicBezTo>
                  <a:cubicBezTo>
                    <a:pt x="1964267" y="4768427"/>
                    <a:pt x="2445173" y="4848013"/>
                    <a:pt x="2926080" y="4927600"/>
                  </a:cubicBezTo>
                </a:path>
              </a:pathLst>
            </a:custGeom>
            <a:noFill/>
            <a:ln w="28575" cap="flat" cmpd="sng">
              <a:solidFill>
                <a:srgbClr val="92D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6" name="Figura a mano libera 115"/>
            <p:cNvSpPr>
              <a:spLocks/>
            </p:cNvSpPr>
            <p:nvPr/>
          </p:nvSpPr>
          <p:spPr bwMode="auto">
            <a:xfrm>
              <a:off x="902525" y="1582985"/>
              <a:ext cx="3333750" cy="4805116"/>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33509" h="4930816">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210765" y="4907666"/>
                    <a:pt x="2442259" y="4919241"/>
                  </a:cubicBezTo>
                  <a:cubicBezTo>
                    <a:pt x="2673753" y="4930816"/>
                    <a:pt x="3003631" y="4930816"/>
                    <a:pt x="3333509" y="4930816"/>
                  </a:cubicBezTo>
                </a:path>
              </a:pathLst>
            </a:custGeom>
            <a:noFill/>
            <a:ln w="28575" cap="flat" cmpd="sng">
              <a:solidFill>
                <a:srgbClr val="7030A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7" name="Figura a mano libera 116"/>
            <p:cNvSpPr>
              <a:spLocks/>
            </p:cNvSpPr>
            <p:nvPr/>
          </p:nvSpPr>
          <p:spPr bwMode="auto">
            <a:xfrm>
              <a:off x="913638" y="1570284"/>
              <a:ext cx="3373437" cy="4817816"/>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2091" h="4919240">
                  <a:moveTo>
                    <a:pt x="0" y="0"/>
                  </a:moveTo>
                  <a:cubicBezTo>
                    <a:pt x="1115028" y="6752"/>
                    <a:pt x="2230056" y="13504"/>
                    <a:pt x="2777924" y="57873"/>
                  </a:cubicBezTo>
                  <a:cubicBezTo>
                    <a:pt x="3325792" y="102242"/>
                    <a:pt x="3202329" y="75235"/>
                    <a:pt x="3287210" y="266217"/>
                  </a:cubicBezTo>
                  <a:cubicBezTo>
                    <a:pt x="3372091" y="457199"/>
                    <a:pt x="3296856" y="787078"/>
                    <a:pt x="3287210" y="1203767"/>
                  </a:cubicBezTo>
                  <a:cubicBezTo>
                    <a:pt x="3277565" y="1620456"/>
                    <a:pt x="3256344" y="2266709"/>
                    <a:pt x="3229337" y="2766349"/>
                  </a:cubicBezTo>
                  <a:cubicBezTo>
                    <a:pt x="3202330" y="3265989"/>
                    <a:pt x="3171464" y="3883306"/>
                    <a:pt x="3125165" y="4201610"/>
                  </a:cubicBezTo>
                  <a:cubicBezTo>
                    <a:pt x="3078866" y="4519914"/>
                    <a:pt x="2970835" y="4573929"/>
                    <a:pt x="2951544" y="4676172"/>
                  </a:cubicBezTo>
                  <a:cubicBezTo>
                    <a:pt x="2932253" y="4778415"/>
                    <a:pt x="2984340" y="4778415"/>
                    <a:pt x="3009418" y="4815068"/>
                  </a:cubicBezTo>
                  <a:cubicBezTo>
                    <a:pt x="3034496" y="4851721"/>
                    <a:pt x="3049929" y="4878729"/>
                    <a:pt x="3102015" y="4896091"/>
                  </a:cubicBezTo>
                  <a:cubicBezTo>
                    <a:pt x="3154101" y="4913453"/>
                    <a:pt x="3238017" y="4916346"/>
                    <a:pt x="3321934" y="4919240"/>
                  </a:cubicBezTo>
                </a:path>
              </a:pathLst>
            </a:custGeom>
            <a:noFill/>
            <a:ln w="28575" cap="flat" cmpd="sng">
              <a:solidFill>
                <a:srgbClr val="990099"/>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8" name="Figura a mano libera 117"/>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2857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Figura a mano libera 118"/>
            <p:cNvSpPr/>
            <p:nvPr/>
          </p:nvSpPr>
          <p:spPr bwMode="auto">
            <a:xfrm>
              <a:off x="910780" y="1524000"/>
              <a:ext cx="3403600" cy="4864100"/>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2857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Figura a mano libera 121"/>
            <p:cNvSpPr/>
            <p:nvPr/>
          </p:nvSpPr>
          <p:spPr bwMode="auto">
            <a:xfrm>
              <a:off x="937549" y="1493134"/>
              <a:ext cx="2812648" cy="4896091"/>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4896091">
                  <a:moveTo>
                    <a:pt x="0" y="0"/>
                  </a:moveTo>
                  <a:cubicBezTo>
                    <a:pt x="724382" y="43405"/>
                    <a:pt x="1448765" y="86811"/>
                    <a:pt x="1805651" y="127322"/>
                  </a:cubicBezTo>
                  <a:cubicBezTo>
                    <a:pt x="2162537" y="167833"/>
                    <a:pt x="2096947" y="181337"/>
                    <a:pt x="2141317" y="243069"/>
                  </a:cubicBezTo>
                  <a:cubicBezTo>
                    <a:pt x="2185687" y="304801"/>
                    <a:pt x="2077656" y="376178"/>
                    <a:pt x="2071869" y="497712"/>
                  </a:cubicBezTo>
                  <a:cubicBezTo>
                    <a:pt x="2066082" y="619246"/>
                    <a:pt x="2106593" y="393540"/>
                    <a:pt x="2106593" y="972274"/>
                  </a:cubicBezTo>
                  <a:cubicBezTo>
                    <a:pt x="2106593" y="1551008"/>
                    <a:pt x="2041003" y="3358588"/>
                    <a:pt x="2071869" y="3970117"/>
                  </a:cubicBezTo>
                  <a:cubicBezTo>
                    <a:pt x="2102735" y="4581646"/>
                    <a:pt x="2168325" y="4487119"/>
                    <a:pt x="2291788" y="4641448"/>
                  </a:cubicBezTo>
                  <a:cubicBezTo>
                    <a:pt x="2415251" y="4795777"/>
                    <a:pt x="2613949" y="4845934"/>
                    <a:pt x="2812648" y="4896091"/>
                  </a:cubicBezTo>
                </a:path>
              </a:pathLst>
            </a:custGeom>
            <a:noFill/>
            <a:ln w="28575" cap="flat" cmpd="sng" algn="ctr">
              <a:solidFill>
                <a:srgbClr val="66FF3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Figura a mano libera 123"/>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2857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5" name="Figura a mano libera 124"/>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28575" cap="flat" cmpd="sng" algn="ctr">
              <a:solidFill>
                <a:srgbClr val="FFCC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6" name="Figura a mano libera 125"/>
            <p:cNvSpPr/>
            <p:nvPr/>
          </p:nvSpPr>
          <p:spPr bwMode="auto">
            <a:xfrm>
              <a:off x="961292" y="1524000"/>
              <a:ext cx="3317631" cy="4958862"/>
            </a:xfrm>
            <a:custGeom>
              <a:avLst/>
              <a:gdLst>
                <a:gd name="connsiteX0" fmla="*/ 0 w 3317631"/>
                <a:gd name="connsiteY0" fmla="*/ 193431 h 5207000"/>
                <a:gd name="connsiteX1" fmla="*/ 1629508 w 3317631"/>
                <a:gd name="connsiteY1" fmla="*/ 416169 h 5207000"/>
                <a:gd name="connsiteX2" fmla="*/ 2110154 w 3317631"/>
                <a:gd name="connsiteY2" fmla="*/ 674077 h 5207000"/>
                <a:gd name="connsiteX3" fmla="*/ 1781908 w 3317631"/>
                <a:gd name="connsiteY3" fmla="*/ 4460631 h 5207000"/>
                <a:gd name="connsiteX4" fmla="*/ 3317631 w 3317631"/>
                <a:gd name="connsiteY4" fmla="*/ 5152293 h 5207000"/>
                <a:gd name="connsiteX0" fmla="*/ 0 w 3317631"/>
                <a:gd name="connsiteY0" fmla="*/ 0 h 5013569"/>
                <a:gd name="connsiteX1" fmla="*/ 1629508 w 3317631"/>
                <a:gd name="connsiteY1" fmla="*/ 222738 h 5013569"/>
                <a:gd name="connsiteX2" fmla="*/ 2110154 w 3317631"/>
                <a:gd name="connsiteY2" fmla="*/ 480646 h 5013569"/>
                <a:gd name="connsiteX3" fmla="*/ 1781908 w 3317631"/>
                <a:gd name="connsiteY3" fmla="*/ 4267200 h 5013569"/>
                <a:gd name="connsiteX4" fmla="*/ 3317631 w 3317631"/>
                <a:gd name="connsiteY4" fmla="*/ 4958862 h 50135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083907"/>
                <a:gd name="connsiteX1" fmla="*/ 1629508 w 3317631"/>
                <a:gd name="connsiteY1" fmla="*/ 222738 h 5083907"/>
                <a:gd name="connsiteX2" fmla="*/ 2110154 w 3317631"/>
                <a:gd name="connsiteY2" fmla="*/ 480646 h 5083907"/>
                <a:gd name="connsiteX3" fmla="*/ 1828800 w 3317631"/>
                <a:gd name="connsiteY3" fmla="*/ 4337538 h 5083907"/>
                <a:gd name="connsiteX4" fmla="*/ 3317631 w 3317631"/>
                <a:gd name="connsiteY4" fmla="*/ 4958862 h 5083907"/>
                <a:gd name="connsiteX0" fmla="*/ 0 w 3317631"/>
                <a:gd name="connsiteY0" fmla="*/ 0 h 4958862"/>
                <a:gd name="connsiteX1" fmla="*/ 1629508 w 3317631"/>
                <a:gd name="connsiteY1" fmla="*/ 222738 h 4958862"/>
                <a:gd name="connsiteX2" fmla="*/ 2110154 w 3317631"/>
                <a:gd name="connsiteY2" fmla="*/ 480646 h 4958862"/>
                <a:gd name="connsiteX3" fmla="*/ 1828800 w 3317631"/>
                <a:gd name="connsiteY3" fmla="*/ 4337538 h 4958862"/>
                <a:gd name="connsiteX4" fmla="*/ 3317631 w 3317631"/>
                <a:gd name="connsiteY4" fmla="*/ 4958862 h 495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631" h="4958862">
                  <a:moveTo>
                    <a:pt x="0" y="0"/>
                  </a:moveTo>
                  <a:cubicBezTo>
                    <a:pt x="638908" y="71315"/>
                    <a:pt x="1277816" y="142630"/>
                    <a:pt x="1629508" y="222738"/>
                  </a:cubicBezTo>
                  <a:cubicBezTo>
                    <a:pt x="1981200" y="302846"/>
                    <a:pt x="2073031" y="416169"/>
                    <a:pt x="2110154" y="480646"/>
                  </a:cubicBezTo>
                  <a:cubicBezTo>
                    <a:pt x="2135554" y="1154723"/>
                    <a:pt x="1744785" y="3696677"/>
                    <a:pt x="1828800" y="4337538"/>
                  </a:cubicBezTo>
                  <a:cubicBezTo>
                    <a:pt x="1854199" y="4910381"/>
                    <a:pt x="3317631" y="4958862"/>
                    <a:pt x="3317631" y="4958862"/>
                  </a:cubicBezTo>
                </a:path>
              </a:pathLst>
            </a:custGeom>
            <a:noFill/>
            <a:ln w="1905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28" name="Gruppo 127"/>
            <p:cNvGrpSpPr/>
            <p:nvPr/>
          </p:nvGrpSpPr>
          <p:grpSpPr>
            <a:xfrm>
              <a:off x="965200" y="1524000"/>
              <a:ext cx="2705100" cy="4965701"/>
              <a:chOff x="965200" y="1524000"/>
              <a:chExt cx="2705100" cy="4965701"/>
            </a:xfrm>
          </p:grpSpPr>
          <p:sp>
            <p:nvSpPr>
              <p:cNvPr id="151" name="Figura a mano libera 150"/>
              <p:cNvSpPr/>
              <p:nvPr/>
            </p:nvSpPr>
            <p:spPr bwMode="auto">
              <a:xfrm>
                <a:off x="965200" y="1524001"/>
                <a:ext cx="2705100" cy="4965700"/>
              </a:xfrm>
              <a:custGeom>
                <a:avLst/>
                <a:gdLst>
                  <a:gd name="connsiteX0" fmla="*/ 0 w 2705100"/>
                  <a:gd name="connsiteY0" fmla="*/ 77825 h 5043525"/>
                  <a:gd name="connsiteX1" fmla="*/ 266700 w 2705100"/>
                  <a:gd name="connsiteY1" fmla="*/ 115925 h 5043525"/>
                  <a:gd name="connsiteX2" fmla="*/ 596900 w 2705100"/>
                  <a:gd name="connsiteY2" fmla="*/ 1182725 h 5043525"/>
                  <a:gd name="connsiteX3" fmla="*/ 1003300 w 2705100"/>
                  <a:gd name="connsiteY3" fmla="*/ 43323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32495 h 4998195"/>
                  <a:gd name="connsiteX1" fmla="*/ 266700 w 2705100"/>
                  <a:gd name="connsiteY1" fmla="*/ 70595 h 4998195"/>
                  <a:gd name="connsiteX2" fmla="*/ 596900 w 2705100"/>
                  <a:gd name="connsiteY2" fmla="*/ 1137395 h 4998195"/>
                  <a:gd name="connsiteX3" fmla="*/ 1054100 w 2705100"/>
                  <a:gd name="connsiteY3" fmla="*/ 4452095 h 4998195"/>
                  <a:gd name="connsiteX4" fmla="*/ 2705100 w 2705100"/>
                  <a:gd name="connsiteY4" fmla="*/ 4998195 h 4998195"/>
                  <a:gd name="connsiteX0" fmla="*/ 0 w 2705100"/>
                  <a:gd name="connsiteY0" fmla="*/ 0 h 4965700"/>
                  <a:gd name="connsiteX1" fmla="*/ 266700 w 2705100"/>
                  <a:gd name="connsiteY1" fmla="*/ 38100 h 4965700"/>
                  <a:gd name="connsiteX2" fmla="*/ 596900 w 2705100"/>
                  <a:gd name="connsiteY2" fmla="*/ 1104900 h 4965700"/>
                  <a:gd name="connsiteX3" fmla="*/ 1054100 w 2705100"/>
                  <a:gd name="connsiteY3" fmla="*/ 4419600 h 4965700"/>
                  <a:gd name="connsiteX4" fmla="*/ 2705100 w 2705100"/>
                  <a:gd name="connsiteY4" fmla="*/ 4965700 h 49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4965700">
                    <a:moveTo>
                      <a:pt x="0" y="0"/>
                    </a:moveTo>
                    <a:cubicBezTo>
                      <a:pt x="105833" y="9525"/>
                      <a:pt x="141817" y="-6350"/>
                      <a:pt x="266700" y="38100"/>
                    </a:cubicBezTo>
                    <a:cubicBezTo>
                      <a:pt x="391583" y="82550"/>
                      <a:pt x="465667" y="374650"/>
                      <a:pt x="596900" y="1104900"/>
                    </a:cubicBezTo>
                    <a:cubicBezTo>
                      <a:pt x="728133" y="1835150"/>
                      <a:pt x="918633" y="3992033"/>
                      <a:pt x="1054100" y="4419600"/>
                    </a:cubicBezTo>
                    <a:cubicBezTo>
                      <a:pt x="1189567" y="4847167"/>
                      <a:pt x="2029883" y="4931833"/>
                      <a:pt x="27051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5" name="Figura a mano libera 194"/>
              <p:cNvSpPr/>
              <p:nvPr/>
            </p:nvSpPr>
            <p:spPr bwMode="auto">
              <a:xfrm>
                <a:off x="1016000" y="1524000"/>
                <a:ext cx="2603500" cy="4965700"/>
              </a:xfrm>
              <a:custGeom>
                <a:avLst/>
                <a:gdLst>
                  <a:gd name="connsiteX0" fmla="*/ 0 w 2603500"/>
                  <a:gd name="connsiteY0" fmla="*/ 0 h 4965700"/>
                  <a:gd name="connsiteX1" fmla="*/ 825500 w 2603500"/>
                  <a:gd name="connsiteY1" fmla="*/ 127000 h 4965700"/>
                  <a:gd name="connsiteX2" fmla="*/ 1689100 w 2603500"/>
                  <a:gd name="connsiteY2" fmla="*/ 520700 h 4965700"/>
                  <a:gd name="connsiteX3" fmla="*/ 1841500 w 2603500"/>
                  <a:gd name="connsiteY3" fmla="*/ 1130300 h 4965700"/>
                  <a:gd name="connsiteX4" fmla="*/ 1612900 w 2603500"/>
                  <a:gd name="connsiteY4" fmla="*/ 2324100 h 4965700"/>
                  <a:gd name="connsiteX5" fmla="*/ 1447800 w 2603500"/>
                  <a:gd name="connsiteY5" fmla="*/ 3695700 h 4965700"/>
                  <a:gd name="connsiteX6" fmla="*/ 1638300 w 2603500"/>
                  <a:gd name="connsiteY6" fmla="*/ 4559300 h 4965700"/>
                  <a:gd name="connsiteX7" fmla="*/ 2603500 w 2603500"/>
                  <a:gd name="connsiteY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4965700">
                    <a:moveTo>
                      <a:pt x="0" y="0"/>
                    </a:moveTo>
                    <a:cubicBezTo>
                      <a:pt x="271991" y="20108"/>
                      <a:pt x="543983" y="40217"/>
                      <a:pt x="825500" y="127000"/>
                    </a:cubicBezTo>
                    <a:cubicBezTo>
                      <a:pt x="1107017" y="213783"/>
                      <a:pt x="1519767" y="353483"/>
                      <a:pt x="1689100" y="520700"/>
                    </a:cubicBezTo>
                    <a:cubicBezTo>
                      <a:pt x="1858433" y="687917"/>
                      <a:pt x="1854200" y="829733"/>
                      <a:pt x="1841500" y="1130300"/>
                    </a:cubicBezTo>
                    <a:cubicBezTo>
                      <a:pt x="1828800" y="1430867"/>
                      <a:pt x="1678517" y="1896533"/>
                      <a:pt x="1612900" y="2324100"/>
                    </a:cubicBezTo>
                    <a:cubicBezTo>
                      <a:pt x="1547283" y="2751667"/>
                      <a:pt x="1443567" y="3323167"/>
                      <a:pt x="1447800" y="3695700"/>
                    </a:cubicBezTo>
                    <a:cubicBezTo>
                      <a:pt x="1452033" y="4068233"/>
                      <a:pt x="1445683" y="4347633"/>
                      <a:pt x="1638300" y="4559300"/>
                    </a:cubicBezTo>
                    <a:cubicBezTo>
                      <a:pt x="1830917" y="4770967"/>
                      <a:pt x="2217208" y="4868333"/>
                      <a:pt x="26035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6" name="Figura a mano libera 195"/>
              <p:cNvSpPr/>
              <p:nvPr/>
            </p:nvSpPr>
            <p:spPr bwMode="auto">
              <a:xfrm>
                <a:off x="1104900" y="1524000"/>
                <a:ext cx="2489200" cy="4965700"/>
              </a:xfrm>
              <a:custGeom>
                <a:avLst/>
                <a:gdLst>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00" h="4965700">
                    <a:moveTo>
                      <a:pt x="0" y="0"/>
                    </a:moveTo>
                    <a:cubicBezTo>
                      <a:pt x="581025" y="12700"/>
                      <a:pt x="1162050" y="25400"/>
                      <a:pt x="1473200" y="63500"/>
                    </a:cubicBezTo>
                    <a:cubicBezTo>
                      <a:pt x="1784350" y="101600"/>
                      <a:pt x="1808163" y="18520"/>
                      <a:pt x="1866900" y="228600"/>
                    </a:cubicBezTo>
                    <a:cubicBezTo>
                      <a:pt x="1925637" y="438680"/>
                      <a:pt x="1921933" y="1397000"/>
                      <a:pt x="1968500" y="1981200"/>
                    </a:cubicBezTo>
                    <a:cubicBezTo>
                      <a:pt x="2015067" y="2565400"/>
                      <a:pt x="2059517" y="3236383"/>
                      <a:pt x="2146300" y="3733800"/>
                    </a:cubicBezTo>
                    <a:cubicBezTo>
                      <a:pt x="2233083" y="4231217"/>
                      <a:pt x="2361141" y="4598458"/>
                      <a:pt x="24892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47" name="CasellaDiTesto 46"/>
          <p:cNvSpPr txBox="1"/>
          <p:nvPr/>
        </p:nvSpPr>
        <p:spPr>
          <a:xfrm>
            <a:off x="5599113" y="1273421"/>
            <a:ext cx="3544887" cy="1066800"/>
          </a:xfrm>
          <a:prstGeom prst="rect">
            <a:avLst/>
          </a:prstGeom>
          <a:noFill/>
        </p:spPr>
        <p:txBody>
          <a:bodyPr>
            <a:spAutoFit/>
          </a:bodyPr>
          <a:lstStyle/>
          <a:p>
            <a:pPr algn="ctr" eaLnBrk="0" hangingPunct="0">
              <a:defRPr/>
            </a:pPr>
            <a:r>
              <a:rPr lang="en-GB" sz="3200" smtClean="0">
                <a:solidFill>
                  <a:schemeClr val="bg1"/>
                </a:solidFill>
                <a:effectLst>
                  <a:outerShdw blurRad="38100" dist="38100" dir="2700000" algn="tl">
                    <a:srgbClr val="000000"/>
                  </a:outerShdw>
                </a:effectLst>
                <a:latin typeface="Calibri" pitchFamily="34" charset="0"/>
                <a:cs typeface="Arial" pitchFamily="34" charset="0"/>
              </a:rPr>
              <a:t>Hotter than </a:t>
            </a:r>
            <a:r>
              <a:rPr lang="en-GB" altLang="ja-JP" sz="3200" smtClean="0">
                <a:solidFill>
                  <a:schemeClr val="bg1"/>
                </a:solidFill>
                <a:effectLst>
                  <a:outerShdw blurRad="38100" dist="38100" dir="2700000" algn="tl">
                    <a:srgbClr val="000000"/>
                  </a:outerShdw>
                </a:effectLst>
                <a:latin typeface="Calibri" pitchFamily="34" charset="0"/>
                <a:cs typeface="Arial" pitchFamily="34" charset="0"/>
              </a:rPr>
              <a:t>“expected”?</a:t>
            </a:r>
            <a:endParaRPr lang="en-GB" sz="32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8" name="CasellaDiTesto 47"/>
          <p:cNvSpPr txBox="1"/>
          <p:nvPr/>
        </p:nvSpPr>
        <p:spPr>
          <a:xfrm>
            <a:off x="5599113" y="4556371"/>
            <a:ext cx="3544887" cy="1066800"/>
          </a:xfrm>
          <a:prstGeom prst="rect">
            <a:avLst/>
          </a:prstGeom>
          <a:noFill/>
        </p:spPr>
        <p:txBody>
          <a:bodyPr>
            <a:spAutoFit/>
          </a:bodyPr>
          <a:lstStyle/>
          <a:p>
            <a:pPr algn="ctr" eaLnBrk="0" hangingPunct="0">
              <a:defRPr/>
            </a:pPr>
            <a:r>
              <a:rPr lang="en-GB" sz="3200" smtClean="0">
                <a:solidFill>
                  <a:schemeClr val="bg1"/>
                </a:solidFill>
                <a:effectLst>
                  <a:outerShdw blurRad="38100" dist="38100" dir="2700000" algn="tl">
                    <a:srgbClr val="000000"/>
                  </a:outerShdw>
                </a:effectLst>
                <a:latin typeface="Calibri" pitchFamily="34" charset="0"/>
                <a:cs typeface="Arial" pitchFamily="34" charset="0"/>
              </a:rPr>
              <a:t>Colder than </a:t>
            </a:r>
            <a:r>
              <a:rPr lang="en-GB" altLang="ja-JP" sz="3200" smtClean="0">
                <a:solidFill>
                  <a:schemeClr val="bg1"/>
                </a:solidFill>
                <a:effectLst>
                  <a:outerShdw blurRad="38100" dist="38100" dir="2700000" algn="tl">
                    <a:srgbClr val="000000"/>
                  </a:outerShdw>
                </a:effectLst>
                <a:latin typeface="Calibri" pitchFamily="34" charset="0"/>
                <a:cs typeface="Arial" pitchFamily="34" charset="0"/>
              </a:rPr>
              <a:t>“expected”?</a:t>
            </a:r>
            <a:endParaRPr lang="en-GB" sz="32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9" name="CasellaDiTesto 48"/>
          <p:cNvSpPr txBox="1"/>
          <p:nvPr/>
        </p:nvSpPr>
        <p:spPr>
          <a:xfrm>
            <a:off x="5908431" y="2287834"/>
            <a:ext cx="3083169" cy="1138773"/>
          </a:xfrm>
          <a:prstGeom prst="rect">
            <a:avLst/>
          </a:prstGeom>
          <a:noFill/>
        </p:spPr>
        <p:txBody>
          <a:bodyPr wrap="square">
            <a:spAutoFit/>
          </a:bodyPr>
          <a:lstStyle/>
          <a:p>
            <a:pPr algn="ctr" eaLnBrk="0" hangingPunct="0">
              <a:defRPr/>
            </a:pPr>
            <a:r>
              <a:rPr lang="en-GB" sz="2400" dirty="0" smtClean="0">
                <a:solidFill>
                  <a:srgbClr val="FFFF00"/>
                </a:solidFill>
                <a:effectLst>
                  <a:outerShdw blurRad="38100" dist="38100" dir="2700000" algn="tl">
                    <a:srgbClr val="000000"/>
                  </a:outerShdw>
                </a:effectLst>
                <a:latin typeface="Calibri" pitchFamily="34" charset="0"/>
                <a:cs typeface="Arial" pitchFamily="34" charset="0"/>
              </a:rPr>
              <a:t>Internal heating</a:t>
            </a:r>
            <a:r>
              <a:rPr lang="en-GB" sz="2000" dirty="0" smtClean="0">
                <a:solidFill>
                  <a:srgbClr val="FFFF00"/>
                </a:solidFill>
                <a:effectLst>
                  <a:outerShdw blurRad="38100" dist="38100" dir="2700000" algn="tl">
                    <a:srgbClr val="000000"/>
                  </a:outerShdw>
                </a:effectLst>
                <a:latin typeface="Calibri" pitchFamily="34" charset="0"/>
                <a:cs typeface="Arial" pitchFamily="34" charset="0"/>
              </a:rPr>
              <a:t>              (U, Th, K radiogenic heat);       </a:t>
            </a:r>
            <a:r>
              <a:rPr lang="en-GB" sz="2400" dirty="0" smtClean="0">
                <a:solidFill>
                  <a:srgbClr val="FFFF00"/>
                </a:solidFill>
                <a:effectLst>
                  <a:outerShdw blurRad="38100" dist="38100" dir="2700000" algn="tl">
                    <a:srgbClr val="000000"/>
                  </a:outerShdw>
                </a:effectLst>
                <a:latin typeface="Calibri" pitchFamily="34" charset="0"/>
                <a:cs typeface="Arial" pitchFamily="34" charset="0"/>
              </a:rPr>
              <a:t>Shear heating</a:t>
            </a:r>
            <a:endParaRPr lang="en-GB" sz="200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50" name="CasellaDiTesto 49"/>
          <p:cNvSpPr txBox="1"/>
          <p:nvPr/>
        </p:nvSpPr>
        <p:spPr>
          <a:xfrm>
            <a:off x="5826369" y="5557619"/>
            <a:ext cx="3317631" cy="707886"/>
          </a:xfrm>
          <a:prstGeom prst="rect">
            <a:avLst/>
          </a:prstGeom>
          <a:noFill/>
        </p:spPr>
        <p:txBody>
          <a:bodyPr wrap="square">
            <a:spAutoFit/>
          </a:bodyPr>
          <a:lstStyle/>
          <a:p>
            <a:pPr algn="ctr" eaLnBrk="0" hangingPunct="0">
              <a:defRPr/>
            </a:pPr>
            <a:r>
              <a:rPr lang="en-GB" sz="2000" dirty="0" smtClean="0">
                <a:solidFill>
                  <a:srgbClr val="FFFF00"/>
                </a:solidFill>
                <a:effectLst>
                  <a:outerShdw blurRad="38100" dist="38100" dir="2700000" algn="tl">
                    <a:srgbClr val="000000"/>
                  </a:outerShdw>
                </a:effectLst>
                <a:latin typeface="Calibri" pitchFamily="34" charset="0"/>
                <a:cs typeface="Arial" pitchFamily="34" charset="0"/>
              </a:rPr>
              <a:t>Slab cooling or secular cooling of the core</a:t>
            </a:r>
            <a:endParaRPr lang="en-GB" sz="200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59" name="CasellaDiTesto 58"/>
          <p:cNvSpPr txBox="1"/>
          <p:nvPr/>
        </p:nvSpPr>
        <p:spPr>
          <a:xfrm>
            <a:off x="5599113" y="6154737"/>
            <a:ext cx="3544887" cy="400110"/>
          </a:xfrm>
          <a:prstGeom prst="rect">
            <a:avLst/>
          </a:prstGeom>
          <a:noFill/>
        </p:spPr>
        <p:txBody>
          <a:bodyPr>
            <a:spAutoFit/>
          </a:bodyPr>
          <a:lstStyle/>
          <a:p>
            <a:pPr algn="ctr" eaLnBrk="0" hangingPunct="0">
              <a:defRPr/>
            </a:pPr>
            <a:r>
              <a:rPr lang="en-GB" sz="2000" smtClean="0">
                <a:solidFill>
                  <a:srgbClr val="FFFF00"/>
                </a:solidFill>
                <a:effectLst>
                  <a:outerShdw blurRad="38100" dist="38100" dir="2700000" algn="tl">
                    <a:srgbClr val="000000"/>
                  </a:outerShdw>
                </a:effectLst>
                <a:latin typeface="Calibri" pitchFamily="34" charset="0"/>
                <a:cs typeface="Arial" pitchFamily="34" charset="0"/>
              </a:rPr>
              <a:t>…Or low CMB temperature…</a:t>
            </a:r>
            <a:endParaRPr lang="en-GB" sz="2000">
              <a:solidFill>
                <a:srgbClr val="FFFF00"/>
              </a:solidFill>
              <a:effectLst>
                <a:outerShdw blurRad="38100" dist="38100" dir="2700000" algn="tl">
                  <a:srgbClr val="000000"/>
                </a:outerShdw>
              </a:effectLst>
              <a:latin typeface="Calibri" pitchFamily="34" charset="0"/>
              <a:cs typeface="Arial" pitchFamily="34" charset="0"/>
            </a:endParaRPr>
          </a:p>
        </p:txBody>
      </p:sp>
      <p:grpSp>
        <p:nvGrpSpPr>
          <p:cNvPr id="67" name="Group 71"/>
          <p:cNvGrpSpPr>
            <a:grpSpLocks/>
          </p:cNvGrpSpPr>
          <p:nvPr/>
        </p:nvGrpSpPr>
        <p:grpSpPr bwMode="auto">
          <a:xfrm>
            <a:off x="69088" y="857496"/>
            <a:ext cx="5721350" cy="5781478"/>
            <a:chOff x="0" y="538"/>
            <a:chExt cx="3604" cy="3883"/>
          </a:xfrm>
        </p:grpSpPr>
        <p:sp>
          <p:nvSpPr>
            <p:cNvPr id="68"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69" name="CasellaDiTesto 68"/>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0" name="CasellaDiTesto 69"/>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1" name="CasellaDiTesto 70"/>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2" name="CasellaDiTesto 71"/>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3" name="CasellaDiTesto 72"/>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4" name="CasellaDiTesto 73"/>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75"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76"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77"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78"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79"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80"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81"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82"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83"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84"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85"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86"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87"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88" name="CasellaDiTesto 87"/>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9" name="CasellaDiTesto 88"/>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0" name="CasellaDiTesto 89"/>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91"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92"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93"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94" name="CasellaDiTesto 93"/>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95"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96"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97"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98"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99" name="Rettangolo 126"/>
            <p:cNvSpPr>
              <a:spLocks noChangeArrowheads="1"/>
            </p:cNvSpPr>
            <p:nvPr/>
          </p:nvSpPr>
          <p:spPr bwMode="auto">
            <a:xfrm>
              <a:off x="540" y="988"/>
              <a:ext cx="2124" cy="3332"/>
            </a:xfrm>
            <a:prstGeom prst="rect">
              <a:avLst/>
            </a:prstGeom>
            <a:noFill/>
            <a:ln w="38100">
              <a:solidFill>
                <a:schemeClr val="bg1"/>
              </a:solidFill>
              <a:round/>
              <a:headEnd/>
              <a:tailEnd/>
            </a:ln>
          </p:spPr>
          <p:txBody>
            <a:bodyPr/>
            <a:lstStyle/>
            <a:p>
              <a:pPr eaLnBrk="0" hangingPunct="0"/>
              <a:endParaRPr lang="en-GB">
                <a:latin typeface="Calibri" pitchFamily="34" charset="0"/>
              </a:endParaRPr>
            </a:p>
          </p:txBody>
        </p:sp>
        <p:cxnSp>
          <p:nvCxnSpPr>
            <p:cNvPr id="100" name="Connettore 1 99"/>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101"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102"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103"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104"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105"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106"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107"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108" name="Figura a mano libera 107"/>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111" name="Connettore 1 110"/>
          <p:cNvCxnSpPr>
            <a:cxnSpLocks noChangeShapeType="1"/>
            <a:endCxn id="112" idx="8"/>
          </p:cNvCxnSpPr>
          <p:nvPr/>
        </p:nvCxnSpPr>
        <p:spPr bwMode="auto">
          <a:xfrm>
            <a:off x="1907413" y="1546471"/>
            <a:ext cx="923551" cy="4666266"/>
          </a:xfrm>
          <a:prstGeom prst="line">
            <a:avLst/>
          </a:prstGeom>
          <a:noFill/>
          <a:ln w="19050">
            <a:solidFill>
              <a:srgbClr val="FFFF00"/>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112" name="Figura a mano libera 111"/>
          <p:cNvSpPr>
            <a:spLocks/>
          </p:cNvSpPr>
          <p:nvPr/>
        </p:nvSpPr>
        <p:spPr bwMode="auto">
          <a:xfrm>
            <a:off x="900938" y="1538534"/>
            <a:ext cx="3281362" cy="4897437"/>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1680" h="4897120">
                <a:moveTo>
                  <a:pt x="0" y="0"/>
                </a:moveTo>
                <a:cubicBezTo>
                  <a:pt x="372533" y="26246"/>
                  <a:pt x="745067" y="52493"/>
                  <a:pt x="975360" y="101600"/>
                </a:cubicBezTo>
                <a:cubicBezTo>
                  <a:pt x="1205653" y="150707"/>
                  <a:pt x="1275080" y="191347"/>
                  <a:pt x="1381760" y="294640"/>
                </a:cubicBezTo>
                <a:cubicBezTo>
                  <a:pt x="1488440" y="397933"/>
                  <a:pt x="1540933" y="433493"/>
                  <a:pt x="1615440" y="721360"/>
                </a:cubicBezTo>
                <a:cubicBezTo>
                  <a:pt x="1689947" y="1009227"/>
                  <a:pt x="1772920" y="1667933"/>
                  <a:pt x="1828800" y="2021840"/>
                </a:cubicBezTo>
                <a:cubicBezTo>
                  <a:pt x="1884680" y="2375747"/>
                  <a:pt x="1925320" y="2551853"/>
                  <a:pt x="1950720" y="2844800"/>
                </a:cubicBezTo>
                <a:cubicBezTo>
                  <a:pt x="1976120" y="3137747"/>
                  <a:pt x="1986280" y="3522133"/>
                  <a:pt x="1981200" y="3779520"/>
                </a:cubicBezTo>
                <a:cubicBezTo>
                  <a:pt x="1976120" y="4036907"/>
                  <a:pt x="1928707" y="4240107"/>
                  <a:pt x="1920240" y="4389120"/>
                </a:cubicBezTo>
                <a:cubicBezTo>
                  <a:pt x="1911773" y="4538133"/>
                  <a:pt x="1881293" y="4602480"/>
                  <a:pt x="1930400" y="4673600"/>
                </a:cubicBezTo>
                <a:cubicBezTo>
                  <a:pt x="1979507" y="4744720"/>
                  <a:pt x="1989667" y="4778587"/>
                  <a:pt x="2214880" y="4815840"/>
                </a:cubicBezTo>
                <a:cubicBezTo>
                  <a:pt x="2440093" y="4853093"/>
                  <a:pt x="2860886" y="4875106"/>
                  <a:pt x="3281680" y="4897120"/>
                </a:cubicBezTo>
              </a:path>
            </a:pathLst>
          </a:custGeom>
          <a:noFill/>
          <a:ln w="28575"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91" name="Freccia a destra 190"/>
          <p:cNvSpPr/>
          <p:nvPr/>
        </p:nvSpPr>
        <p:spPr>
          <a:xfrm flipH="1">
            <a:off x="3474613" y="1724609"/>
            <a:ext cx="1376362" cy="788987"/>
          </a:xfrm>
          <a:prstGeom prst="rightArrow">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92" name="Freccia a destra 191"/>
          <p:cNvSpPr/>
          <p:nvPr/>
        </p:nvSpPr>
        <p:spPr>
          <a:xfrm flipH="1">
            <a:off x="3474613" y="5266321"/>
            <a:ext cx="1376362" cy="928688"/>
          </a:xfrm>
          <a:prstGeom prst="rightArrow">
            <a:avLst/>
          </a:prstGeom>
          <a:solidFill>
            <a:srgbClr val="0000FF"/>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93" name="Freccia a destra 192"/>
          <p:cNvSpPr/>
          <p:nvPr/>
        </p:nvSpPr>
        <p:spPr>
          <a:xfrm rot="8822751" flipH="1">
            <a:off x="1715623" y="2501776"/>
            <a:ext cx="623367" cy="287431"/>
          </a:xfrm>
          <a:prstGeom prst="rightArrow">
            <a:avLst/>
          </a:prstGeom>
          <a:solidFill>
            <a:srgbClr val="66FF33"/>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94" name="CasellaDiTesto 193"/>
          <p:cNvSpPr txBox="1"/>
          <p:nvPr/>
        </p:nvSpPr>
        <p:spPr>
          <a:xfrm>
            <a:off x="883599" y="2827340"/>
            <a:ext cx="1458179" cy="646331"/>
          </a:xfrm>
          <a:prstGeom prst="rect">
            <a:avLst/>
          </a:prstGeom>
          <a:noFill/>
        </p:spPr>
        <p:txBody>
          <a:bodyPr wrap="square">
            <a:spAutoFit/>
          </a:bodyPr>
          <a:lstStyle/>
          <a:p>
            <a:pPr algn="ctr" eaLnBrk="0" hangingPunct="0">
              <a:defRPr/>
            </a:pPr>
            <a:r>
              <a:rPr lang="en-GB" dirty="0" smtClean="0">
                <a:solidFill>
                  <a:srgbClr val="FFFF00"/>
                </a:solidFill>
                <a:effectLst>
                  <a:outerShdw blurRad="38100" dist="38100" dir="2700000" algn="tl">
                    <a:srgbClr val="000000"/>
                  </a:outerShdw>
                </a:effectLst>
                <a:latin typeface="Calibri" pitchFamily="34" charset="0"/>
                <a:cs typeface="Arial" pitchFamily="34" charset="0"/>
              </a:rPr>
              <a:t>Slab cooling in the TZ</a:t>
            </a:r>
            <a:endParaRPr lang="en-GB" dirty="0">
              <a:solidFill>
                <a:srgbClr val="FFFF00"/>
              </a:solidFill>
              <a:effectLst>
                <a:outerShdw blurRad="38100" dist="38100" dir="2700000" algn="tl">
                  <a:srgbClr val="000000"/>
                </a:outerShdw>
              </a:effectLst>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xit" presetSubtype="0" fill="hold" nodeType="withEffect">
                                  <p:stCondLst>
                                    <p:cond delay="0"/>
                                  </p:stCondLst>
                                  <p:childTnLst>
                                    <p:animEffect transition="out" filter="fade">
                                      <p:cBhvr>
                                        <p:cTn id="9" dur="500"/>
                                        <p:tgtEl>
                                          <p:spTgt spid="111"/>
                                        </p:tgtEl>
                                      </p:cBhvr>
                                    </p:animEffect>
                                    <p:set>
                                      <p:cBhvr>
                                        <p:cTn id="10" dur="1" fill="hold">
                                          <p:stCondLst>
                                            <p:cond delay="499"/>
                                          </p:stCondLst>
                                        </p:cTn>
                                        <p:tgtEl>
                                          <p:spTgt spid="1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wipe(right)">
                                      <p:cBhvr>
                                        <p:cTn id="15" dur="500"/>
                                        <p:tgtEl>
                                          <p:spTgt spid="19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wipe(right)">
                                      <p:cBhvr>
                                        <p:cTn id="29" dur="500"/>
                                        <p:tgtEl>
                                          <p:spTgt spid="19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3"/>
                                        </p:tgtEl>
                                        <p:attrNameLst>
                                          <p:attrName>style.visibility</p:attrName>
                                        </p:attrNameLst>
                                      </p:cBhvr>
                                      <p:to>
                                        <p:strVal val="visible"/>
                                      </p:to>
                                    </p:set>
                                    <p:animEffect transition="in" filter="wipe(left)">
                                      <p:cBhvr>
                                        <p:cTn id="48" dur="500"/>
                                        <p:tgtEl>
                                          <p:spTgt spid="19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fade">
                                      <p:cBhvr>
                                        <p:cTn id="5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9" grpId="0"/>
      <p:bldP spid="191" grpId="0" animBg="1"/>
      <p:bldP spid="192" grpId="0" animBg="1"/>
      <p:bldP spid="193" grpId="0" animBg="1"/>
      <p:bldP spid="1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grpSp>
        <p:nvGrpSpPr>
          <p:cNvPr id="9" name="Gruppo 8"/>
          <p:cNvGrpSpPr/>
          <p:nvPr/>
        </p:nvGrpSpPr>
        <p:grpSpPr>
          <a:xfrm>
            <a:off x="-1" y="844952"/>
            <a:ext cx="9144001" cy="6013048"/>
            <a:chOff x="-1" y="844952"/>
            <a:chExt cx="9144001" cy="6013048"/>
          </a:xfrm>
        </p:grpSpPr>
        <p:sp>
          <p:nvSpPr>
            <p:cNvPr id="8" name="Rettangolo 7"/>
            <p:cNvSpPr/>
            <p:nvPr/>
          </p:nvSpPr>
          <p:spPr bwMode="auto">
            <a:xfrm>
              <a:off x="0" y="844952"/>
              <a:ext cx="9144000" cy="6013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rot="5400000">
              <a:off x="3872101" y="1373606"/>
              <a:ext cx="5646810" cy="4761363"/>
            </a:xfrm>
            <a:prstGeom prst="rect">
              <a:avLst/>
            </a:prstGeom>
            <a:noFill/>
            <a:ln w="9525">
              <a:noFill/>
              <a:miter lim="800000"/>
              <a:headEnd/>
              <a:tailEnd/>
            </a:ln>
          </p:spPr>
        </p:pic>
        <p:grpSp>
          <p:nvGrpSpPr>
            <p:cNvPr id="7" name="Gruppo 6"/>
            <p:cNvGrpSpPr/>
            <p:nvPr/>
          </p:nvGrpSpPr>
          <p:grpSpPr>
            <a:xfrm>
              <a:off x="-1" y="925383"/>
              <a:ext cx="4735978" cy="1817266"/>
              <a:chOff x="-1" y="925383"/>
              <a:chExt cx="4735978" cy="1817266"/>
            </a:xfrm>
          </p:grpSpPr>
          <p:pic>
            <p:nvPicPr>
              <p:cNvPr id="1027" name="Picture 3"/>
              <p:cNvPicPr>
                <a:picLocks noChangeAspect="1" noChangeArrowheads="1"/>
              </p:cNvPicPr>
              <p:nvPr/>
            </p:nvPicPr>
            <p:blipFill>
              <a:blip r:embed="rId4" cstate="print"/>
              <a:srcRect/>
              <a:stretch>
                <a:fillRect/>
              </a:stretch>
            </p:blipFill>
            <p:spPr bwMode="auto">
              <a:xfrm>
                <a:off x="-1" y="925383"/>
                <a:ext cx="4735978" cy="152844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2417891"/>
                <a:ext cx="3829440" cy="324758"/>
              </a:xfrm>
              <a:prstGeom prst="rect">
                <a:avLst/>
              </a:prstGeom>
              <a:noFill/>
              <a:ln w="9525">
                <a:noFill/>
                <a:miter lim="800000"/>
                <a:headEnd/>
                <a:tailEnd/>
              </a:ln>
            </p:spPr>
          </p:pic>
        </p:grpSp>
      </p:grpSp>
      <p:sp>
        <p:nvSpPr>
          <p:cNvPr id="10" name="CasellaDiTesto 9"/>
          <p:cNvSpPr txBox="1"/>
          <p:nvPr/>
        </p:nvSpPr>
        <p:spPr>
          <a:xfrm>
            <a:off x="7156451" y="1976437"/>
            <a:ext cx="1530350" cy="861774"/>
          </a:xfrm>
          <a:prstGeom prst="rect">
            <a:avLst/>
          </a:prstGeom>
          <a:noFill/>
        </p:spPr>
        <p:txBody>
          <a:bodyPr wrap="square" rtlCol="0">
            <a:spAutoFit/>
          </a:bodyPr>
          <a:lstStyle/>
          <a:p>
            <a:pPr algn="r"/>
            <a:r>
              <a:rPr lang="en-GB" dirty="0" smtClean="0">
                <a:solidFill>
                  <a:schemeClr val="tx1"/>
                </a:solidFill>
                <a:effectLst/>
                <a:latin typeface="Calibri" pitchFamily="34" charset="0"/>
              </a:rPr>
              <a:t>Old studies </a:t>
            </a:r>
            <a:r>
              <a:rPr lang="en-GB" sz="1600" dirty="0" smtClean="0">
                <a:solidFill>
                  <a:schemeClr val="tx1"/>
                </a:solidFill>
                <a:effectLst/>
                <a:latin typeface="Calibri" pitchFamily="34" charset="0"/>
              </a:rPr>
              <a:t>(</a:t>
            </a:r>
            <a:r>
              <a:rPr lang="en-GB" sz="1600" dirty="0" err="1" smtClean="0">
                <a:solidFill>
                  <a:schemeClr val="tx1"/>
                </a:solidFill>
                <a:effectLst/>
                <a:latin typeface="Calibri" pitchFamily="34" charset="0"/>
              </a:rPr>
              <a:t>Fiquet</a:t>
            </a:r>
            <a:r>
              <a:rPr lang="en-GB" sz="1600" dirty="0" smtClean="0">
                <a:solidFill>
                  <a:schemeClr val="tx1"/>
                </a:solidFill>
                <a:effectLst/>
                <a:latin typeface="Calibri" pitchFamily="34" charset="0"/>
              </a:rPr>
              <a:t> et al., 2010, Science)</a:t>
            </a:r>
            <a:endParaRPr lang="en-GB" sz="1600" dirty="0">
              <a:solidFill>
                <a:schemeClr val="tx1"/>
              </a:solidFill>
              <a:effectLst/>
              <a:latin typeface="Calibri" pitchFamily="34" charset="0"/>
            </a:endParaRPr>
          </a:p>
        </p:txBody>
      </p:sp>
      <p:sp>
        <p:nvSpPr>
          <p:cNvPr id="11" name="Figura a mano libera 10"/>
          <p:cNvSpPr/>
          <p:nvPr/>
        </p:nvSpPr>
        <p:spPr bwMode="auto">
          <a:xfrm>
            <a:off x="6616065" y="2140162"/>
            <a:ext cx="725170" cy="14139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Lst>
            <a:ahLst/>
            <a:cxnLst>
              <a:cxn ang="0">
                <a:pos x="connsiteX0" y="connsiteY0"/>
              </a:cxn>
              <a:cxn ang="0">
                <a:pos x="connsiteX1" y="connsiteY1"/>
              </a:cxn>
            </a:cxnLst>
            <a:rect l="l" t="t" r="r" b="b"/>
            <a:pathLst>
              <a:path w="725170" h="141393">
                <a:moveTo>
                  <a:pt x="725170" y="20743"/>
                </a:moveTo>
                <a:cubicBezTo>
                  <a:pt x="468842" y="0"/>
                  <a:pt x="210608" y="45931"/>
                  <a:pt x="0" y="141393"/>
                </a:cubicBezTo>
              </a:path>
            </a:pathLst>
          </a:custGeom>
          <a:noFill/>
          <a:ln w="1270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 name="Figura a mano libera 11"/>
          <p:cNvSpPr/>
          <p:nvPr/>
        </p:nvSpPr>
        <p:spPr bwMode="auto">
          <a:xfrm>
            <a:off x="6572249" y="2806701"/>
            <a:ext cx="1321435" cy="42587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 name="connsiteX0" fmla="*/ 732790 w 732790"/>
              <a:gd name="connsiteY0" fmla="*/ 20743 h 168063"/>
              <a:gd name="connsiteX1" fmla="*/ 0 w 732790"/>
              <a:gd name="connsiteY1" fmla="*/ 168063 h 168063"/>
              <a:gd name="connsiteX0" fmla="*/ 1321435 w 1321435"/>
              <a:gd name="connsiteY0" fmla="*/ 20743 h 413808"/>
              <a:gd name="connsiteX1" fmla="*/ 0 w 1321435"/>
              <a:gd name="connsiteY1" fmla="*/ 413808 h 413808"/>
              <a:gd name="connsiteX0" fmla="*/ 1321435 w 1321435"/>
              <a:gd name="connsiteY0" fmla="*/ 0 h 393065"/>
              <a:gd name="connsiteX1" fmla="*/ 0 w 1321435"/>
              <a:gd name="connsiteY1" fmla="*/ 393065 h 393065"/>
              <a:gd name="connsiteX0" fmla="*/ 1321435 w 1321435"/>
              <a:gd name="connsiteY0" fmla="*/ 0 h 393065"/>
              <a:gd name="connsiteX1" fmla="*/ 0 w 1321435"/>
              <a:gd name="connsiteY1" fmla="*/ 393065 h 393065"/>
              <a:gd name="connsiteX0" fmla="*/ 1321435 w 1321435"/>
              <a:gd name="connsiteY0" fmla="*/ 0 h 425873"/>
              <a:gd name="connsiteX1" fmla="*/ 0 w 1321435"/>
              <a:gd name="connsiteY1" fmla="*/ 393065 h 425873"/>
              <a:gd name="connsiteX0" fmla="*/ 1321435 w 1321435"/>
              <a:gd name="connsiteY0" fmla="*/ 0 h 425873"/>
              <a:gd name="connsiteX1" fmla="*/ 0 w 1321435"/>
              <a:gd name="connsiteY1" fmla="*/ 393065 h 425873"/>
            </a:gdLst>
            <a:ahLst/>
            <a:cxnLst>
              <a:cxn ang="0">
                <a:pos x="connsiteX0" y="connsiteY0"/>
              </a:cxn>
              <a:cxn ang="0">
                <a:pos x="connsiteX1" y="connsiteY1"/>
              </a:cxn>
            </a:cxnLst>
            <a:rect l="l" t="t" r="r" b="b"/>
            <a:pathLst>
              <a:path w="1321435" h="425873">
                <a:moveTo>
                  <a:pt x="1321435" y="0"/>
                </a:moveTo>
                <a:cubicBezTo>
                  <a:pt x="1190837" y="173567"/>
                  <a:pt x="239818" y="425873"/>
                  <a:pt x="0" y="393065"/>
                </a:cubicBezTo>
              </a:path>
            </a:pathLst>
          </a:custGeom>
          <a:noFill/>
          <a:ln w="1270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CasellaDiTesto 12"/>
          <p:cNvSpPr txBox="1"/>
          <p:nvPr/>
        </p:nvSpPr>
        <p:spPr>
          <a:xfrm>
            <a:off x="935038" y="3477577"/>
            <a:ext cx="2318485" cy="523220"/>
          </a:xfrm>
          <a:prstGeom prst="rect">
            <a:avLst/>
          </a:prstGeom>
          <a:noFill/>
        </p:spPr>
        <p:txBody>
          <a:bodyPr wrap="square" rtlCol="0">
            <a:spAutoFit/>
          </a:bodyPr>
          <a:lstStyle/>
          <a:p>
            <a:pPr algn="ctr"/>
            <a:r>
              <a:rPr lang="en-GB" sz="2800" smtClean="0">
                <a:solidFill>
                  <a:schemeClr val="tx1"/>
                </a:solidFill>
                <a:effectLst/>
                <a:latin typeface="Calibri" pitchFamily="34" charset="0"/>
              </a:rPr>
              <a:t>New solidus</a:t>
            </a:r>
            <a:endParaRPr lang="en-GB" sz="2400">
              <a:solidFill>
                <a:schemeClr val="tx1"/>
              </a:solidFill>
              <a:effectLst/>
              <a:latin typeface="Calibri" pitchFamily="34" charset="0"/>
            </a:endParaRPr>
          </a:p>
        </p:txBody>
      </p:sp>
      <p:sp>
        <p:nvSpPr>
          <p:cNvPr id="14" name="Figura a mano libera 13"/>
          <p:cNvSpPr/>
          <p:nvPr/>
        </p:nvSpPr>
        <p:spPr bwMode="auto">
          <a:xfrm>
            <a:off x="2613660" y="2590800"/>
            <a:ext cx="3375660" cy="998220"/>
          </a:xfrm>
          <a:custGeom>
            <a:avLst/>
            <a:gdLst>
              <a:gd name="connsiteX0" fmla="*/ 0 w 3375660"/>
              <a:gd name="connsiteY0" fmla="*/ 320040 h 320040"/>
              <a:gd name="connsiteX1" fmla="*/ 3375660 w 3375660"/>
              <a:gd name="connsiteY1" fmla="*/ 0 h 320040"/>
              <a:gd name="connsiteX0" fmla="*/ 0 w 3375660"/>
              <a:gd name="connsiteY0" fmla="*/ 586740 h 586740"/>
              <a:gd name="connsiteX1" fmla="*/ 3375660 w 3375660"/>
              <a:gd name="connsiteY1" fmla="*/ 266700 h 586740"/>
              <a:gd name="connsiteX0" fmla="*/ 0 w 3375660"/>
              <a:gd name="connsiteY0" fmla="*/ 586740 h 586740"/>
              <a:gd name="connsiteX1" fmla="*/ 3375660 w 3375660"/>
              <a:gd name="connsiteY1" fmla="*/ 266700 h 586740"/>
              <a:gd name="connsiteX0" fmla="*/ 0 w 3375660"/>
              <a:gd name="connsiteY0" fmla="*/ 586740 h 685800"/>
              <a:gd name="connsiteX1" fmla="*/ 3375660 w 3375660"/>
              <a:gd name="connsiteY1" fmla="*/ 266700 h 685800"/>
              <a:gd name="connsiteX0" fmla="*/ 0 w 3375660"/>
              <a:gd name="connsiteY0" fmla="*/ 899160 h 998220"/>
              <a:gd name="connsiteX1" fmla="*/ 3375660 w 3375660"/>
              <a:gd name="connsiteY1" fmla="*/ 579120 h 998220"/>
            </a:gdLst>
            <a:ahLst/>
            <a:cxnLst>
              <a:cxn ang="0">
                <a:pos x="connsiteX0" y="connsiteY0"/>
              </a:cxn>
              <a:cxn ang="0">
                <a:pos x="connsiteX1" y="connsiteY1"/>
              </a:cxn>
            </a:cxnLst>
            <a:rect l="l" t="t" r="r" b="b"/>
            <a:pathLst>
              <a:path w="3375660" h="998220">
                <a:moveTo>
                  <a:pt x="0" y="899160"/>
                </a:moveTo>
                <a:cubicBezTo>
                  <a:pt x="1856740" y="0"/>
                  <a:pt x="2258060" y="998220"/>
                  <a:pt x="3375660" y="579120"/>
                </a:cubicBezTo>
              </a:path>
            </a:pathLst>
          </a:cu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16" name="Connettore 1 15"/>
          <p:cNvCxnSpPr/>
          <p:nvPr/>
        </p:nvCxnSpPr>
        <p:spPr bwMode="auto">
          <a:xfrm>
            <a:off x="6101080" y="3286760"/>
            <a:ext cx="487680" cy="0"/>
          </a:xfrm>
          <a:prstGeom prst="line">
            <a:avLst/>
          </a:prstGeom>
          <a:noFill/>
          <a:ln w="28575" cap="flat" cmpd="sng" algn="ctr">
            <a:solidFill>
              <a:srgbClr val="FF0000"/>
            </a:solidFill>
            <a:prstDash val="solid"/>
            <a:round/>
            <a:headEnd type="arrow" w="med" len="med"/>
            <a:tailEnd type="arrow" w="med" len="med"/>
          </a:ln>
          <a:effectLst/>
        </p:spPr>
      </p:cxnSp>
      <p:sp>
        <p:nvSpPr>
          <p:cNvPr id="17" name="CasellaDiTesto 16"/>
          <p:cNvSpPr txBox="1"/>
          <p:nvPr/>
        </p:nvSpPr>
        <p:spPr>
          <a:xfrm>
            <a:off x="6032819" y="2928937"/>
            <a:ext cx="573722" cy="369332"/>
          </a:xfrm>
          <a:prstGeom prst="rect">
            <a:avLst/>
          </a:prstGeom>
          <a:noFill/>
        </p:spPr>
        <p:txBody>
          <a:bodyPr wrap="square" rtlCol="0">
            <a:spAutoFit/>
          </a:bodyPr>
          <a:lstStyle/>
          <a:p>
            <a:pPr algn="ctr"/>
            <a:r>
              <a:rPr lang="en-GB" b="1" dirty="0" smtClean="0">
                <a:solidFill>
                  <a:srgbClr val="FF0000"/>
                </a:solidFill>
                <a:effectLst/>
                <a:latin typeface="Symbol" pitchFamily="18" charset="2"/>
              </a:rPr>
              <a:t>D</a:t>
            </a:r>
            <a:r>
              <a:rPr lang="en-GB" b="1" dirty="0" smtClean="0">
                <a:solidFill>
                  <a:srgbClr val="FF0000"/>
                </a:solidFill>
                <a:effectLst/>
                <a:latin typeface="Calibri" pitchFamily="34" charset="0"/>
              </a:rPr>
              <a:t>T</a:t>
            </a:r>
            <a:endParaRPr lang="en-GB" b="1" dirty="0">
              <a:solidFill>
                <a:srgbClr val="FF0000"/>
              </a:solidFill>
              <a:effectLst/>
              <a:latin typeface="Calibri" pitchFamily="34" charset="0"/>
            </a:endParaRPr>
          </a:p>
        </p:txBody>
      </p:sp>
      <p:sp>
        <p:nvSpPr>
          <p:cNvPr id="18" name="CasellaDiTesto 17"/>
          <p:cNvSpPr txBox="1"/>
          <p:nvPr/>
        </p:nvSpPr>
        <p:spPr>
          <a:xfrm>
            <a:off x="724732" y="2964106"/>
            <a:ext cx="1842622" cy="461665"/>
          </a:xfrm>
          <a:prstGeom prst="rect">
            <a:avLst/>
          </a:prstGeom>
          <a:noFill/>
        </p:spPr>
        <p:txBody>
          <a:bodyPr wrap="square" rtlCol="0">
            <a:spAutoFit/>
          </a:bodyPr>
          <a:lstStyle/>
          <a:p>
            <a:pPr algn="ctr"/>
            <a:r>
              <a:rPr lang="en-GB" sz="2400" b="1" dirty="0" smtClean="0">
                <a:solidFill>
                  <a:srgbClr val="FF0000"/>
                </a:solidFill>
                <a:effectLst/>
                <a:latin typeface="Symbol" pitchFamily="18" charset="2"/>
              </a:rPr>
              <a:t>D</a:t>
            </a:r>
            <a:r>
              <a:rPr lang="en-GB" sz="2400" b="1" dirty="0" smtClean="0">
                <a:solidFill>
                  <a:srgbClr val="FF0000"/>
                </a:solidFill>
                <a:effectLst/>
                <a:latin typeface="Calibri" pitchFamily="34" charset="0"/>
              </a:rPr>
              <a:t>T &gt;400 K</a:t>
            </a:r>
            <a:endParaRPr lang="en-GB" sz="2400" b="1" dirty="0">
              <a:solidFill>
                <a:srgbClr val="FF0000"/>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1000"/>
                                        <p:tgtEl>
                                          <p:spTgt spid="1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 y="844952"/>
            <a:ext cx="9144001" cy="6013048"/>
            <a:chOff x="-1" y="844952"/>
            <a:chExt cx="9144001" cy="6013048"/>
          </a:xfrm>
        </p:grpSpPr>
        <p:sp>
          <p:nvSpPr>
            <p:cNvPr id="10" name="Rettangolo 9"/>
            <p:cNvSpPr/>
            <p:nvPr/>
          </p:nvSpPr>
          <p:spPr bwMode="auto">
            <a:xfrm>
              <a:off x="0" y="844952"/>
              <a:ext cx="9144000" cy="6013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rot="5400000">
              <a:off x="3872101" y="1373606"/>
              <a:ext cx="5646810" cy="4761363"/>
            </a:xfrm>
            <a:prstGeom prst="rect">
              <a:avLst/>
            </a:prstGeom>
            <a:noFill/>
            <a:ln w="9525">
              <a:noFill/>
              <a:miter lim="800000"/>
              <a:headEnd/>
              <a:tailEnd/>
            </a:ln>
          </p:spPr>
        </p:pic>
        <p:grpSp>
          <p:nvGrpSpPr>
            <p:cNvPr id="12" name="Gruppo 6"/>
            <p:cNvGrpSpPr/>
            <p:nvPr/>
          </p:nvGrpSpPr>
          <p:grpSpPr>
            <a:xfrm>
              <a:off x="-1" y="925383"/>
              <a:ext cx="4735978" cy="1817266"/>
              <a:chOff x="-1" y="925383"/>
              <a:chExt cx="4735978" cy="1817266"/>
            </a:xfrm>
          </p:grpSpPr>
          <p:pic>
            <p:nvPicPr>
              <p:cNvPr id="13" name="Picture 3"/>
              <p:cNvPicPr>
                <a:picLocks noChangeAspect="1" noChangeArrowheads="1"/>
              </p:cNvPicPr>
              <p:nvPr/>
            </p:nvPicPr>
            <p:blipFill>
              <a:blip r:embed="rId4" cstate="print"/>
              <a:srcRect/>
              <a:stretch>
                <a:fillRect/>
              </a:stretch>
            </p:blipFill>
            <p:spPr bwMode="auto">
              <a:xfrm>
                <a:off x="-1" y="925383"/>
                <a:ext cx="4735978" cy="1528449"/>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0" y="2417891"/>
                <a:ext cx="3829440" cy="324758"/>
              </a:xfrm>
              <a:prstGeom prst="rect">
                <a:avLst/>
              </a:prstGeom>
              <a:noFill/>
              <a:ln w="9525">
                <a:noFill/>
                <a:miter lim="800000"/>
                <a:headEnd/>
                <a:tailEnd/>
              </a:ln>
            </p:spPr>
          </p:pic>
        </p:grpSp>
      </p:gr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pic>
        <p:nvPicPr>
          <p:cNvPr id="2" name="Picture 2"/>
          <p:cNvPicPr>
            <a:picLocks noChangeAspect="1" noChangeArrowheads="1"/>
          </p:cNvPicPr>
          <p:nvPr/>
        </p:nvPicPr>
        <p:blipFill>
          <a:blip r:embed="rId6" cstate="print"/>
          <a:srcRect/>
          <a:stretch>
            <a:fillRect/>
          </a:stretch>
        </p:blipFill>
        <p:spPr bwMode="auto">
          <a:xfrm>
            <a:off x="108011" y="4166886"/>
            <a:ext cx="8918976" cy="2581160"/>
          </a:xfrm>
          <a:prstGeom prst="rect">
            <a:avLst/>
          </a:prstGeom>
          <a:noFill/>
          <a:ln w="19050">
            <a:solidFill>
              <a:schemeClr val="tx1"/>
            </a:solidFill>
            <a:miter lim="800000"/>
            <a:headEnd/>
            <a:tailEnd/>
          </a:ln>
        </p:spPr>
      </p:pic>
      <p:cxnSp>
        <p:nvCxnSpPr>
          <p:cNvPr id="16" name="Connettore 1 15"/>
          <p:cNvCxnSpPr/>
          <p:nvPr/>
        </p:nvCxnSpPr>
        <p:spPr bwMode="auto">
          <a:xfrm>
            <a:off x="4314825" y="5052060"/>
            <a:ext cx="4265295" cy="0"/>
          </a:xfrm>
          <a:prstGeom prst="line">
            <a:avLst/>
          </a:prstGeom>
          <a:noFill/>
          <a:ln w="28575" cap="flat" cmpd="sng" algn="ctr">
            <a:solidFill>
              <a:srgbClr val="FF0000"/>
            </a:solidFill>
            <a:prstDash val="solid"/>
            <a:round/>
            <a:headEnd type="none" w="med" len="med"/>
            <a:tailEnd type="none" w="med" len="med"/>
          </a:ln>
          <a:effectLst/>
        </p:spPr>
      </p:cxnSp>
      <p:cxnSp>
        <p:nvCxnSpPr>
          <p:cNvPr id="17" name="Connettore 1 16"/>
          <p:cNvCxnSpPr/>
          <p:nvPr/>
        </p:nvCxnSpPr>
        <p:spPr bwMode="auto">
          <a:xfrm>
            <a:off x="243522" y="5326380"/>
            <a:ext cx="8676000" cy="0"/>
          </a:xfrm>
          <a:prstGeom prst="line">
            <a:avLst/>
          </a:prstGeom>
          <a:noFill/>
          <a:ln w="28575" cap="flat" cmpd="sng" algn="ctr">
            <a:solidFill>
              <a:srgbClr val="FF0000"/>
            </a:solidFill>
            <a:prstDash val="solid"/>
            <a:round/>
            <a:headEnd type="none" w="med" len="med"/>
            <a:tailEnd type="none" w="med" len="med"/>
          </a:ln>
          <a:effectLst/>
        </p:spPr>
      </p:cxnSp>
      <p:cxnSp>
        <p:nvCxnSpPr>
          <p:cNvPr id="18" name="Connettore 1 17"/>
          <p:cNvCxnSpPr/>
          <p:nvPr/>
        </p:nvCxnSpPr>
        <p:spPr bwMode="auto">
          <a:xfrm>
            <a:off x="243522" y="5608320"/>
            <a:ext cx="1692000" cy="0"/>
          </a:xfrm>
          <a:prstGeom prst="line">
            <a:avLst/>
          </a:prstGeom>
          <a:noFill/>
          <a:ln w="28575"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a:off x="8193405" y="6126480"/>
            <a:ext cx="684000" cy="0"/>
          </a:xfrm>
          <a:prstGeom prst="line">
            <a:avLst/>
          </a:prstGeom>
          <a:noFill/>
          <a:ln w="28575" cap="flat" cmpd="sng" algn="ctr">
            <a:solidFill>
              <a:srgbClr val="0066FF"/>
            </a:solidFill>
            <a:prstDash val="solid"/>
            <a:round/>
            <a:headEnd type="none" w="med" len="med"/>
            <a:tailEnd type="none" w="med" len="med"/>
          </a:ln>
          <a:effectLst/>
        </p:spPr>
      </p:cxnSp>
      <p:cxnSp>
        <p:nvCxnSpPr>
          <p:cNvPr id="20" name="Connettore 1 19"/>
          <p:cNvCxnSpPr/>
          <p:nvPr/>
        </p:nvCxnSpPr>
        <p:spPr bwMode="auto">
          <a:xfrm>
            <a:off x="243522" y="6388100"/>
            <a:ext cx="8676000" cy="0"/>
          </a:xfrm>
          <a:prstGeom prst="line">
            <a:avLst/>
          </a:prstGeom>
          <a:noFill/>
          <a:ln w="28575" cap="flat" cmpd="sng" algn="ctr">
            <a:solidFill>
              <a:srgbClr val="0066FF"/>
            </a:solidFill>
            <a:prstDash val="solid"/>
            <a:round/>
            <a:headEnd type="none" w="med" len="med"/>
            <a:tailEnd type="none" w="med" len="med"/>
          </a:ln>
          <a:effectLst/>
        </p:spPr>
      </p:cxnSp>
      <p:cxnSp>
        <p:nvCxnSpPr>
          <p:cNvPr id="21" name="Connettore 1 20"/>
          <p:cNvCxnSpPr/>
          <p:nvPr/>
        </p:nvCxnSpPr>
        <p:spPr bwMode="auto">
          <a:xfrm>
            <a:off x="243522" y="6675120"/>
            <a:ext cx="1692000" cy="0"/>
          </a:xfrm>
          <a:prstGeom prst="line">
            <a:avLst/>
          </a:prstGeom>
          <a:noFill/>
          <a:ln w="28575" cap="flat" cmpd="sng" algn="ctr">
            <a:solidFill>
              <a:srgbClr val="0066FF"/>
            </a:solidFill>
            <a:prstDash val="solid"/>
            <a:round/>
            <a:headEnd type="none" w="med" len="med"/>
            <a:tailEnd type="none" w="med" len="med"/>
          </a:ln>
          <a:effectLst/>
        </p:spPr>
      </p:cxnSp>
      <p:sp>
        <p:nvSpPr>
          <p:cNvPr id="22" name="CasellaDiTesto 21"/>
          <p:cNvSpPr txBox="1"/>
          <p:nvPr/>
        </p:nvSpPr>
        <p:spPr>
          <a:xfrm>
            <a:off x="7283449" y="1976437"/>
            <a:ext cx="1403351" cy="861774"/>
          </a:xfrm>
          <a:prstGeom prst="rect">
            <a:avLst/>
          </a:prstGeom>
          <a:noFill/>
        </p:spPr>
        <p:txBody>
          <a:bodyPr wrap="square" rtlCol="0">
            <a:spAutoFit/>
          </a:bodyPr>
          <a:lstStyle/>
          <a:p>
            <a:pPr algn="r"/>
            <a:r>
              <a:rPr lang="en-GB" smtClean="0">
                <a:solidFill>
                  <a:schemeClr val="tx1"/>
                </a:solidFill>
                <a:effectLst/>
                <a:latin typeface="Calibri" pitchFamily="34" charset="0"/>
              </a:rPr>
              <a:t>Old studies </a:t>
            </a:r>
            <a:r>
              <a:rPr lang="en-GB" sz="1600" smtClean="0">
                <a:solidFill>
                  <a:schemeClr val="tx1"/>
                </a:solidFill>
                <a:effectLst/>
                <a:latin typeface="Calibri" pitchFamily="34" charset="0"/>
              </a:rPr>
              <a:t>(Fiquet et al., 2010, Science)</a:t>
            </a:r>
            <a:endParaRPr lang="en-GB" sz="1600">
              <a:solidFill>
                <a:schemeClr val="tx1"/>
              </a:solidFill>
              <a:effectLst/>
              <a:latin typeface="Calibri" pitchFamily="34" charset="0"/>
            </a:endParaRPr>
          </a:p>
        </p:txBody>
      </p:sp>
      <p:sp>
        <p:nvSpPr>
          <p:cNvPr id="23" name="Figura a mano libera 22"/>
          <p:cNvSpPr/>
          <p:nvPr/>
        </p:nvSpPr>
        <p:spPr bwMode="auto">
          <a:xfrm>
            <a:off x="6616065" y="2140162"/>
            <a:ext cx="725170" cy="14139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Lst>
            <a:ahLst/>
            <a:cxnLst>
              <a:cxn ang="0">
                <a:pos x="connsiteX0" y="connsiteY0"/>
              </a:cxn>
              <a:cxn ang="0">
                <a:pos x="connsiteX1" y="connsiteY1"/>
              </a:cxn>
            </a:cxnLst>
            <a:rect l="l" t="t" r="r" b="b"/>
            <a:pathLst>
              <a:path w="725170" h="141393">
                <a:moveTo>
                  <a:pt x="725170" y="20743"/>
                </a:moveTo>
                <a:cubicBezTo>
                  <a:pt x="468842" y="0"/>
                  <a:pt x="210608" y="45931"/>
                  <a:pt x="0" y="141393"/>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Figura a mano libera 23"/>
          <p:cNvSpPr/>
          <p:nvPr/>
        </p:nvSpPr>
        <p:spPr bwMode="auto">
          <a:xfrm>
            <a:off x="6572249" y="2806701"/>
            <a:ext cx="1321435" cy="42587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 name="connsiteX0" fmla="*/ 732790 w 732790"/>
              <a:gd name="connsiteY0" fmla="*/ 20743 h 168063"/>
              <a:gd name="connsiteX1" fmla="*/ 0 w 732790"/>
              <a:gd name="connsiteY1" fmla="*/ 168063 h 168063"/>
              <a:gd name="connsiteX0" fmla="*/ 1321435 w 1321435"/>
              <a:gd name="connsiteY0" fmla="*/ 20743 h 413808"/>
              <a:gd name="connsiteX1" fmla="*/ 0 w 1321435"/>
              <a:gd name="connsiteY1" fmla="*/ 413808 h 413808"/>
              <a:gd name="connsiteX0" fmla="*/ 1321435 w 1321435"/>
              <a:gd name="connsiteY0" fmla="*/ 0 h 393065"/>
              <a:gd name="connsiteX1" fmla="*/ 0 w 1321435"/>
              <a:gd name="connsiteY1" fmla="*/ 393065 h 393065"/>
              <a:gd name="connsiteX0" fmla="*/ 1321435 w 1321435"/>
              <a:gd name="connsiteY0" fmla="*/ 0 h 393065"/>
              <a:gd name="connsiteX1" fmla="*/ 0 w 1321435"/>
              <a:gd name="connsiteY1" fmla="*/ 393065 h 393065"/>
              <a:gd name="connsiteX0" fmla="*/ 1321435 w 1321435"/>
              <a:gd name="connsiteY0" fmla="*/ 0 h 425873"/>
              <a:gd name="connsiteX1" fmla="*/ 0 w 1321435"/>
              <a:gd name="connsiteY1" fmla="*/ 393065 h 425873"/>
              <a:gd name="connsiteX0" fmla="*/ 1321435 w 1321435"/>
              <a:gd name="connsiteY0" fmla="*/ 0 h 425873"/>
              <a:gd name="connsiteX1" fmla="*/ 0 w 1321435"/>
              <a:gd name="connsiteY1" fmla="*/ 393065 h 425873"/>
            </a:gdLst>
            <a:ahLst/>
            <a:cxnLst>
              <a:cxn ang="0">
                <a:pos x="connsiteX0" y="connsiteY0"/>
              </a:cxn>
              <a:cxn ang="0">
                <a:pos x="connsiteX1" y="connsiteY1"/>
              </a:cxn>
            </a:cxnLst>
            <a:rect l="l" t="t" r="r" b="b"/>
            <a:pathLst>
              <a:path w="1321435" h="425873">
                <a:moveTo>
                  <a:pt x="1321435" y="0"/>
                </a:moveTo>
                <a:cubicBezTo>
                  <a:pt x="1190837" y="173567"/>
                  <a:pt x="239818" y="425873"/>
                  <a:pt x="0" y="393065"/>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CasellaDiTesto 24"/>
          <p:cNvSpPr txBox="1"/>
          <p:nvPr/>
        </p:nvSpPr>
        <p:spPr>
          <a:xfrm>
            <a:off x="935038" y="3477577"/>
            <a:ext cx="2318485" cy="523220"/>
          </a:xfrm>
          <a:prstGeom prst="rect">
            <a:avLst/>
          </a:prstGeom>
          <a:noFill/>
        </p:spPr>
        <p:txBody>
          <a:bodyPr wrap="square" rtlCol="0">
            <a:spAutoFit/>
          </a:bodyPr>
          <a:lstStyle/>
          <a:p>
            <a:pPr algn="ctr"/>
            <a:r>
              <a:rPr lang="en-GB" sz="2800" smtClean="0">
                <a:solidFill>
                  <a:schemeClr val="tx1"/>
                </a:solidFill>
                <a:effectLst/>
                <a:latin typeface="Calibri" pitchFamily="34" charset="0"/>
              </a:rPr>
              <a:t>New solidus</a:t>
            </a:r>
            <a:endParaRPr lang="en-GB" sz="2400">
              <a:solidFill>
                <a:schemeClr val="tx1"/>
              </a:solidFill>
              <a:effectLst/>
              <a:latin typeface="Calibri" pitchFamily="34" charset="0"/>
            </a:endParaRPr>
          </a:p>
        </p:txBody>
      </p:sp>
      <p:sp>
        <p:nvSpPr>
          <p:cNvPr id="26" name="Figura a mano libera 25"/>
          <p:cNvSpPr/>
          <p:nvPr/>
        </p:nvSpPr>
        <p:spPr bwMode="auto">
          <a:xfrm>
            <a:off x="2613660" y="2590800"/>
            <a:ext cx="3375660" cy="998220"/>
          </a:xfrm>
          <a:custGeom>
            <a:avLst/>
            <a:gdLst>
              <a:gd name="connsiteX0" fmla="*/ 0 w 3375660"/>
              <a:gd name="connsiteY0" fmla="*/ 320040 h 320040"/>
              <a:gd name="connsiteX1" fmla="*/ 3375660 w 3375660"/>
              <a:gd name="connsiteY1" fmla="*/ 0 h 320040"/>
              <a:gd name="connsiteX0" fmla="*/ 0 w 3375660"/>
              <a:gd name="connsiteY0" fmla="*/ 586740 h 586740"/>
              <a:gd name="connsiteX1" fmla="*/ 3375660 w 3375660"/>
              <a:gd name="connsiteY1" fmla="*/ 266700 h 586740"/>
              <a:gd name="connsiteX0" fmla="*/ 0 w 3375660"/>
              <a:gd name="connsiteY0" fmla="*/ 586740 h 586740"/>
              <a:gd name="connsiteX1" fmla="*/ 3375660 w 3375660"/>
              <a:gd name="connsiteY1" fmla="*/ 266700 h 586740"/>
              <a:gd name="connsiteX0" fmla="*/ 0 w 3375660"/>
              <a:gd name="connsiteY0" fmla="*/ 586740 h 685800"/>
              <a:gd name="connsiteX1" fmla="*/ 3375660 w 3375660"/>
              <a:gd name="connsiteY1" fmla="*/ 266700 h 685800"/>
              <a:gd name="connsiteX0" fmla="*/ 0 w 3375660"/>
              <a:gd name="connsiteY0" fmla="*/ 899160 h 998220"/>
              <a:gd name="connsiteX1" fmla="*/ 3375660 w 3375660"/>
              <a:gd name="connsiteY1" fmla="*/ 579120 h 998220"/>
            </a:gdLst>
            <a:ahLst/>
            <a:cxnLst>
              <a:cxn ang="0">
                <a:pos x="connsiteX0" y="connsiteY0"/>
              </a:cxn>
              <a:cxn ang="0">
                <a:pos x="connsiteX1" y="connsiteY1"/>
              </a:cxn>
            </a:cxnLst>
            <a:rect l="l" t="t" r="r" b="b"/>
            <a:pathLst>
              <a:path w="3375660" h="998220">
                <a:moveTo>
                  <a:pt x="0" y="899160"/>
                </a:moveTo>
                <a:cubicBezTo>
                  <a:pt x="1856740" y="0"/>
                  <a:pt x="2258060" y="998220"/>
                  <a:pt x="3375660" y="579120"/>
                </a:cubicBezTo>
              </a:path>
            </a:pathLst>
          </a:cu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27" name="Connettore 1 26"/>
          <p:cNvCxnSpPr/>
          <p:nvPr/>
        </p:nvCxnSpPr>
        <p:spPr bwMode="auto">
          <a:xfrm>
            <a:off x="6101080" y="3286760"/>
            <a:ext cx="487680" cy="0"/>
          </a:xfrm>
          <a:prstGeom prst="line">
            <a:avLst/>
          </a:prstGeom>
          <a:noFill/>
          <a:ln w="28575" cap="flat" cmpd="sng" algn="ctr">
            <a:solidFill>
              <a:srgbClr val="FF0000"/>
            </a:solidFill>
            <a:prstDash val="solid"/>
            <a:round/>
            <a:headEnd type="arrow" w="med" len="med"/>
            <a:tailEnd type="arrow" w="med" len="med"/>
          </a:ln>
          <a:effectLst/>
        </p:spPr>
      </p:cxnSp>
      <p:sp>
        <p:nvSpPr>
          <p:cNvPr id="28" name="CasellaDiTesto 27"/>
          <p:cNvSpPr txBox="1"/>
          <p:nvPr/>
        </p:nvSpPr>
        <p:spPr>
          <a:xfrm>
            <a:off x="6032819" y="2928937"/>
            <a:ext cx="573722" cy="369332"/>
          </a:xfrm>
          <a:prstGeom prst="rect">
            <a:avLst/>
          </a:prstGeom>
          <a:noFill/>
        </p:spPr>
        <p:txBody>
          <a:bodyPr wrap="square" rtlCol="0">
            <a:spAutoFit/>
          </a:bodyPr>
          <a:lstStyle/>
          <a:p>
            <a:pPr algn="ctr"/>
            <a:r>
              <a:rPr lang="en-GB" b="1" smtClean="0">
                <a:solidFill>
                  <a:srgbClr val="FF0000"/>
                </a:solidFill>
                <a:effectLst/>
                <a:latin typeface="Symbol" pitchFamily="18" charset="2"/>
              </a:rPr>
              <a:t>D</a:t>
            </a:r>
            <a:r>
              <a:rPr lang="en-GB" b="1" smtClean="0">
                <a:solidFill>
                  <a:srgbClr val="FF0000"/>
                </a:solidFill>
                <a:effectLst/>
                <a:latin typeface="Calibri" pitchFamily="34" charset="0"/>
              </a:rPr>
              <a:t>T</a:t>
            </a:r>
            <a:endParaRPr lang="en-GB" b="1">
              <a:solidFill>
                <a:srgbClr val="FF0000"/>
              </a:solidFill>
              <a:effectLst/>
              <a:latin typeface="Calibri" pitchFamily="34" charset="0"/>
            </a:endParaRPr>
          </a:p>
        </p:txBody>
      </p:sp>
      <p:sp>
        <p:nvSpPr>
          <p:cNvPr id="29" name="CasellaDiTesto 28"/>
          <p:cNvSpPr txBox="1"/>
          <p:nvPr/>
        </p:nvSpPr>
        <p:spPr>
          <a:xfrm>
            <a:off x="724732" y="2964106"/>
            <a:ext cx="1842622" cy="461665"/>
          </a:xfrm>
          <a:prstGeom prst="rect">
            <a:avLst/>
          </a:prstGeom>
          <a:noFill/>
        </p:spPr>
        <p:txBody>
          <a:bodyPr wrap="square" rtlCol="0">
            <a:spAutoFit/>
          </a:bodyPr>
          <a:lstStyle/>
          <a:p>
            <a:pPr algn="ctr"/>
            <a:r>
              <a:rPr lang="en-GB" sz="2400" b="1" smtClean="0">
                <a:solidFill>
                  <a:srgbClr val="FF0000"/>
                </a:solidFill>
                <a:effectLst/>
                <a:latin typeface="Symbol" pitchFamily="18" charset="2"/>
              </a:rPr>
              <a:t>D</a:t>
            </a:r>
            <a:r>
              <a:rPr lang="en-GB" sz="2400" b="1" smtClean="0">
                <a:solidFill>
                  <a:srgbClr val="FF0000"/>
                </a:solidFill>
                <a:effectLst/>
                <a:latin typeface="Calibri" pitchFamily="34" charset="0"/>
              </a:rPr>
              <a:t>T &gt;400 K</a:t>
            </a:r>
            <a:endParaRPr lang="en-GB" sz="2400" b="1">
              <a:solidFill>
                <a:srgbClr val="FF0000"/>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3000"/>
                                        <p:tgtEl>
                                          <p:spTgt spid="17"/>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00"/>
                                        <p:tgtEl>
                                          <p:spTgt spid="19"/>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3000"/>
                                        <p:tgtEl>
                                          <p:spTgt spid="20"/>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 y="844952"/>
            <a:ext cx="9144001" cy="6013048"/>
            <a:chOff x="-1" y="844952"/>
            <a:chExt cx="9144001" cy="6013048"/>
          </a:xfrm>
        </p:grpSpPr>
        <p:sp>
          <p:nvSpPr>
            <p:cNvPr id="10" name="Rettangolo 9"/>
            <p:cNvSpPr/>
            <p:nvPr/>
          </p:nvSpPr>
          <p:spPr bwMode="auto">
            <a:xfrm>
              <a:off x="0" y="844952"/>
              <a:ext cx="9144000" cy="6013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rot="5400000">
              <a:off x="3872101" y="1373606"/>
              <a:ext cx="5646810" cy="4761363"/>
            </a:xfrm>
            <a:prstGeom prst="rect">
              <a:avLst/>
            </a:prstGeom>
            <a:noFill/>
            <a:ln w="9525">
              <a:noFill/>
              <a:miter lim="800000"/>
              <a:headEnd/>
              <a:tailEnd/>
            </a:ln>
          </p:spPr>
        </p:pic>
        <p:grpSp>
          <p:nvGrpSpPr>
            <p:cNvPr id="12" name="Gruppo 6"/>
            <p:cNvGrpSpPr/>
            <p:nvPr/>
          </p:nvGrpSpPr>
          <p:grpSpPr>
            <a:xfrm>
              <a:off x="-1" y="925383"/>
              <a:ext cx="4735978" cy="1817266"/>
              <a:chOff x="-1" y="925383"/>
              <a:chExt cx="4735978" cy="1817266"/>
            </a:xfrm>
          </p:grpSpPr>
          <p:pic>
            <p:nvPicPr>
              <p:cNvPr id="13" name="Picture 3"/>
              <p:cNvPicPr>
                <a:picLocks noChangeAspect="1" noChangeArrowheads="1"/>
              </p:cNvPicPr>
              <p:nvPr/>
            </p:nvPicPr>
            <p:blipFill>
              <a:blip r:embed="rId4" cstate="print"/>
              <a:srcRect/>
              <a:stretch>
                <a:fillRect/>
              </a:stretch>
            </p:blipFill>
            <p:spPr bwMode="auto">
              <a:xfrm>
                <a:off x="-1" y="925383"/>
                <a:ext cx="4735978" cy="1528449"/>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0" y="2417891"/>
                <a:ext cx="3829440" cy="324758"/>
              </a:xfrm>
              <a:prstGeom prst="rect">
                <a:avLst/>
              </a:prstGeom>
              <a:noFill/>
              <a:ln w="9525">
                <a:noFill/>
                <a:miter lim="800000"/>
                <a:headEnd/>
                <a:tailEnd/>
              </a:ln>
            </p:spPr>
          </p:pic>
        </p:grpSp>
      </p:gr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22" name="CasellaDiTesto 21"/>
          <p:cNvSpPr txBox="1"/>
          <p:nvPr/>
        </p:nvSpPr>
        <p:spPr>
          <a:xfrm>
            <a:off x="7283449" y="1976437"/>
            <a:ext cx="1403351" cy="861774"/>
          </a:xfrm>
          <a:prstGeom prst="rect">
            <a:avLst/>
          </a:prstGeom>
          <a:noFill/>
        </p:spPr>
        <p:txBody>
          <a:bodyPr wrap="square" rtlCol="0">
            <a:spAutoFit/>
          </a:bodyPr>
          <a:lstStyle/>
          <a:p>
            <a:pPr algn="r"/>
            <a:r>
              <a:rPr lang="en-GB" smtClean="0">
                <a:solidFill>
                  <a:schemeClr val="tx1"/>
                </a:solidFill>
                <a:effectLst/>
                <a:latin typeface="Calibri" pitchFamily="34" charset="0"/>
              </a:rPr>
              <a:t>Old studies </a:t>
            </a:r>
            <a:r>
              <a:rPr lang="en-GB" sz="1600" smtClean="0">
                <a:solidFill>
                  <a:schemeClr val="tx1"/>
                </a:solidFill>
                <a:effectLst/>
                <a:latin typeface="Calibri" pitchFamily="34" charset="0"/>
              </a:rPr>
              <a:t>(Fiquet et al., 2010, Science)</a:t>
            </a:r>
            <a:endParaRPr lang="en-GB" sz="1600">
              <a:solidFill>
                <a:schemeClr val="tx1"/>
              </a:solidFill>
              <a:effectLst/>
              <a:latin typeface="Calibri" pitchFamily="34" charset="0"/>
            </a:endParaRPr>
          </a:p>
        </p:txBody>
      </p:sp>
      <p:sp>
        <p:nvSpPr>
          <p:cNvPr id="23" name="Figura a mano libera 22"/>
          <p:cNvSpPr/>
          <p:nvPr/>
        </p:nvSpPr>
        <p:spPr bwMode="auto">
          <a:xfrm>
            <a:off x="6616065" y="2140162"/>
            <a:ext cx="725170" cy="14139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Lst>
            <a:ahLst/>
            <a:cxnLst>
              <a:cxn ang="0">
                <a:pos x="connsiteX0" y="connsiteY0"/>
              </a:cxn>
              <a:cxn ang="0">
                <a:pos x="connsiteX1" y="connsiteY1"/>
              </a:cxn>
            </a:cxnLst>
            <a:rect l="l" t="t" r="r" b="b"/>
            <a:pathLst>
              <a:path w="725170" h="141393">
                <a:moveTo>
                  <a:pt x="725170" y="20743"/>
                </a:moveTo>
                <a:cubicBezTo>
                  <a:pt x="468842" y="0"/>
                  <a:pt x="210608" y="45931"/>
                  <a:pt x="0" y="141393"/>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Figura a mano libera 23"/>
          <p:cNvSpPr/>
          <p:nvPr/>
        </p:nvSpPr>
        <p:spPr bwMode="auto">
          <a:xfrm>
            <a:off x="6572249" y="2806701"/>
            <a:ext cx="1321435" cy="42587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 name="connsiteX0" fmla="*/ 732790 w 732790"/>
              <a:gd name="connsiteY0" fmla="*/ 20743 h 168063"/>
              <a:gd name="connsiteX1" fmla="*/ 0 w 732790"/>
              <a:gd name="connsiteY1" fmla="*/ 168063 h 168063"/>
              <a:gd name="connsiteX0" fmla="*/ 1321435 w 1321435"/>
              <a:gd name="connsiteY0" fmla="*/ 20743 h 413808"/>
              <a:gd name="connsiteX1" fmla="*/ 0 w 1321435"/>
              <a:gd name="connsiteY1" fmla="*/ 413808 h 413808"/>
              <a:gd name="connsiteX0" fmla="*/ 1321435 w 1321435"/>
              <a:gd name="connsiteY0" fmla="*/ 0 h 393065"/>
              <a:gd name="connsiteX1" fmla="*/ 0 w 1321435"/>
              <a:gd name="connsiteY1" fmla="*/ 393065 h 393065"/>
              <a:gd name="connsiteX0" fmla="*/ 1321435 w 1321435"/>
              <a:gd name="connsiteY0" fmla="*/ 0 h 393065"/>
              <a:gd name="connsiteX1" fmla="*/ 0 w 1321435"/>
              <a:gd name="connsiteY1" fmla="*/ 393065 h 393065"/>
              <a:gd name="connsiteX0" fmla="*/ 1321435 w 1321435"/>
              <a:gd name="connsiteY0" fmla="*/ 0 h 425873"/>
              <a:gd name="connsiteX1" fmla="*/ 0 w 1321435"/>
              <a:gd name="connsiteY1" fmla="*/ 393065 h 425873"/>
              <a:gd name="connsiteX0" fmla="*/ 1321435 w 1321435"/>
              <a:gd name="connsiteY0" fmla="*/ 0 h 425873"/>
              <a:gd name="connsiteX1" fmla="*/ 0 w 1321435"/>
              <a:gd name="connsiteY1" fmla="*/ 393065 h 425873"/>
            </a:gdLst>
            <a:ahLst/>
            <a:cxnLst>
              <a:cxn ang="0">
                <a:pos x="connsiteX0" y="connsiteY0"/>
              </a:cxn>
              <a:cxn ang="0">
                <a:pos x="connsiteX1" y="connsiteY1"/>
              </a:cxn>
            </a:cxnLst>
            <a:rect l="l" t="t" r="r" b="b"/>
            <a:pathLst>
              <a:path w="1321435" h="425873">
                <a:moveTo>
                  <a:pt x="1321435" y="0"/>
                </a:moveTo>
                <a:cubicBezTo>
                  <a:pt x="1190837" y="173567"/>
                  <a:pt x="239818" y="425873"/>
                  <a:pt x="0" y="393065"/>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CasellaDiTesto 24"/>
          <p:cNvSpPr txBox="1"/>
          <p:nvPr/>
        </p:nvSpPr>
        <p:spPr>
          <a:xfrm>
            <a:off x="935038" y="3477577"/>
            <a:ext cx="2318485" cy="523220"/>
          </a:xfrm>
          <a:prstGeom prst="rect">
            <a:avLst/>
          </a:prstGeom>
          <a:noFill/>
        </p:spPr>
        <p:txBody>
          <a:bodyPr wrap="square" rtlCol="0">
            <a:spAutoFit/>
          </a:bodyPr>
          <a:lstStyle/>
          <a:p>
            <a:pPr algn="ctr"/>
            <a:r>
              <a:rPr lang="en-GB" sz="2800" dirty="0" smtClean="0">
                <a:solidFill>
                  <a:schemeClr val="tx1"/>
                </a:solidFill>
                <a:effectLst/>
                <a:latin typeface="Calibri" pitchFamily="34" charset="0"/>
              </a:rPr>
              <a:t>New solidus</a:t>
            </a:r>
            <a:endParaRPr lang="en-GB" sz="2400" dirty="0">
              <a:solidFill>
                <a:schemeClr val="tx1"/>
              </a:solidFill>
              <a:effectLst/>
              <a:latin typeface="Calibri" pitchFamily="34" charset="0"/>
            </a:endParaRPr>
          </a:p>
        </p:txBody>
      </p:sp>
      <p:sp>
        <p:nvSpPr>
          <p:cNvPr id="26" name="Figura a mano libera 25"/>
          <p:cNvSpPr/>
          <p:nvPr/>
        </p:nvSpPr>
        <p:spPr bwMode="auto">
          <a:xfrm>
            <a:off x="2613660" y="2590800"/>
            <a:ext cx="3375660" cy="998220"/>
          </a:xfrm>
          <a:custGeom>
            <a:avLst/>
            <a:gdLst>
              <a:gd name="connsiteX0" fmla="*/ 0 w 3375660"/>
              <a:gd name="connsiteY0" fmla="*/ 320040 h 320040"/>
              <a:gd name="connsiteX1" fmla="*/ 3375660 w 3375660"/>
              <a:gd name="connsiteY1" fmla="*/ 0 h 320040"/>
              <a:gd name="connsiteX0" fmla="*/ 0 w 3375660"/>
              <a:gd name="connsiteY0" fmla="*/ 586740 h 586740"/>
              <a:gd name="connsiteX1" fmla="*/ 3375660 w 3375660"/>
              <a:gd name="connsiteY1" fmla="*/ 266700 h 586740"/>
              <a:gd name="connsiteX0" fmla="*/ 0 w 3375660"/>
              <a:gd name="connsiteY0" fmla="*/ 586740 h 586740"/>
              <a:gd name="connsiteX1" fmla="*/ 3375660 w 3375660"/>
              <a:gd name="connsiteY1" fmla="*/ 266700 h 586740"/>
              <a:gd name="connsiteX0" fmla="*/ 0 w 3375660"/>
              <a:gd name="connsiteY0" fmla="*/ 586740 h 685800"/>
              <a:gd name="connsiteX1" fmla="*/ 3375660 w 3375660"/>
              <a:gd name="connsiteY1" fmla="*/ 266700 h 685800"/>
              <a:gd name="connsiteX0" fmla="*/ 0 w 3375660"/>
              <a:gd name="connsiteY0" fmla="*/ 899160 h 998220"/>
              <a:gd name="connsiteX1" fmla="*/ 3375660 w 3375660"/>
              <a:gd name="connsiteY1" fmla="*/ 579120 h 998220"/>
            </a:gdLst>
            <a:ahLst/>
            <a:cxnLst>
              <a:cxn ang="0">
                <a:pos x="connsiteX0" y="connsiteY0"/>
              </a:cxn>
              <a:cxn ang="0">
                <a:pos x="connsiteX1" y="connsiteY1"/>
              </a:cxn>
            </a:cxnLst>
            <a:rect l="l" t="t" r="r" b="b"/>
            <a:pathLst>
              <a:path w="3375660" h="998220">
                <a:moveTo>
                  <a:pt x="0" y="899160"/>
                </a:moveTo>
                <a:cubicBezTo>
                  <a:pt x="1856740" y="0"/>
                  <a:pt x="2258060" y="998220"/>
                  <a:pt x="3375660" y="579120"/>
                </a:cubicBezTo>
              </a:path>
            </a:pathLst>
          </a:cu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27" name="Connettore 1 26"/>
          <p:cNvCxnSpPr/>
          <p:nvPr/>
        </p:nvCxnSpPr>
        <p:spPr bwMode="auto">
          <a:xfrm>
            <a:off x="6101080" y="3286760"/>
            <a:ext cx="487680" cy="0"/>
          </a:xfrm>
          <a:prstGeom prst="line">
            <a:avLst/>
          </a:prstGeom>
          <a:noFill/>
          <a:ln w="28575" cap="flat" cmpd="sng" algn="ctr">
            <a:solidFill>
              <a:srgbClr val="FF0000"/>
            </a:solidFill>
            <a:prstDash val="solid"/>
            <a:round/>
            <a:headEnd type="arrow" w="med" len="med"/>
            <a:tailEnd type="arrow" w="med" len="med"/>
          </a:ln>
          <a:effectLst/>
        </p:spPr>
      </p:cxnSp>
      <p:sp>
        <p:nvSpPr>
          <p:cNvPr id="28" name="CasellaDiTesto 27"/>
          <p:cNvSpPr txBox="1"/>
          <p:nvPr/>
        </p:nvSpPr>
        <p:spPr>
          <a:xfrm>
            <a:off x="6032819" y="2928937"/>
            <a:ext cx="573722" cy="369332"/>
          </a:xfrm>
          <a:prstGeom prst="rect">
            <a:avLst/>
          </a:prstGeom>
          <a:noFill/>
        </p:spPr>
        <p:txBody>
          <a:bodyPr wrap="square" rtlCol="0">
            <a:spAutoFit/>
          </a:bodyPr>
          <a:lstStyle/>
          <a:p>
            <a:pPr algn="ctr"/>
            <a:r>
              <a:rPr lang="en-GB" b="1" smtClean="0">
                <a:solidFill>
                  <a:srgbClr val="FF0000"/>
                </a:solidFill>
                <a:effectLst/>
                <a:latin typeface="Symbol" pitchFamily="18" charset="2"/>
              </a:rPr>
              <a:t>D</a:t>
            </a:r>
            <a:r>
              <a:rPr lang="en-GB" b="1" smtClean="0">
                <a:solidFill>
                  <a:srgbClr val="FF0000"/>
                </a:solidFill>
                <a:effectLst/>
                <a:latin typeface="Calibri" pitchFamily="34" charset="0"/>
              </a:rPr>
              <a:t>T</a:t>
            </a:r>
            <a:endParaRPr lang="en-GB" b="1">
              <a:solidFill>
                <a:srgbClr val="FF0000"/>
              </a:solidFill>
              <a:effectLst/>
              <a:latin typeface="Calibri" pitchFamily="34" charset="0"/>
            </a:endParaRPr>
          </a:p>
        </p:txBody>
      </p:sp>
      <p:sp>
        <p:nvSpPr>
          <p:cNvPr id="29" name="CasellaDiTesto 28"/>
          <p:cNvSpPr txBox="1"/>
          <p:nvPr/>
        </p:nvSpPr>
        <p:spPr>
          <a:xfrm>
            <a:off x="724732" y="2964106"/>
            <a:ext cx="1842622" cy="461665"/>
          </a:xfrm>
          <a:prstGeom prst="rect">
            <a:avLst/>
          </a:prstGeom>
          <a:noFill/>
        </p:spPr>
        <p:txBody>
          <a:bodyPr wrap="square" rtlCol="0">
            <a:spAutoFit/>
          </a:bodyPr>
          <a:lstStyle/>
          <a:p>
            <a:pPr algn="ctr"/>
            <a:r>
              <a:rPr lang="en-GB" sz="2400" b="1" smtClean="0">
                <a:solidFill>
                  <a:srgbClr val="FF0000"/>
                </a:solidFill>
                <a:effectLst/>
                <a:latin typeface="Symbol" pitchFamily="18" charset="2"/>
              </a:rPr>
              <a:t>D</a:t>
            </a:r>
            <a:r>
              <a:rPr lang="en-GB" sz="2400" b="1" smtClean="0">
                <a:solidFill>
                  <a:srgbClr val="FF0000"/>
                </a:solidFill>
                <a:effectLst/>
                <a:latin typeface="Calibri" pitchFamily="34" charset="0"/>
              </a:rPr>
              <a:t>T &gt;400 K</a:t>
            </a:r>
            <a:endParaRPr lang="en-GB" sz="2400" b="1">
              <a:solidFill>
                <a:srgbClr val="FF0000"/>
              </a:solidFill>
              <a:effectLst/>
              <a:latin typeface="Calibri" pitchFamily="34" charset="0"/>
            </a:endParaRPr>
          </a:p>
        </p:txBody>
      </p:sp>
      <p:sp>
        <p:nvSpPr>
          <p:cNvPr id="30" name="CasellaDiTesto 29"/>
          <p:cNvSpPr txBox="1"/>
          <p:nvPr/>
        </p:nvSpPr>
        <p:spPr>
          <a:xfrm>
            <a:off x="49503" y="4082756"/>
            <a:ext cx="4265321" cy="1200329"/>
          </a:xfrm>
          <a:prstGeom prst="rect">
            <a:avLst/>
          </a:prstGeom>
          <a:noFill/>
        </p:spPr>
        <p:txBody>
          <a:bodyPr wrap="square" rtlCol="0">
            <a:spAutoFit/>
          </a:bodyPr>
          <a:lstStyle/>
          <a:p>
            <a:r>
              <a:rPr lang="en-GB" sz="2400" dirty="0" smtClean="0">
                <a:solidFill>
                  <a:schemeClr val="tx1"/>
                </a:solidFill>
                <a:effectLst/>
                <a:latin typeface="Calibri" pitchFamily="34" charset="0"/>
              </a:rPr>
              <a:t>Light elements (Si, O, S) can reduce the melting point of Fe at CMB up to 700 K.</a:t>
            </a:r>
            <a:endParaRPr lang="en-GB" sz="2000" dirty="0">
              <a:solidFill>
                <a:schemeClr val="tx1"/>
              </a:solidFill>
              <a:effectLst/>
              <a:latin typeface="Calibri" pitchFamily="34" charset="0"/>
            </a:endParaRPr>
          </a:p>
        </p:txBody>
      </p:sp>
      <p:sp>
        <p:nvSpPr>
          <p:cNvPr id="3" name="Rettangolo arrotondato 2"/>
          <p:cNvSpPr/>
          <p:nvPr/>
        </p:nvSpPr>
        <p:spPr bwMode="auto">
          <a:xfrm>
            <a:off x="22288" y="5118099"/>
            <a:ext cx="4751790" cy="1681051"/>
          </a:xfrm>
          <a:prstGeom prst="roundRect">
            <a:avLst/>
          </a:prstGeom>
          <a:solidFill>
            <a:srgbClr val="FF0000"/>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1" name="CasellaDiTesto 30"/>
          <p:cNvSpPr txBox="1"/>
          <p:nvPr/>
        </p:nvSpPr>
        <p:spPr>
          <a:xfrm>
            <a:off x="240003" y="5304858"/>
            <a:ext cx="4265321" cy="1200329"/>
          </a:xfrm>
          <a:prstGeom prst="rect">
            <a:avLst/>
          </a:prstGeom>
          <a:noFill/>
        </p:spPr>
        <p:txBody>
          <a:bodyPr wrap="square" rtlCol="0">
            <a:spAutoFit/>
          </a:bodyPr>
          <a:lstStyle/>
          <a:p>
            <a:pPr algn="ctr"/>
            <a:r>
              <a:rPr lang="en-GB" sz="3600" b="1" dirty="0" smtClean="0">
                <a:solidFill>
                  <a:schemeClr val="tx1"/>
                </a:solidFill>
                <a:effectLst/>
                <a:latin typeface="Calibri" pitchFamily="34" charset="0"/>
              </a:rPr>
              <a:t>T</a:t>
            </a:r>
            <a:r>
              <a:rPr lang="en-GB" sz="3600" b="1" baseline="-25000" dirty="0" smtClean="0">
                <a:solidFill>
                  <a:schemeClr val="tx1"/>
                </a:solidFill>
                <a:effectLst/>
                <a:latin typeface="Calibri" pitchFamily="34" charset="0"/>
              </a:rPr>
              <a:t>CMB</a:t>
            </a:r>
            <a:r>
              <a:rPr lang="en-GB" sz="3600" b="1" dirty="0" smtClean="0">
                <a:solidFill>
                  <a:schemeClr val="tx1"/>
                </a:solidFill>
                <a:effectLst/>
                <a:latin typeface="Calibri" pitchFamily="34" charset="0"/>
              </a:rPr>
              <a:t> can be as low as 3270 K (~3000 °C)</a:t>
            </a:r>
            <a:endParaRPr lang="en-GB" sz="3200" b="1" dirty="0">
              <a:solidFill>
                <a:schemeClr val="tx1"/>
              </a:solidFill>
              <a:effectLst/>
              <a:latin typeface="Calibri" pitchFamily="34" charset="0"/>
            </a:endParaRPr>
          </a:p>
        </p:txBody>
      </p:sp>
      <p:sp>
        <p:nvSpPr>
          <p:cNvPr id="32" name="CasellaDiTesto 31"/>
          <p:cNvSpPr txBox="1"/>
          <p:nvPr/>
        </p:nvSpPr>
        <p:spPr>
          <a:xfrm>
            <a:off x="-15813" y="6519092"/>
            <a:ext cx="4521137" cy="307777"/>
          </a:xfrm>
          <a:prstGeom prst="rect">
            <a:avLst/>
          </a:prstGeom>
          <a:noFill/>
        </p:spPr>
        <p:txBody>
          <a:bodyPr wrap="square" rtlCol="0">
            <a:spAutoFit/>
          </a:bodyPr>
          <a:lstStyle/>
          <a:p>
            <a:r>
              <a:rPr lang="en-GB" sz="1400" dirty="0" err="1" smtClean="0">
                <a:solidFill>
                  <a:schemeClr val="tx1"/>
                </a:solidFill>
                <a:effectLst/>
                <a:latin typeface="Calibri" pitchFamily="34" charset="0"/>
              </a:rPr>
              <a:t>Terasaki</a:t>
            </a:r>
            <a:r>
              <a:rPr lang="en-GB" sz="1400" dirty="0" smtClean="0">
                <a:solidFill>
                  <a:schemeClr val="tx1"/>
                </a:solidFill>
                <a:effectLst/>
                <a:latin typeface="Calibri" pitchFamily="34" charset="0"/>
              </a:rPr>
              <a:t> et al., 2011 (Earth Planet. Sci. Lett., 304, 559-564</a:t>
            </a:r>
            <a:endParaRPr lang="en-GB" sz="1200" dirty="0">
              <a:solidFill>
                <a:schemeClr val="tx1"/>
              </a:solidFill>
              <a:effectLst/>
              <a:latin typeface="Calibri" pitchFamily="34" charset="0"/>
            </a:endParaRPr>
          </a:p>
        </p:txBody>
      </p:sp>
    </p:spTree>
    <p:extLst>
      <p:ext uri="{BB962C8B-B14F-4D97-AF65-F5344CB8AC3E}">
        <p14:creationId xmlns:p14="http://schemas.microsoft.com/office/powerpoint/2010/main" val="26679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1000"/>
                            </p:stCondLst>
                            <p:childTnLst>
                              <p:par>
                                <p:cTn id="18" presetID="10" presetClass="entr" presetSubtype="0"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63087" y="889001"/>
            <a:ext cx="8439778" cy="5607050"/>
          </a:xfrm>
          <a:prstGeom prst="rect">
            <a:avLst/>
          </a:prstGeom>
          <a:noFill/>
          <a:ln w="9525">
            <a:noFill/>
            <a:miter lim="800000"/>
            <a:headEnd/>
            <a:tailEnd/>
          </a:ln>
        </p:spPr>
      </p:pic>
      <p:cxnSp>
        <p:nvCxnSpPr>
          <p:cNvPr id="30" name="Connettore 1 29"/>
          <p:cNvCxnSpPr/>
          <p:nvPr/>
        </p:nvCxnSpPr>
        <p:spPr bwMode="auto">
          <a:xfrm>
            <a:off x="6722250" y="5568388"/>
            <a:ext cx="1944000" cy="0"/>
          </a:xfrm>
          <a:prstGeom prst="line">
            <a:avLst/>
          </a:prstGeom>
          <a:noFill/>
          <a:ln w="28575" cap="flat" cmpd="sng" algn="ctr">
            <a:solidFill>
              <a:srgbClr val="FF0000"/>
            </a:solidFill>
            <a:prstDash val="solid"/>
            <a:round/>
            <a:headEnd type="none" w="med" len="med"/>
            <a:tailEnd type="none" w="med" len="med"/>
          </a:ln>
          <a:effectLst/>
        </p:spPr>
      </p:cxnSp>
      <p:cxnSp>
        <p:nvCxnSpPr>
          <p:cNvPr id="31" name="Connettore 1 30"/>
          <p:cNvCxnSpPr/>
          <p:nvPr/>
        </p:nvCxnSpPr>
        <p:spPr bwMode="auto">
          <a:xfrm>
            <a:off x="3122205" y="5715867"/>
            <a:ext cx="4608000" cy="0"/>
          </a:xfrm>
          <a:prstGeom prst="line">
            <a:avLst/>
          </a:prstGeom>
          <a:noFill/>
          <a:ln w="285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4"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5" name="CasellaDiTesto 4"/>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6" name="CasellaDiTesto 5"/>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 name="CasellaDiTesto 6"/>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 name="CasellaDiTesto 7"/>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CasellaDiTesto 8"/>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0" name="CasellaDiTesto 9"/>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3"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4"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6"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7"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8"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9"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0"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1"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2"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3"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4" name="CasellaDiTesto 23"/>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5" name="CasellaDiTesto 24"/>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6" name="CasellaDiTesto 25"/>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27"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28"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29"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0" name="CasellaDiTesto 29"/>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1"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2"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4"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35" name="Rettangolo 126"/>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36"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38"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39"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0"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1"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51" name="Figura a mano libera 50"/>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45" name="CasellaDiTesto 44"/>
          <p:cNvSpPr txBox="1"/>
          <p:nvPr/>
        </p:nvSpPr>
        <p:spPr>
          <a:xfrm>
            <a:off x="4298189" y="844796"/>
            <a:ext cx="4845812" cy="579438"/>
          </a:xfrm>
          <a:prstGeom prst="rect">
            <a:avLst/>
          </a:prstGeom>
          <a:noFill/>
        </p:spPr>
        <p:txBody>
          <a:bodyPr wrap="square">
            <a:spAutoFit/>
          </a:bodyPr>
          <a:lstStyle/>
          <a:p>
            <a:pPr algn="ctr" eaLnBrk="0" hangingPunct="0">
              <a:defRPr/>
            </a:pP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“Classical view”</a:t>
            </a:r>
            <a:endParaRPr lang="en-GB" sz="32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6" name="CasellaDiTesto 45"/>
          <p:cNvSpPr txBox="1"/>
          <p:nvPr/>
        </p:nvSpPr>
        <p:spPr>
          <a:xfrm>
            <a:off x="4298188" y="1459159"/>
            <a:ext cx="4845812" cy="954107"/>
          </a:xfrm>
          <a:prstGeom prst="rect">
            <a:avLst/>
          </a:prstGeom>
          <a:noFill/>
        </p:spPr>
        <p:txBody>
          <a:bodyPr wrap="square">
            <a:spAutoFit/>
          </a:bodyPr>
          <a:lstStyle/>
          <a:p>
            <a:pPr algn="ctr" eaLnBrk="0" hangingPunct="0">
              <a:defRPr/>
            </a:pPr>
            <a:r>
              <a:rPr lang="en-GB" sz="3600" dirty="0" smtClean="0">
                <a:solidFill>
                  <a:srgbClr val="FFFF00"/>
                </a:solidFill>
                <a:effectLst>
                  <a:outerShdw blurRad="38100" dist="38100" dir="2700000" algn="tl">
                    <a:srgbClr val="000000"/>
                  </a:outerShdw>
                </a:effectLst>
                <a:latin typeface="Calibri" pitchFamily="34" charset="0"/>
                <a:cs typeface="Arial" pitchFamily="34" charset="0"/>
              </a:rPr>
              <a:t>MORB source is shallow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(because cold)</a:t>
            </a:r>
            <a:endParaRPr lang="en-GB" sz="20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7" name="CasellaDiTesto 46"/>
          <p:cNvSpPr txBox="1"/>
          <p:nvPr/>
        </p:nvSpPr>
        <p:spPr>
          <a:xfrm>
            <a:off x="4305110" y="5639046"/>
            <a:ext cx="4838890" cy="954107"/>
          </a:xfrm>
          <a:prstGeom prst="rect">
            <a:avLst/>
          </a:prstGeom>
          <a:noFill/>
        </p:spPr>
        <p:txBody>
          <a:bodyPr wrap="square">
            <a:spAutoFit/>
          </a:bodyPr>
          <a:lstStyle/>
          <a:p>
            <a:pPr algn="ctr" eaLnBrk="0" hangingPunct="0">
              <a:defRPr/>
            </a:pPr>
            <a:r>
              <a:rPr lang="en-GB" sz="3600" dirty="0" smtClean="0">
                <a:solidFill>
                  <a:srgbClr val="FFFF00"/>
                </a:solidFill>
                <a:effectLst>
                  <a:outerShdw blurRad="38100" dist="38100" dir="2700000" algn="tl">
                    <a:srgbClr val="000000"/>
                  </a:outerShdw>
                </a:effectLst>
                <a:latin typeface="Calibri" pitchFamily="34" charset="0"/>
                <a:cs typeface="Arial" pitchFamily="34" charset="0"/>
              </a:rPr>
              <a:t>OIB source is very deep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(because hot)</a:t>
            </a:r>
            <a:endParaRPr lang="en-GB" sz="20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8" name="Stella a 5 punte 137"/>
          <p:cNvSpPr>
            <a:spLocks/>
          </p:cNvSpPr>
          <p:nvPr/>
        </p:nvSpPr>
        <p:spPr bwMode="auto">
          <a:xfrm>
            <a:off x="1895665" y="1528056"/>
            <a:ext cx="417513"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66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49" name="Stella a 5 punte 136"/>
          <p:cNvSpPr>
            <a:spLocks/>
          </p:cNvSpPr>
          <p:nvPr/>
        </p:nvSpPr>
        <p:spPr bwMode="auto">
          <a:xfrm>
            <a:off x="3308223" y="6018776"/>
            <a:ext cx="411162"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0" name="CasellaDiTesto 49"/>
          <p:cNvSpPr txBox="1"/>
          <p:nvPr/>
        </p:nvSpPr>
        <p:spPr>
          <a:xfrm>
            <a:off x="4298188" y="2680618"/>
            <a:ext cx="4845812" cy="1384995"/>
          </a:xfrm>
          <a:prstGeom prst="rect">
            <a:avLst/>
          </a:prstGeom>
          <a:noFill/>
        </p:spPr>
        <p:txBody>
          <a:bodyPr wrap="square">
            <a:spAutoFit/>
          </a:bodyPr>
          <a:lstStyle/>
          <a:p>
            <a:pPr algn="ctr" eaLnBrk="0" hangingPunct="0">
              <a:defRPr/>
            </a:pP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T</a:t>
            </a:r>
            <a:r>
              <a:rPr lang="en-GB" sz="2800" baseline="-25000" dirty="0" smtClean="0">
                <a:solidFill>
                  <a:schemeClr val="bg1"/>
                </a:solidFill>
                <a:effectLst>
                  <a:outerShdw blurRad="38100" dist="38100" dir="2700000" algn="tl">
                    <a:srgbClr val="000000"/>
                  </a:outerShdw>
                </a:effectLst>
                <a:latin typeface="Calibri" pitchFamily="34" charset="0"/>
                <a:cs typeface="Arial" pitchFamily="34" charset="0"/>
              </a:rPr>
              <a:t>CBM</a:t>
            </a: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 ~4000 °C</a:t>
            </a:r>
          </a:p>
          <a:p>
            <a:pPr algn="ctr" eaLnBrk="0" hangingPunct="0">
              <a:defRPr/>
            </a:pP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(to compare with T</a:t>
            </a:r>
            <a:r>
              <a:rPr lang="en-GB" sz="2800" baseline="-25000" dirty="0" smtClean="0">
                <a:solidFill>
                  <a:schemeClr val="bg1"/>
                </a:solidFill>
                <a:effectLst>
                  <a:outerShdw blurRad="38100" dist="38100" dir="2700000" algn="tl">
                    <a:srgbClr val="000000"/>
                  </a:outerShdw>
                </a:effectLst>
                <a:latin typeface="Calibri" pitchFamily="34" charset="0"/>
                <a:cs typeface="Arial" pitchFamily="34" charset="0"/>
              </a:rPr>
              <a:t>CMB</a:t>
            </a: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 estimates of ~3000 °C)</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3" name="Figura a mano libera 2"/>
          <p:cNvSpPr/>
          <p:nvPr/>
        </p:nvSpPr>
        <p:spPr bwMode="auto">
          <a:xfrm>
            <a:off x="4106905" y="3027963"/>
            <a:ext cx="1341396" cy="3309337"/>
          </a:xfrm>
          <a:custGeom>
            <a:avLst/>
            <a:gdLst>
              <a:gd name="connsiteX0" fmla="*/ 1395461 w 1395461"/>
              <a:gd name="connsiteY0" fmla="*/ 0 h 2336800"/>
              <a:gd name="connsiteX1" fmla="*/ 595361 w 1395461"/>
              <a:gd name="connsiteY1" fmla="*/ 355600 h 2336800"/>
              <a:gd name="connsiteX2" fmla="*/ 36561 w 1395461"/>
              <a:gd name="connsiteY2" fmla="*/ 1320800 h 2336800"/>
              <a:gd name="connsiteX3" fmla="*/ 100061 w 1395461"/>
              <a:gd name="connsiteY3" fmla="*/ 2336800 h 2336800"/>
              <a:gd name="connsiteX0" fmla="*/ 1395461 w 1395461"/>
              <a:gd name="connsiteY0" fmla="*/ 0 h 2336800"/>
              <a:gd name="connsiteX1" fmla="*/ 36561 w 1395461"/>
              <a:gd name="connsiteY1" fmla="*/ 1320800 h 2336800"/>
              <a:gd name="connsiteX2" fmla="*/ 100061 w 1395461"/>
              <a:gd name="connsiteY2" fmla="*/ 2336800 h 2336800"/>
              <a:gd name="connsiteX0" fmla="*/ 1295400 w 1295400"/>
              <a:gd name="connsiteY0" fmla="*/ 0 h 2336800"/>
              <a:gd name="connsiteX1" fmla="*/ 0 w 1295400"/>
              <a:gd name="connsiteY1" fmla="*/ 2336800 h 2336800"/>
              <a:gd name="connsiteX0" fmla="*/ 1297432 w 1297432"/>
              <a:gd name="connsiteY0" fmla="*/ 0 h 2336800"/>
              <a:gd name="connsiteX1" fmla="*/ 2032 w 1297432"/>
              <a:gd name="connsiteY1" fmla="*/ 2336800 h 2336800"/>
              <a:gd name="connsiteX0" fmla="*/ 1315550 w 1315550"/>
              <a:gd name="connsiteY0" fmla="*/ 0 h 2336800"/>
              <a:gd name="connsiteX1" fmla="*/ 20150 w 1315550"/>
              <a:gd name="connsiteY1" fmla="*/ 2336800 h 2336800"/>
              <a:gd name="connsiteX0" fmla="*/ 1403773 w 1403773"/>
              <a:gd name="connsiteY0" fmla="*/ 0 h 2336800"/>
              <a:gd name="connsiteX1" fmla="*/ 108373 w 1403773"/>
              <a:gd name="connsiteY1" fmla="*/ 2336800 h 2336800"/>
              <a:gd name="connsiteX0" fmla="*/ 1403773 w 1403773"/>
              <a:gd name="connsiteY0" fmla="*/ 0 h 2336800"/>
              <a:gd name="connsiteX1" fmla="*/ 108373 w 1403773"/>
              <a:gd name="connsiteY1" fmla="*/ 2336800 h 2336800"/>
              <a:gd name="connsiteX0" fmla="*/ 1424029 w 1424029"/>
              <a:gd name="connsiteY0" fmla="*/ 0 h 2336800"/>
              <a:gd name="connsiteX1" fmla="*/ 128629 w 1424029"/>
              <a:gd name="connsiteY1" fmla="*/ 2336800 h 2336800"/>
              <a:gd name="connsiteX0" fmla="*/ 1379746 w 1379746"/>
              <a:gd name="connsiteY0" fmla="*/ 0 h 2336800"/>
              <a:gd name="connsiteX1" fmla="*/ 84346 w 1379746"/>
              <a:gd name="connsiteY1" fmla="*/ 2336800 h 2336800"/>
              <a:gd name="connsiteX0" fmla="*/ 1341396 w 1341396"/>
              <a:gd name="connsiteY0" fmla="*/ 0 h 2336800"/>
              <a:gd name="connsiteX1" fmla="*/ 45996 w 1341396"/>
              <a:gd name="connsiteY1" fmla="*/ 2336800 h 2336800"/>
            </a:gdLst>
            <a:ahLst/>
            <a:cxnLst>
              <a:cxn ang="0">
                <a:pos x="connsiteX0" y="connsiteY0"/>
              </a:cxn>
              <a:cxn ang="0">
                <a:pos x="connsiteX1" y="connsiteY1"/>
              </a:cxn>
            </a:cxnLst>
            <a:rect l="l" t="t" r="r" b="b"/>
            <a:pathLst>
              <a:path w="1341396" h="2336800">
                <a:moveTo>
                  <a:pt x="1341396" y="0"/>
                </a:moveTo>
                <a:cubicBezTo>
                  <a:pt x="-195304" y="588433"/>
                  <a:pt x="-30204" y="1583267"/>
                  <a:pt x="45996" y="2336800"/>
                </a:cubicBezTo>
              </a:path>
            </a:pathLst>
          </a:custGeom>
          <a:noFill/>
          <a:ln w="19050" cap="flat" cmpd="sng" algn="ctr">
            <a:solidFill>
              <a:schemeClr val="bg1"/>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2" name="CasellaDiTesto 51"/>
          <p:cNvSpPr txBox="1"/>
          <p:nvPr/>
        </p:nvSpPr>
        <p:spPr>
          <a:xfrm>
            <a:off x="4755388" y="4305336"/>
            <a:ext cx="3931412" cy="1200329"/>
          </a:xfrm>
          <a:prstGeom prst="rect">
            <a:avLst/>
          </a:prstGeom>
          <a:noFill/>
        </p:spPr>
        <p:txBody>
          <a:bodyPr wrap="square">
            <a:spAutoFit/>
          </a:bodyPr>
          <a:lstStyle/>
          <a:p>
            <a:pPr algn="ctr" eaLnBrk="0" hangingPunct="0">
              <a:defRPr/>
            </a:pP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Considerations based on the stability of post-perovskite require T</a:t>
            </a:r>
            <a:r>
              <a:rPr lang="en-GB" sz="2400" baseline="-25000" dirty="0" smtClean="0">
                <a:solidFill>
                  <a:schemeClr val="bg1"/>
                </a:solidFill>
                <a:effectLst>
                  <a:outerShdw blurRad="38100" dist="38100" dir="2700000" algn="tl">
                    <a:srgbClr val="000000"/>
                  </a:outerShdw>
                </a:effectLst>
                <a:latin typeface="Calibri" pitchFamily="34" charset="0"/>
                <a:cs typeface="Arial" pitchFamily="34" charset="0"/>
              </a:rPr>
              <a:t>CMB</a:t>
            </a:r>
            <a:r>
              <a:rPr lang="en-GB" sz="2400" dirty="0" smtClean="0">
                <a:solidFill>
                  <a:schemeClr val="bg1"/>
                </a:solidFill>
                <a:effectLst>
                  <a:outerShdw blurRad="38100" dist="38100" dir="2700000" algn="tl">
                    <a:srgbClr val="000000"/>
                  </a:outerShdw>
                </a:effectLst>
                <a:latin typeface="Calibri" pitchFamily="34" charset="0"/>
                <a:cs typeface="Arial" pitchFamily="34" charset="0"/>
              </a:rPr>
              <a:t> ~3500 °C</a:t>
            </a:r>
            <a:endParaRPr lang="en-GB" sz="24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23968" name="Doppia parentesi quadra 723967"/>
          <p:cNvSpPr/>
          <p:nvPr/>
        </p:nvSpPr>
        <p:spPr bwMode="auto">
          <a:xfrm>
            <a:off x="4755388" y="4305336"/>
            <a:ext cx="4033012" cy="1205440"/>
          </a:xfrm>
          <a:prstGeom prst="bracketPair">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nodeType="clickEffect">
                                  <p:stCondLst>
                                    <p:cond delay="0"/>
                                  </p:stCondLst>
                                  <p:childTnLst>
                                    <p:animMotion origin="layout" path="M 0.00035 0.00046 L -0.00364 -0.02986 " pathEditMode="relative" rAng="0" ptsTypes="AA">
                                      <p:cBhvr>
                                        <p:cTn id="21" dur="2000" fill="hold"/>
                                        <p:tgtEl>
                                          <p:spTgt spid="48"/>
                                        </p:tgtEl>
                                        <p:attrNameLst>
                                          <p:attrName>ppt_x</p:attrName>
                                          <p:attrName>ppt_y</p:attrName>
                                        </p:attrNameLst>
                                      </p:cBhvr>
                                      <p:rCtr x="-200" y="-150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1.38889E-6 1.11111E-6 L -0.09739 -0.6882 " pathEditMode="relative" rAng="0" ptsTypes="AA">
                                      <p:cBhvr>
                                        <p:cTn id="35" dur="3000" fill="hold"/>
                                        <p:tgtEl>
                                          <p:spTgt spid="49"/>
                                        </p:tgtEl>
                                        <p:attrNameLst>
                                          <p:attrName>ppt_x</p:attrName>
                                          <p:attrName>ppt_y</p:attrName>
                                        </p:attrNameLst>
                                      </p:cBhvr>
                                      <p:rCtr x="-4900" y="-344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1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23968"/>
                                        </p:tgtEl>
                                        <p:attrNameLst>
                                          <p:attrName>style.visibility</p:attrName>
                                        </p:attrNameLst>
                                      </p:cBhvr>
                                      <p:to>
                                        <p:strVal val="visible"/>
                                      </p:to>
                                    </p:set>
                                    <p:animEffect transition="in" filter="fade">
                                      <p:cBhvr>
                                        <p:cTn id="49" dur="500"/>
                                        <p:tgtEl>
                                          <p:spTgt spid="72396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0" grpId="0"/>
      <p:bldP spid="3" grpId="0" animBg="1"/>
      <p:bldP spid="52" grpId="0"/>
      <p:bldP spid="7239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4" name="Rettangolo 69"/>
            <p:cNvSpPr>
              <a:spLocks noChangeArrowheads="1"/>
            </p:cNvSpPr>
            <p:nvPr/>
          </p:nvSpPr>
          <p:spPr bwMode="auto">
            <a:xfrm>
              <a:off x="0" y="554"/>
              <a:ext cx="3604" cy="3833"/>
            </a:xfrm>
            <a:prstGeom prst="rect">
              <a:avLst/>
            </a:prstGeom>
            <a:noFill/>
            <a:ln w="9525">
              <a:noFill/>
              <a:round/>
              <a:headEnd/>
              <a:tailEnd/>
            </a:ln>
            <a:scene3d>
              <a:camera prst="orthographicFront"/>
              <a:lightRig rig="threePt" dir="t"/>
            </a:scene3d>
            <a:sp3d>
              <a:bevelT/>
            </a:sp3d>
          </p:spPr>
          <p:txBody>
            <a:bodyPr/>
            <a:lstStyle/>
            <a:p>
              <a:pPr eaLnBrk="0" hangingPunct="0"/>
              <a:endParaRPr lang="en-GB">
                <a:latin typeface="Calibri" pitchFamily="34" charset="0"/>
              </a:endParaRPr>
            </a:p>
          </p:txBody>
        </p:sp>
        <p:sp>
          <p:nvSpPr>
            <p:cNvPr id="5" name="CasellaDiTesto 4"/>
            <p:cNvSpPr txBox="1"/>
            <p:nvPr/>
          </p:nvSpPr>
          <p:spPr bwMode="auto">
            <a:xfrm rot="16200000">
              <a:off x="-218" y="2509"/>
              <a:ext cx="836" cy="233"/>
            </a:xfrm>
            <a:prstGeom prst="rect">
              <a:avLst/>
            </a:prstGeom>
            <a:noFill/>
            <a:scene3d>
              <a:camera prst="orthographicFront"/>
              <a:lightRig rig="threePt" dir="t"/>
            </a:scene3d>
            <a:sp3d>
              <a:bevelT/>
            </a:sp3d>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6" name="CasellaDiTesto 5"/>
            <p:cNvSpPr txBox="1"/>
            <p:nvPr/>
          </p:nvSpPr>
          <p:spPr bwMode="auto">
            <a:xfrm>
              <a:off x="1397"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 name="CasellaDiTesto 6"/>
            <p:cNvSpPr txBox="1"/>
            <p:nvPr/>
          </p:nvSpPr>
          <p:spPr bwMode="auto">
            <a:xfrm>
              <a:off x="900" y="538"/>
              <a:ext cx="1133" cy="248"/>
            </a:xfrm>
            <a:prstGeom prst="rect">
              <a:avLst/>
            </a:prstGeom>
            <a:noFill/>
            <a:scene3d>
              <a:camera prst="orthographicFront"/>
              <a:lightRig rig="threePt" dir="t"/>
            </a:scene3d>
            <a:sp3d>
              <a:bevelT/>
            </a:sp3d>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 name="CasellaDiTesto 7"/>
            <p:cNvSpPr txBox="1"/>
            <p:nvPr/>
          </p:nvSpPr>
          <p:spPr bwMode="auto">
            <a:xfrm>
              <a:off x="1956"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CasellaDiTesto 8"/>
            <p:cNvSpPr txBox="1"/>
            <p:nvPr/>
          </p:nvSpPr>
          <p:spPr bwMode="auto">
            <a:xfrm>
              <a:off x="2459"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0" name="CasellaDiTesto 9"/>
            <p:cNvSpPr txBox="1"/>
            <p:nvPr/>
          </p:nvSpPr>
          <p:spPr bwMode="auto">
            <a:xfrm>
              <a:off x="81" y="3080"/>
              <a:ext cx="411" cy="248"/>
            </a:xfrm>
            <a:prstGeom prst="rect">
              <a:avLst/>
            </a:prstGeom>
            <a:noFill/>
            <a:scene3d>
              <a:camera prst="orthographicFront"/>
              <a:lightRig rig="threePt" dir="t"/>
            </a:scene3d>
            <a:sp3d>
              <a:bevelT/>
            </a:sp3d>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1" name="Connettore 1 13"/>
            <p:cNvCxnSpPr>
              <a:cxnSpLocks noChangeShapeType="1"/>
            </p:cNvCxnSpPr>
            <p:nvPr/>
          </p:nvCxnSpPr>
          <p:spPr bwMode="auto">
            <a:xfrm>
              <a:off x="540" y="1242"/>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12" name="Connettore 1 14"/>
            <p:cNvCxnSpPr>
              <a:cxnSpLocks noChangeShapeType="1"/>
            </p:cNvCxnSpPr>
            <p:nvPr/>
          </p:nvCxnSpPr>
          <p:spPr bwMode="auto">
            <a:xfrm>
              <a:off x="540" y="1520"/>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3" name="Connettore 1 53"/>
            <p:cNvCxnSpPr>
              <a:cxnSpLocks noChangeShapeType="1"/>
            </p:cNvCxnSpPr>
            <p:nvPr/>
          </p:nvCxnSpPr>
          <p:spPr bwMode="auto">
            <a:xfrm>
              <a:off x="540" y="1811"/>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14" name="Connettore 1 54"/>
            <p:cNvCxnSpPr>
              <a:cxnSpLocks noChangeShapeType="1"/>
            </p:cNvCxnSpPr>
            <p:nvPr/>
          </p:nvCxnSpPr>
          <p:spPr bwMode="auto">
            <a:xfrm>
              <a:off x="540" y="2089"/>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5" name="Connettore 1 55"/>
            <p:cNvCxnSpPr>
              <a:cxnSpLocks noChangeShapeType="1"/>
            </p:cNvCxnSpPr>
            <p:nvPr/>
          </p:nvCxnSpPr>
          <p:spPr bwMode="auto">
            <a:xfrm>
              <a:off x="540" y="2357"/>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6" name="Connettore 1 56"/>
            <p:cNvCxnSpPr>
              <a:cxnSpLocks noChangeShapeType="1"/>
            </p:cNvCxnSpPr>
            <p:nvPr/>
          </p:nvCxnSpPr>
          <p:spPr bwMode="auto">
            <a:xfrm>
              <a:off x="540" y="2636"/>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7" name="Connettore 1 57"/>
            <p:cNvCxnSpPr>
              <a:cxnSpLocks noChangeShapeType="1"/>
            </p:cNvCxnSpPr>
            <p:nvPr/>
          </p:nvCxnSpPr>
          <p:spPr bwMode="auto">
            <a:xfrm>
              <a:off x="540" y="2926"/>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8" name="Connettore 1 58"/>
            <p:cNvCxnSpPr>
              <a:cxnSpLocks noChangeShapeType="1"/>
            </p:cNvCxnSpPr>
            <p:nvPr/>
          </p:nvCxnSpPr>
          <p:spPr bwMode="auto">
            <a:xfrm>
              <a:off x="540" y="3205"/>
              <a:ext cx="100" cy="1"/>
            </a:xfrm>
            <a:prstGeom prst="line">
              <a:avLst/>
            </a:prstGeom>
            <a:noFill/>
            <a:ln w="28575">
              <a:solidFill>
                <a:schemeClr val="bg2"/>
              </a:solidFill>
              <a:round/>
              <a:headEnd/>
              <a:tailEnd/>
            </a:ln>
            <a:scene3d>
              <a:camera prst="orthographicFront"/>
              <a:lightRig rig="threePt" dir="t"/>
            </a:scene3d>
            <a:sp3d>
              <a:bevelT/>
            </a:sp3d>
          </p:spPr>
        </p:cxnSp>
        <p:cxnSp>
          <p:nvCxnSpPr>
            <p:cNvPr id="19" name="Connettore 1 13"/>
            <p:cNvCxnSpPr>
              <a:cxnSpLocks noChangeShapeType="1"/>
            </p:cNvCxnSpPr>
            <p:nvPr/>
          </p:nvCxnSpPr>
          <p:spPr bwMode="auto">
            <a:xfrm>
              <a:off x="540" y="3204"/>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20" name="Connettore 1 14"/>
            <p:cNvCxnSpPr>
              <a:cxnSpLocks noChangeShapeType="1"/>
            </p:cNvCxnSpPr>
            <p:nvPr/>
          </p:nvCxnSpPr>
          <p:spPr bwMode="auto">
            <a:xfrm>
              <a:off x="540" y="3482"/>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21" name="Connettore 1 53"/>
            <p:cNvCxnSpPr>
              <a:cxnSpLocks noChangeShapeType="1"/>
            </p:cNvCxnSpPr>
            <p:nvPr/>
          </p:nvCxnSpPr>
          <p:spPr bwMode="auto">
            <a:xfrm>
              <a:off x="540" y="3773"/>
              <a:ext cx="100" cy="0"/>
            </a:xfrm>
            <a:prstGeom prst="line">
              <a:avLst/>
            </a:prstGeom>
            <a:noFill/>
            <a:ln w="28575">
              <a:solidFill>
                <a:schemeClr val="bg2"/>
              </a:solidFill>
              <a:round/>
              <a:headEnd/>
              <a:tailEnd/>
            </a:ln>
            <a:scene3d>
              <a:camera prst="orthographicFront"/>
              <a:lightRig rig="threePt" dir="t"/>
            </a:scene3d>
            <a:sp3d>
              <a:bevelT/>
            </a:sp3d>
          </p:spPr>
        </p:cxnSp>
        <p:cxnSp>
          <p:nvCxnSpPr>
            <p:cNvPr id="22" name="Connettore 1 14"/>
            <p:cNvCxnSpPr>
              <a:cxnSpLocks noChangeShapeType="1"/>
            </p:cNvCxnSpPr>
            <p:nvPr/>
          </p:nvCxnSpPr>
          <p:spPr bwMode="auto">
            <a:xfrm>
              <a:off x="540" y="3758"/>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23" name="Connettore 1 53"/>
            <p:cNvCxnSpPr>
              <a:cxnSpLocks noChangeShapeType="1"/>
            </p:cNvCxnSpPr>
            <p:nvPr/>
          </p:nvCxnSpPr>
          <p:spPr bwMode="auto">
            <a:xfrm>
              <a:off x="540" y="4048"/>
              <a:ext cx="100" cy="1"/>
            </a:xfrm>
            <a:prstGeom prst="line">
              <a:avLst/>
            </a:prstGeom>
            <a:noFill/>
            <a:ln w="28575">
              <a:solidFill>
                <a:schemeClr val="bg1"/>
              </a:solidFill>
              <a:round/>
              <a:headEnd/>
              <a:tailEnd/>
            </a:ln>
            <a:scene3d>
              <a:camera prst="orthographicFront"/>
              <a:lightRig rig="threePt" dir="t"/>
            </a:scene3d>
            <a:sp3d>
              <a:bevelT/>
            </a:sp3d>
          </p:spPr>
        </p:cxnSp>
        <p:sp>
          <p:nvSpPr>
            <p:cNvPr id="24" name="CasellaDiTesto 23"/>
            <p:cNvSpPr txBox="1"/>
            <p:nvPr/>
          </p:nvSpPr>
          <p:spPr bwMode="auto">
            <a:xfrm>
              <a:off x="90" y="4173"/>
              <a:ext cx="411" cy="248"/>
            </a:xfrm>
            <a:prstGeom prst="rect">
              <a:avLst/>
            </a:prstGeom>
            <a:noFill/>
            <a:scene3d>
              <a:camera prst="orthographicFront"/>
              <a:lightRig rig="threePt" dir="t"/>
            </a:scene3d>
            <a:sp3d>
              <a:bevelT/>
            </a:sp3d>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5" name="CasellaDiTesto 24"/>
            <p:cNvSpPr txBox="1"/>
            <p:nvPr/>
          </p:nvSpPr>
          <p:spPr bwMode="auto">
            <a:xfrm>
              <a:off x="92" y="1980"/>
              <a:ext cx="411" cy="248"/>
            </a:xfrm>
            <a:prstGeom prst="rect">
              <a:avLst/>
            </a:prstGeom>
            <a:noFill/>
            <a:scene3d>
              <a:camera prst="orthographicFront"/>
              <a:lightRig rig="threePt" dir="t"/>
            </a:scene3d>
            <a:sp3d>
              <a:bevelT/>
            </a:sp3d>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6" name="CasellaDiTesto 25"/>
            <p:cNvSpPr txBox="1"/>
            <p:nvPr/>
          </p:nvSpPr>
          <p:spPr bwMode="auto">
            <a:xfrm>
              <a:off x="301" y="869"/>
              <a:ext cx="190" cy="248"/>
            </a:xfrm>
            <a:prstGeom prst="rect">
              <a:avLst/>
            </a:prstGeom>
            <a:noFill/>
            <a:scene3d>
              <a:camera prst="orthographicFront"/>
              <a:lightRig rig="threePt" dir="t"/>
            </a:scene3d>
            <a:sp3d>
              <a:bevelT/>
            </a:sp3d>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27"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a:scene3d>
              <a:camera prst="orthographicFront"/>
              <a:lightRig rig="threePt" dir="t"/>
            </a:scene3d>
            <a:sp3d>
              <a:bevelT/>
            </a:sp3d>
          </p:spPr>
        </p:cxnSp>
        <p:cxnSp>
          <p:nvCxnSpPr>
            <p:cNvPr id="28"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a:scene3d>
              <a:camera prst="orthographicFront"/>
              <a:lightRig rig="threePt" dir="t"/>
            </a:scene3d>
            <a:sp3d>
              <a:bevelT/>
            </a:sp3d>
          </p:spPr>
        </p:cxnSp>
        <p:cxnSp>
          <p:nvCxnSpPr>
            <p:cNvPr id="29"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a:scene3d>
              <a:camera prst="orthographicFront"/>
              <a:lightRig rig="threePt" dir="t"/>
            </a:scene3d>
            <a:sp3d>
              <a:bevelT/>
            </a:sp3d>
          </p:spPr>
        </p:cxnSp>
        <p:sp>
          <p:nvSpPr>
            <p:cNvPr id="30" name="CasellaDiTesto 29"/>
            <p:cNvSpPr txBox="1"/>
            <p:nvPr/>
          </p:nvSpPr>
          <p:spPr bwMode="auto">
            <a:xfrm>
              <a:off x="825"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1" name="Connettore 1 35"/>
            <p:cNvCxnSpPr>
              <a:cxnSpLocks noChangeShapeType="1"/>
            </p:cNvCxnSpPr>
            <p:nvPr/>
          </p:nvCxnSpPr>
          <p:spPr bwMode="auto">
            <a:xfrm>
              <a:off x="1873" y="1001"/>
              <a:ext cx="0" cy="73"/>
            </a:xfrm>
            <a:prstGeom prst="line">
              <a:avLst/>
            </a:prstGeom>
            <a:noFill/>
            <a:ln w="28575">
              <a:solidFill>
                <a:schemeClr val="bg2"/>
              </a:solidFill>
              <a:round/>
              <a:headEnd/>
              <a:tailEnd/>
            </a:ln>
            <a:scene3d>
              <a:camera prst="orthographicFront"/>
              <a:lightRig rig="threePt" dir="t"/>
            </a:scene3d>
            <a:sp3d>
              <a:bevelT/>
            </a:sp3d>
          </p:spPr>
        </p:cxnSp>
        <p:cxnSp>
          <p:nvCxnSpPr>
            <p:cNvPr id="32"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a:scene3d>
              <a:camera prst="orthographicFront"/>
              <a:lightRig rig="threePt" dir="t"/>
            </a:scene3d>
            <a:sp3d>
              <a:bevelT/>
            </a:sp3d>
          </p:spPr>
        </p:cxnSp>
        <p:cxnSp>
          <p:nvCxnSpPr>
            <p:cNvPr id="3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a:scene3d>
              <a:camera prst="orthographicFront"/>
              <a:lightRig rig="threePt" dir="t"/>
            </a:scene3d>
            <a:sp3d>
              <a:bevelT/>
            </a:sp3d>
          </p:spPr>
        </p:cxnSp>
        <p:cxnSp>
          <p:nvCxnSpPr>
            <p:cNvPr id="34" name="Connettore 1 35"/>
            <p:cNvCxnSpPr>
              <a:cxnSpLocks noChangeShapeType="1"/>
            </p:cNvCxnSpPr>
            <p:nvPr/>
          </p:nvCxnSpPr>
          <p:spPr bwMode="auto">
            <a:xfrm>
              <a:off x="656" y="987"/>
              <a:ext cx="0" cy="75"/>
            </a:xfrm>
            <a:prstGeom prst="line">
              <a:avLst/>
            </a:prstGeom>
            <a:noFill/>
            <a:ln w="28575">
              <a:solidFill>
                <a:schemeClr val="bg2"/>
              </a:solidFill>
              <a:round/>
              <a:headEnd/>
              <a:tailEnd/>
            </a:ln>
            <a:scene3d>
              <a:camera prst="orthographicFront"/>
              <a:lightRig rig="threePt" dir="t"/>
            </a:scene3d>
            <a:sp3d>
              <a:bevelT/>
            </a:sp3d>
          </p:spPr>
        </p:cxnSp>
        <p:sp>
          <p:nvSpPr>
            <p:cNvPr id="35" name="Rettangolo 126"/>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36"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a:scene3d>
              <a:camera prst="orthographicFront"/>
              <a:lightRig rig="threePt" dir="t"/>
            </a:scene3d>
            <a:sp3d>
              <a:bevelT/>
            </a:sp3d>
          </p:spPr>
        </p:cxnSp>
        <p:cxnSp>
          <p:nvCxnSpPr>
            <p:cNvPr id="37"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a:scene3d>
              <a:camera prst="orthographicFront"/>
              <a:lightRig rig="threePt" dir="t"/>
            </a:scene3d>
            <a:sp3d>
              <a:bevelT/>
            </a:sp3d>
          </p:spPr>
        </p:cxnSp>
        <p:cxnSp>
          <p:nvCxnSpPr>
            <p:cNvPr id="38" name="Connettore 1 35"/>
            <p:cNvCxnSpPr>
              <a:cxnSpLocks noChangeShapeType="1"/>
            </p:cNvCxnSpPr>
            <p:nvPr/>
          </p:nvCxnSpPr>
          <p:spPr bwMode="auto">
            <a:xfrm>
              <a:off x="2394" y="1001"/>
              <a:ext cx="0" cy="73"/>
            </a:xfrm>
            <a:prstGeom prst="line">
              <a:avLst/>
            </a:prstGeom>
            <a:noFill/>
            <a:ln w="28575">
              <a:solidFill>
                <a:schemeClr val="bg2"/>
              </a:solidFill>
              <a:round/>
              <a:headEnd/>
              <a:tailEnd/>
            </a:ln>
            <a:scene3d>
              <a:camera prst="orthographicFront"/>
              <a:lightRig rig="threePt" dir="t"/>
            </a:scene3d>
            <a:sp3d>
              <a:bevelT/>
            </a:sp3d>
          </p:spPr>
        </p:cxnSp>
        <p:cxnSp>
          <p:nvCxnSpPr>
            <p:cNvPr id="39"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a:scene3d>
              <a:camera prst="orthographicFront"/>
              <a:lightRig rig="threePt" dir="t"/>
            </a:scene3d>
            <a:sp3d>
              <a:bevelT/>
            </a:sp3d>
          </p:spPr>
        </p:cxnSp>
        <p:cxnSp>
          <p:nvCxnSpPr>
            <p:cNvPr id="40"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a:scene3d>
              <a:camera prst="orthographicFront"/>
              <a:lightRig rig="threePt" dir="t"/>
            </a:scene3d>
            <a:sp3d>
              <a:bevelT/>
            </a:sp3d>
          </p:spPr>
        </p:cxnSp>
        <p:cxnSp>
          <p:nvCxnSpPr>
            <p:cNvPr id="41" name="Connettore 1 35"/>
            <p:cNvCxnSpPr>
              <a:cxnSpLocks noChangeShapeType="1"/>
            </p:cNvCxnSpPr>
            <p:nvPr/>
          </p:nvCxnSpPr>
          <p:spPr bwMode="auto">
            <a:xfrm>
              <a:off x="1347" y="1001"/>
              <a:ext cx="0" cy="73"/>
            </a:xfrm>
            <a:prstGeom prst="line">
              <a:avLst/>
            </a:prstGeom>
            <a:noFill/>
            <a:ln w="28575">
              <a:solidFill>
                <a:schemeClr val="bg2"/>
              </a:solidFill>
              <a:round/>
              <a:headEnd/>
              <a:tailEnd/>
            </a:ln>
            <a:scene3d>
              <a:camera prst="orthographicFront"/>
              <a:lightRig rig="threePt" dir="t"/>
            </a:scene3d>
            <a:sp3d>
              <a:bevelT/>
            </a:sp3d>
          </p:spPr>
        </p:cxnSp>
        <p:cxnSp>
          <p:nvCxnSpPr>
            <p:cNvPr id="42"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a:scene3d>
              <a:camera prst="orthographicFront"/>
              <a:lightRig rig="threePt" dir="t"/>
            </a:scene3d>
            <a:sp3d>
              <a:bevelT/>
            </a:sp3d>
          </p:spPr>
        </p:cxnSp>
        <p:cxnSp>
          <p:nvCxnSpPr>
            <p:cNvPr id="43"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a:scene3d>
              <a:camera prst="orthographicFront"/>
              <a:lightRig rig="threePt" dir="t"/>
            </a:scene3d>
            <a:sp3d>
              <a:bevelT/>
            </a:sp3d>
          </p:spPr>
        </p:cxnSp>
      </p:grpSp>
      <p:sp>
        <p:nvSpPr>
          <p:cNvPr id="63" name="Figura a mano libera 62"/>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45" name="CasellaDiTesto 44"/>
          <p:cNvSpPr txBox="1"/>
          <p:nvPr/>
        </p:nvSpPr>
        <p:spPr>
          <a:xfrm>
            <a:off x="4305110" y="844796"/>
            <a:ext cx="4910328" cy="579438"/>
          </a:xfrm>
          <a:prstGeom prst="rect">
            <a:avLst/>
          </a:prstGeom>
          <a:noFill/>
        </p:spPr>
        <p:txBody>
          <a:bodyPr wrap="square">
            <a:spAutoFit/>
          </a:bodyPr>
          <a:lstStyle/>
          <a:p>
            <a:pPr algn="ctr" eaLnBrk="0" hangingPunct="0">
              <a:defRPr/>
            </a:pP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“Alternative view”</a:t>
            </a:r>
            <a:endParaRPr lang="en-GB" sz="32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6" name="CasellaDiTesto 45"/>
          <p:cNvSpPr txBox="1"/>
          <p:nvPr/>
        </p:nvSpPr>
        <p:spPr>
          <a:xfrm>
            <a:off x="4305110" y="1462334"/>
            <a:ext cx="4838890" cy="1446550"/>
          </a:xfrm>
          <a:prstGeom prst="rect">
            <a:avLst/>
          </a:prstGeom>
          <a:noFill/>
        </p:spPr>
        <p:txBody>
          <a:bodyPr wrap="square">
            <a:spAutoFit/>
          </a:bodyPr>
          <a:lstStyle/>
          <a:p>
            <a:pPr algn="ctr" eaLnBrk="0" hangingPunct="0">
              <a:defRPr/>
            </a:pPr>
            <a:r>
              <a:rPr lang="en-GB" sz="3600" dirty="0" smtClean="0">
                <a:solidFill>
                  <a:srgbClr val="FFFF00"/>
                </a:solidFill>
                <a:effectLst>
                  <a:outerShdw blurRad="38100" dist="38100" dir="2700000" algn="tl">
                    <a:srgbClr val="000000"/>
                  </a:outerShdw>
                </a:effectLst>
                <a:latin typeface="Calibri" pitchFamily="34" charset="0"/>
                <a:cs typeface="Arial" pitchFamily="34" charset="0"/>
              </a:rPr>
              <a:t>MORB source is deep</a:t>
            </a:r>
            <a:endParaRPr lang="en-GB" sz="3200" dirty="0" smtClean="0">
              <a:solidFill>
                <a:schemeClr val="bg1"/>
              </a:solidFill>
              <a:effectLst>
                <a:outerShdw blurRad="38100" dist="38100" dir="2700000" algn="tl">
                  <a:srgbClr val="000000"/>
                </a:outerShdw>
              </a:effectLst>
              <a:latin typeface="Calibri" pitchFamily="34" charset="0"/>
              <a:cs typeface="Arial" pitchFamily="34" charset="0"/>
            </a:endParaRPr>
          </a:p>
          <a:p>
            <a:pPr algn="ctr" eaLnBrk="0" hangingPunct="0">
              <a:defRPr/>
            </a:pP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(but</a:t>
            </a:r>
            <a:r>
              <a:rPr lang="en-GB" sz="1600" dirty="0" smtClean="0">
                <a:solidFill>
                  <a:schemeClr val="bg1"/>
                </a:solidFill>
                <a:effectLst>
                  <a:outerShdw blurRad="38100" dist="38100" dir="2700000" algn="tl">
                    <a:srgbClr val="000000"/>
                  </a:outerShdw>
                </a:effectLst>
                <a:latin typeface="Calibri" pitchFamily="34" charset="0"/>
                <a:cs typeface="Arial" pitchFamily="34" charset="0"/>
              </a:rPr>
              <a:t>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still</a:t>
            </a:r>
            <a:r>
              <a:rPr lang="en-GB" sz="1600" dirty="0" smtClean="0">
                <a:solidFill>
                  <a:schemeClr val="bg1"/>
                </a:solidFill>
                <a:effectLst>
                  <a:outerShdw blurRad="38100" dist="38100" dir="2700000" algn="tl">
                    <a:srgbClr val="000000"/>
                  </a:outerShdw>
                </a:effectLst>
                <a:latin typeface="Calibri" pitchFamily="34" charset="0"/>
                <a:cs typeface="Arial" pitchFamily="34" charset="0"/>
              </a:rPr>
              <a:t>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in</a:t>
            </a:r>
            <a:r>
              <a:rPr lang="en-GB" sz="1600" dirty="0" smtClean="0">
                <a:solidFill>
                  <a:schemeClr val="bg1"/>
                </a:solidFill>
                <a:effectLst>
                  <a:outerShdw blurRad="38100" dist="38100" dir="2700000" algn="tl">
                    <a:srgbClr val="000000"/>
                  </a:outerShdw>
                </a:effectLst>
                <a:latin typeface="Calibri" pitchFamily="34" charset="0"/>
                <a:cs typeface="Arial" pitchFamily="34" charset="0"/>
              </a:rPr>
              <a:t>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the</a:t>
            </a:r>
            <a:r>
              <a:rPr lang="en-GB" sz="1600" dirty="0" smtClean="0">
                <a:solidFill>
                  <a:schemeClr val="bg1"/>
                </a:solidFill>
                <a:effectLst>
                  <a:outerShdw blurRad="38100" dist="38100" dir="2700000" algn="tl">
                    <a:srgbClr val="000000"/>
                  </a:outerShdw>
                </a:effectLst>
                <a:latin typeface="Calibri" pitchFamily="34" charset="0"/>
                <a:cs typeface="Arial" pitchFamily="34" charset="0"/>
              </a:rPr>
              <a:t>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shallow</a:t>
            </a:r>
            <a:r>
              <a:rPr lang="en-GB" sz="1600" dirty="0" smtClean="0">
                <a:solidFill>
                  <a:schemeClr val="bg1"/>
                </a:solidFill>
                <a:effectLst>
                  <a:outerShdw blurRad="38100" dist="38100" dir="2700000" algn="tl">
                    <a:srgbClr val="000000"/>
                  </a:outerShdw>
                </a:effectLst>
                <a:latin typeface="Calibri" pitchFamily="34" charset="0"/>
                <a:cs typeface="Arial" pitchFamily="34" charset="0"/>
              </a:rPr>
              <a:t>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mantle) </a:t>
            </a:r>
            <a:r>
              <a:rPr lang="en-GB" sz="3200" dirty="0" smtClean="0">
                <a:solidFill>
                  <a:schemeClr val="bg1"/>
                </a:solidFill>
                <a:effectLst>
                  <a:outerShdw blurRad="38100" dist="38100" dir="2700000" algn="tl">
                    <a:srgbClr val="000000"/>
                  </a:outerShdw>
                </a:effectLst>
                <a:latin typeface="Calibri" pitchFamily="34" charset="0"/>
                <a:cs typeface="Arial" pitchFamily="34" charset="0"/>
              </a:rPr>
              <a:t>      </a:t>
            </a: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(because cold)</a:t>
            </a:r>
            <a:endParaRPr lang="en-GB" sz="20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7" name="CasellaDiTesto 46"/>
          <p:cNvSpPr txBox="1"/>
          <p:nvPr/>
        </p:nvSpPr>
        <p:spPr>
          <a:xfrm>
            <a:off x="4319778" y="5655216"/>
            <a:ext cx="4805172" cy="954107"/>
          </a:xfrm>
          <a:prstGeom prst="rect">
            <a:avLst/>
          </a:prstGeom>
          <a:noFill/>
        </p:spPr>
        <p:txBody>
          <a:bodyPr wrap="square">
            <a:spAutoFit/>
          </a:bodyPr>
          <a:lstStyle/>
          <a:p>
            <a:pPr algn="ctr" eaLnBrk="0" hangingPunct="0">
              <a:defRPr/>
            </a:pPr>
            <a:r>
              <a:rPr lang="en-GB" sz="3600" dirty="0" smtClean="0">
                <a:solidFill>
                  <a:srgbClr val="FFFF00"/>
                </a:solidFill>
                <a:effectLst>
                  <a:outerShdw blurRad="38100" dist="38100" dir="2700000" algn="tl">
                    <a:srgbClr val="000000"/>
                  </a:outerShdw>
                </a:effectLst>
                <a:latin typeface="Calibri" pitchFamily="34" charset="0"/>
                <a:cs typeface="Arial" pitchFamily="34" charset="0"/>
              </a:rPr>
              <a:t>OIB source is shallow </a:t>
            </a:r>
          </a:p>
          <a:p>
            <a:pPr algn="ctr" eaLnBrk="0" hangingPunct="0">
              <a:defRPr/>
            </a:pPr>
            <a:r>
              <a:rPr lang="en-GB" sz="2000" dirty="0" smtClean="0">
                <a:solidFill>
                  <a:schemeClr val="bg1"/>
                </a:solidFill>
                <a:effectLst>
                  <a:outerShdw blurRad="38100" dist="38100" dir="2700000" algn="tl">
                    <a:srgbClr val="000000"/>
                  </a:outerShdw>
                </a:effectLst>
                <a:latin typeface="Calibri" pitchFamily="34" charset="0"/>
                <a:cs typeface="Arial" pitchFamily="34" charset="0"/>
              </a:rPr>
              <a:t>(because hot)</a:t>
            </a:r>
            <a:endParaRPr lang="en-GB" sz="20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8" name="Figura a mano libera 47"/>
          <p:cNvSpPr>
            <a:spLocks/>
          </p:cNvSpPr>
          <p:nvPr/>
        </p:nvSpPr>
        <p:spPr bwMode="auto">
          <a:xfrm>
            <a:off x="900938" y="1538534"/>
            <a:ext cx="3281362" cy="4849566"/>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1680" h="4897120">
                <a:moveTo>
                  <a:pt x="0" y="0"/>
                </a:moveTo>
                <a:cubicBezTo>
                  <a:pt x="372533" y="26246"/>
                  <a:pt x="745067" y="52493"/>
                  <a:pt x="975360" y="101600"/>
                </a:cubicBezTo>
                <a:cubicBezTo>
                  <a:pt x="1205653" y="150707"/>
                  <a:pt x="1275080" y="191347"/>
                  <a:pt x="1381760" y="294640"/>
                </a:cubicBezTo>
                <a:cubicBezTo>
                  <a:pt x="1488440" y="397933"/>
                  <a:pt x="1540933" y="433493"/>
                  <a:pt x="1615440" y="721360"/>
                </a:cubicBezTo>
                <a:cubicBezTo>
                  <a:pt x="1689947" y="1009227"/>
                  <a:pt x="1772920" y="1667933"/>
                  <a:pt x="1828800" y="2021840"/>
                </a:cubicBezTo>
                <a:cubicBezTo>
                  <a:pt x="1884680" y="2375747"/>
                  <a:pt x="1925320" y="2551853"/>
                  <a:pt x="1950720" y="2844800"/>
                </a:cubicBezTo>
                <a:cubicBezTo>
                  <a:pt x="1976120" y="3137747"/>
                  <a:pt x="1986280" y="3522133"/>
                  <a:pt x="1981200" y="3779520"/>
                </a:cubicBezTo>
                <a:cubicBezTo>
                  <a:pt x="1976120" y="4036907"/>
                  <a:pt x="1928707" y="4240107"/>
                  <a:pt x="1920240" y="4389120"/>
                </a:cubicBezTo>
                <a:cubicBezTo>
                  <a:pt x="1911773" y="4538133"/>
                  <a:pt x="1881293" y="4602480"/>
                  <a:pt x="1930400" y="4673600"/>
                </a:cubicBezTo>
                <a:cubicBezTo>
                  <a:pt x="1979507" y="4744720"/>
                  <a:pt x="1989667" y="4778587"/>
                  <a:pt x="2214880" y="4815840"/>
                </a:cubicBezTo>
                <a:cubicBezTo>
                  <a:pt x="2440093" y="4853093"/>
                  <a:pt x="2860886" y="4875106"/>
                  <a:pt x="3281680" y="4897120"/>
                </a:cubicBezTo>
              </a:path>
            </a:pathLst>
          </a:custGeom>
          <a:noFill/>
          <a:ln w="28575" cap="flat" cmpd="sng">
            <a:solidFill>
              <a:srgbClr val="FFFF0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49" name="Figura a mano libera 48"/>
          <p:cNvSpPr>
            <a:spLocks/>
          </p:cNvSpPr>
          <p:nvPr/>
        </p:nvSpPr>
        <p:spPr bwMode="auto">
          <a:xfrm>
            <a:off x="934275" y="1559172"/>
            <a:ext cx="3340100" cy="4828928"/>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28575" cap="flat" cmpd="sng">
            <a:solidFill>
              <a:schemeClr val="accent1"/>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0" name="Figura a mano libera 49"/>
          <p:cNvSpPr>
            <a:spLocks/>
          </p:cNvSpPr>
          <p:nvPr/>
        </p:nvSpPr>
        <p:spPr bwMode="auto">
          <a:xfrm>
            <a:off x="921575" y="1559172"/>
            <a:ext cx="2874963" cy="4828928"/>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28575" cap="flat" cmpd="sng">
            <a:solidFill>
              <a:srgbClr val="00B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1" name="Figura a mano libera 50"/>
          <p:cNvSpPr>
            <a:spLocks/>
          </p:cNvSpPr>
          <p:nvPr/>
        </p:nvSpPr>
        <p:spPr bwMode="auto">
          <a:xfrm>
            <a:off x="951738" y="1549646"/>
            <a:ext cx="2925762" cy="4838454"/>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6080" h="4927600">
                <a:moveTo>
                  <a:pt x="0" y="0"/>
                </a:moveTo>
                <a:cubicBezTo>
                  <a:pt x="374226" y="77893"/>
                  <a:pt x="748453" y="155787"/>
                  <a:pt x="985520" y="254000"/>
                </a:cubicBezTo>
                <a:cubicBezTo>
                  <a:pt x="1222587" y="352213"/>
                  <a:pt x="1344507" y="396240"/>
                  <a:pt x="1422400" y="589280"/>
                </a:cubicBezTo>
                <a:cubicBezTo>
                  <a:pt x="1500293" y="782320"/>
                  <a:pt x="1463040" y="1083733"/>
                  <a:pt x="1452880" y="1412240"/>
                </a:cubicBezTo>
                <a:cubicBezTo>
                  <a:pt x="1442720" y="1740747"/>
                  <a:pt x="1388533" y="2184400"/>
                  <a:pt x="1361440" y="2560320"/>
                </a:cubicBezTo>
                <a:cubicBezTo>
                  <a:pt x="1334347" y="2936240"/>
                  <a:pt x="1307253" y="3388360"/>
                  <a:pt x="1290320" y="3667760"/>
                </a:cubicBezTo>
                <a:cubicBezTo>
                  <a:pt x="1273387" y="3947160"/>
                  <a:pt x="1193800" y="4072467"/>
                  <a:pt x="1259840" y="4236720"/>
                </a:cubicBezTo>
                <a:cubicBezTo>
                  <a:pt x="1325880" y="4400973"/>
                  <a:pt x="1408853" y="4538133"/>
                  <a:pt x="1686560" y="4653280"/>
                </a:cubicBezTo>
                <a:cubicBezTo>
                  <a:pt x="1964267" y="4768427"/>
                  <a:pt x="2445173" y="4848013"/>
                  <a:pt x="2926080" y="4927600"/>
                </a:cubicBezTo>
              </a:path>
            </a:pathLst>
          </a:custGeom>
          <a:noFill/>
          <a:ln w="28575" cap="flat" cmpd="sng">
            <a:solidFill>
              <a:srgbClr val="92D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2" name="Figura a mano libera 51"/>
          <p:cNvSpPr>
            <a:spLocks/>
          </p:cNvSpPr>
          <p:nvPr/>
        </p:nvSpPr>
        <p:spPr bwMode="auto">
          <a:xfrm>
            <a:off x="902525" y="1582984"/>
            <a:ext cx="3333750" cy="4788541"/>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33509" h="4930816">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210765" y="4907666"/>
                  <a:pt x="2442259" y="4919241"/>
                </a:cubicBezTo>
                <a:cubicBezTo>
                  <a:pt x="2673753" y="4930816"/>
                  <a:pt x="3003631" y="4930816"/>
                  <a:pt x="3333509" y="4930816"/>
                </a:cubicBezTo>
              </a:path>
            </a:pathLst>
          </a:custGeom>
          <a:noFill/>
          <a:ln w="28575" cap="flat" cmpd="sng">
            <a:solidFill>
              <a:schemeClr val="bg1"/>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3" name="Figura a mano libera 52"/>
          <p:cNvSpPr>
            <a:spLocks/>
          </p:cNvSpPr>
          <p:nvPr/>
        </p:nvSpPr>
        <p:spPr bwMode="auto">
          <a:xfrm>
            <a:off x="913638" y="1570284"/>
            <a:ext cx="3373437" cy="4817816"/>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2091" h="4919240">
                <a:moveTo>
                  <a:pt x="0" y="0"/>
                </a:moveTo>
                <a:cubicBezTo>
                  <a:pt x="1115028" y="6752"/>
                  <a:pt x="2230056" y="13504"/>
                  <a:pt x="2777924" y="57873"/>
                </a:cubicBezTo>
                <a:cubicBezTo>
                  <a:pt x="3325792" y="102242"/>
                  <a:pt x="3202329" y="75235"/>
                  <a:pt x="3287210" y="266217"/>
                </a:cubicBezTo>
                <a:cubicBezTo>
                  <a:pt x="3372091" y="457199"/>
                  <a:pt x="3296856" y="787078"/>
                  <a:pt x="3287210" y="1203767"/>
                </a:cubicBezTo>
                <a:cubicBezTo>
                  <a:pt x="3277565" y="1620456"/>
                  <a:pt x="3256344" y="2266709"/>
                  <a:pt x="3229337" y="2766349"/>
                </a:cubicBezTo>
                <a:cubicBezTo>
                  <a:pt x="3202330" y="3265989"/>
                  <a:pt x="3171464" y="3883306"/>
                  <a:pt x="3125165" y="4201610"/>
                </a:cubicBezTo>
                <a:cubicBezTo>
                  <a:pt x="3078866" y="4519914"/>
                  <a:pt x="2970835" y="4573929"/>
                  <a:pt x="2951544" y="4676172"/>
                </a:cubicBezTo>
                <a:cubicBezTo>
                  <a:pt x="2932253" y="4778415"/>
                  <a:pt x="2984340" y="4778415"/>
                  <a:pt x="3009418" y="4815068"/>
                </a:cubicBezTo>
                <a:cubicBezTo>
                  <a:pt x="3034496" y="4851721"/>
                  <a:pt x="3049929" y="4878729"/>
                  <a:pt x="3102015" y="4896091"/>
                </a:cubicBezTo>
                <a:cubicBezTo>
                  <a:pt x="3154101" y="4913453"/>
                  <a:pt x="3238017" y="4916346"/>
                  <a:pt x="3321934" y="4919240"/>
                </a:cubicBezTo>
              </a:path>
            </a:pathLst>
          </a:custGeom>
          <a:noFill/>
          <a:ln w="28575" cap="flat" cmpd="sng">
            <a:solidFill>
              <a:srgbClr val="990099"/>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4" name="Stella a 5 punte 137"/>
          <p:cNvSpPr>
            <a:spLocks/>
          </p:cNvSpPr>
          <p:nvPr/>
        </p:nvSpPr>
        <p:spPr bwMode="auto">
          <a:xfrm>
            <a:off x="2375725" y="2243384"/>
            <a:ext cx="417513"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66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5" name="Stella a 5 punte 136"/>
          <p:cNvSpPr>
            <a:spLocks/>
          </p:cNvSpPr>
          <p:nvPr/>
        </p:nvSpPr>
        <p:spPr bwMode="auto">
          <a:xfrm>
            <a:off x="2437638" y="1602034"/>
            <a:ext cx="411162"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6" name="CasellaDiTesto 71"/>
          <p:cNvSpPr txBox="1"/>
          <p:nvPr/>
        </p:nvSpPr>
        <p:spPr>
          <a:xfrm>
            <a:off x="4963449" y="3221719"/>
            <a:ext cx="3494752" cy="1938992"/>
          </a:xfrm>
          <a:prstGeom prst="rect">
            <a:avLst/>
          </a:prstGeom>
          <a:noFill/>
        </p:spPr>
        <p:txBody>
          <a:bodyPr wrap="square">
            <a:spAutoFit/>
          </a:bodyPr>
          <a:lstStyle/>
          <a:p>
            <a:pPr algn="ctr" eaLnBrk="0" hangingPunct="0">
              <a:defRPr/>
            </a:pPr>
            <a:r>
              <a:rPr lang="en-GB" sz="4000" dirty="0" smtClean="0">
                <a:solidFill>
                  <a:schemeClr val="bg1"/>
                </a:solidFill>
                <a:effectLst>
                  <a:outerShdw blurRad="38100" dist="38100" dir="2700000" algn="tl">
                    <a:srgbClr val="000000"/>
                  </a:outerShdw>
                </a:effectLst>
                <a:latin typeface="Calibri" pitchFamily="34" charset="0"/>
                <a:cs typeface="Arial" pitchFamily="34" charset="0"/>
              </a:rPr>
              <a:t>No involvement of deep mantle material.</a:t>
            </a:r>
            <a:endParaRPr lang="en-GB" sz="32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57" name="Figura a mano libera 56"/>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2857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Figura a mano libera 57"/>
          <p:cNvSpPr/>
          <p:nvPr/>
        </p:nvSpPr>
        <p:spPr bwMode="auto">
          <a:xfrm>
            <a:off x="910780" y="1524000"/>
            <a:ext cx="3403600" cy="4854526"/>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2857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Figura a mano libera 58"/>
          <p:cNvSpPr/>
          <p:nvPr/>
        </p:nvSpPr>
        <p:spPr bwMode="auto">
          <a:xfrm>
            <a:off x="937549" y="1493134"/>
            <a:ext cx="2812648" cy="4896091"/>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4896091">
                <a:moveTo>
                  <a:pt x="0" y="0"/>
                </a:moveTo>
                <a:cubicBezTo>
                  <a:pt x="724382" y="43405"/>
                  <a:pt x="1448765" y="86811"/>
                  <a:pt x="1805651" y="127322"/>
                </a:cubicBezTo>
                <a:cubicBezTo>
                  <a:pt x="2162537" y="167833"/>
                  <a:pt x="2096947" y="181337"/>
                  <a:pt x="2141317" y="243069"/>
                </a:cubicBezTo>
                <a:cubicBezTo>
                  <a:pt x="2185687" y="304801"/>
                  <a:pt x="2077656" y="376178"/>
                  <a:pt x="2071869" y="497712"/>
                </a:cubicBezTo>
                <a:cubicBezTo>
                  <a:pt x="2066082" y="619246"/>
                  <a:pt x="2106593" y="393540"/>
                  <a:pt x="2106593" y="972274"/>
                </a:cubicBezTo>
                <a:cubicBezTo>
                  <a:pt x="2106593" y="1551008"/>
                  <a:pt x="2041003" y="3358588"/>
                  <a:pt x="2071869" y="3970117"/>
                </a:cubicBezTo>
                <a:cubicBezTo>
                  <a:pt x="2102735" y="4581646"/>
                  <a:pt x="2168325" y="4487119"/>
                  <a:pt x="2291788" y="4641448"/>
                </a:cubicBezTo>
                <a:cubicBezTo>
                  <a:pt x="2415251" y="4795777"/>
                  <a:pt x="2613949" y="4845934"/>
                  <a:pt x="2812648" y="4896091"/>
                </a:cubicBezTo>
              </a:path>
            </a:pathLst>
          </a:custGeom>
          <a:noFill/>
          <a:ln w="28575" cap="flat" cmpd="sng" algn="ctr">
            <a:solidFill>
              <a:srgbClr val="66FF3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Figura a mano libera 60"/>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2857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Figura a mano libera 61"/>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28575" cap="flat" cmpd="sng" algn="ctr">
            <a:solidFill>
              <a:srgbClr val="FFCC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2000"/>
                                        <p:tgtEl>
                                          <p:spTgt spid="51"/>
                                        </p:tgtEl>
                                      </p:cBhvr>
                                    </p:animEffect>
                                  </p:childTnLst>
                                </p:cTn>
                              </p:par>
                              <p:par>
                                <p:cTn id="12" presetID="22" presetClass="entr" presetSubtype="1"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up)">
                                      <p:cBhvr>
                                        <p:cTn id="14" dur="2000"/>
                                        <p:tgtEl>
                                          <p:spTgt spid="52"/>
                                        </p:tgtEl>
                                      </p:cBhvr>
                                    </p:animEffect>
                                  </p:childTnLst>
                                </p:cTn>
                              </p:par>
                              <p:par>
                                <p:cTn id="15" presetID="22" presetClass="entr" presetSubtype="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2000"/>
                                        <p:tgtEl>
                                          <p:spTgt spid="48"/>
                                        </p:tgtEl>
                                      </p:cBhvr>
                                    </p:animEffect>
                                  </p:childTnLst>
                                </p:cTn>
                              </p:par>
                              <p:par>
                                <p:cTn id="18" presetID="22" presetClass="entr" presetSubtype="1"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up)">
                                      <p:cBhvr>
                                        <p:cTn id="20" dur="2000"/>
                                        <p:tgtEl>
                                          <p:spTgt spid="49"/>
                                        </p:tgtEl>
                                      </p:cBhvr>
                                    </p:animEffect>
                                  </p:childTnLst>
                                </p:cTn>
                              </p:par>
                              <p:par>
                                <p:cTn id="21" presetID="22" presetClass="entr" presetSubtype="1"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up)">
                                      <p:cBhvr>
                                        <p:cTn id="23" dur="2000"/>
                                        <p:tgtEl>
                                          <p:spTgt spid="50"/>
                                        </p:tgtEl>
                                      </p:cBhvr>
                                    </p:animEffect>
                                  </p:childTnLst>
                                </p:cTn>
                              </p:par>
                              <p:par>
                                <p:cTn id="24" presetID="22" presetClass="entr" presetSubtype="1"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2000"/>
                                        <p:tgtEl>
                                          <p:spTgt spid="53"/>
                                        </p:tgtEl>
                                      </p:cBhvr>
                                    </p:animEffect>
                                  </p:childTnLst>
                                </p:cTn>
                              </p:par>
                              <p:par>
                                <p:cTn id="27" presetID="2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2000"/>
                                        <p:tgtEl>
                                          <p:spTgt spid="58"/>
                                        </p:tgtEl>
                                      </p:cBhvr>
                                    </p:animEffect>
                                  </p:childTnLst>
                                </p:cTn>
                              </p:par>
                              <p:par>
                                <p:cTn id="30" presetID="22" presetClass="entr" presetSubtype="1"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2000"/>
                                        <p:tgtEl>
                                          <p:spTgt spid="5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20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up)">
                                      <p:cBhvr>
                                        <p:cTn id="38" dur="2000"/>
                                        <p:tgtEl>
                                          <p:spTgt spid="6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up)">
                                      <p:cBhvr>
                                        <p:cTn id="41" dur="20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000"/>
                                        <p:tgtEl>
                                          <p:spTgt spid="51"/>
                                        </p:tgtEl>
                                      </p:cBhvr>
                                    </p:animEffect>
                                    <p:set>
                                      <p:cBhvr>
                                        <p:cTn id="46" dur="1" fill="hold">
                                          <p:stCondLst>
                                            <p:cond delay="1999"/>
                                          </p:stCondLst>
                                        </p:cTn>
                                        <p:tgtEl>
                                          <p:spTgt spid="5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48"/>
                                        </p:tgtEl>
                                      </p:cBhvr>
                                    </p:animEffect>
                                    <p:set>
                                      <p:cBhvr>
                                        <p:cTn id="49" dur="1" fill="hold">
                                          <p:stCondLst>
                                            <p:cond delay="1999"/>
                                          </p:stCondLst>
                                        </p:cTn>
                                        <p:tgtEl>
                                          <p:spTgt spid="4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49"/>
                                        </p:tgtEl>
                                      </p:cBhvr>
                                    </p:animEffect>
                                    <p:set>
                                      <p:cBhvr>
                                        <p:cTn id="52" dur="1" fill="hold">
                                          <p:stCondLst>
                                            <p:cond delay="1999"/>
                                          </p:stCondLst>
                                        </p:cTn>
                                        <p:tgtEl>
                                          <p:spTgt spid="4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50"/>
                                        </p:tgtEl>
                                      </p:cBhvr>
                                    </p:animEffect>
                                    <p:set>
                                      <p:cBhvr>
                                        <p:cTn id="55" dur="1" fill="hold">
                                          <p:stCondLst>
                                            <p:cond delay="1999"/>
                                          </p:stCondLst>
                                        </p:cTn>
                                        <p:tgtEl>
                                          <p:spTgt spid="5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53"/>
                                        </p:tgtEl>
                                      </p:cBhvr>
                                    </p:animEffect>
                                    <p:set>
                                      <p:cBhvr>
                                        <p:cTn id="58" dur="1" fill="hold">
                                          <p:stCondLst>
                                            <p:cond delay="19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58"/>
                                        </p:tgtEl>
                                      </p:cBhvr>
                                    </p:animEffect>
                                    <p:set>
                                      <p:cBhvr>
                                        <p:cTn id="61" dur="1" fill="hold">
                                          <p:stCondLst>
                                            <p:cond delay="1999"/>
                                          </p:stCondLst>
                                        </p:cTn>
                                        <p:tgtEl>
                                          <p:spTgt spid="5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57"/>
                                        </p:tgtEl>
                                      </p:cBhvr>
                                    </p:animEffect>
                                    <p:set>
                                      <p:cBhvr>
                                        <p:cTn id="64" dur="1" fill="hold">
                                          <p:stCondLst>
                                            <p:cond delay="1999"/>
                                          </p:stCondLst>
                                        </p:cTn>
                                        <p:tgtEl>
                                          <p:spTgt spid="5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59"/>
                                        </p:tgtEl>
                                      </p:cBhvr>
                                    </p:animEffect>
                                    <p:set>
                                      <p:cBhvr>
                                        <p:cTn id="67" dur="1" fill="hold">
                                          <p:stCondLst>
                                            <p:cond delay="1999"/>
                                          </p:stCondLst>
                                        </p:cTn>
                                        <p:tgtEl>
                                          <p:spTgt spid="5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62"/>
                                        </p:tgtEl>
                                      </p:cBhvr>
                                    </p:animEffect>
                                    <p:set>
                                      <p:cBhvr>
                                        <p:cTn id="70" dur="1" fill="hold">
                                          <p:stCondLst>
                                            <p:cond delay="1999"/>
                                          </p:stCondLst>
                                        </p:cTn>
                                        <p:tgtEl>
                                          <p:spTgt spid="6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61"/>
                                        </p:tgtEl>
                                      </p:cBhvr>
                                    </p:animEffect>
                                    <p:set>
                                      <p:cBhvr>
                                        <p:cTn id="73" dur="1" fill="hold">
                                          <p:stCondLst>
                                            <p:cond delay="1999"/>
                                          </p:stCondLst>
                                        </p:cTn>
                                        <p:tgtEl>
                                          <p:spTgt spid="6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56" presetClass="path" presetSubtype="0" accel="50000" decel="50000" fill="hold" nodeType="clickEffect">
                                  <p:stCondLst>
                                    <p:cond delay="0"/>
                                  </p:stCondLst>
                                  <p:childTnLst>
                                    <p:animMotion origin="layout" path="M 0.00035 0.00046 L -0.0335 -0.13333 " pathEditMode="relative" rAng="0" ptsTypes="AA">
                                      <p:cBhvr>
                                        <p:cTn id="87" dur="2000" fill="hold"/>
                                        <p:tgtEl>
                                          <p:spTgt spid="54"/>
                                        </p:tgtEl>
                                        <p:attrNameLst>
                                          <p:attrName>ppt_x</p:attrName>
                                          <p:attrName>ppt_y</p:attrName>
                                        </p:attrNameLst>
                                      </p:cBhvr>
                                      <p:rCtr x="-1700" y="-6700"/>
                                    </p:animMotion>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56" presetClass="path" presetSubtype="0" accel="50000" decel="50000" fill="hold" nodeType="clickEffect">
                                  <p:stCondLst>
                                    <p:cond delay="0"/>
                                  </p:stCondLst>
                                  <p:childTnLst>
                                    <p:animMotion origin="layout" path="M -2.77778E-6 7.40741E-7 L -0.00972 -0.0412 " pathEditMode="relative" rAng="0" ptsTypes="AA">
                                      <p:cBhvr>
                                        <p:cTn id="101" dur="2000" fill="hold"/>
                                        <p:tgtEl>
                                          <p:spTgt spid="55"/>
                                        </p:tgtEl>
                                        <p:attrNameLst>
                                          <p:attrName>ppt_x</p:attrName>
                                          <p:attrName>ppt_y</p:attrName>
                                        </p:attrNameLst>
                                      </p:cBhvr>
                                      <p:rCtr x="-500" y="-2100"/>
                                    </p:animMotion>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6" grpId="0"/>
      <p:bldP spid="59" grpId="0" animBg="1"/>
      <p:bldP spid="59" grpId="1" animBg="1"/>
      <p:bldP spid="61" grpId="0" animBg="1"/>
      <p:bldP spid="61" grpId="1" animBg="1"/>
      <p:bldP spid="62" grpId="0" animBg="1"/>
      <p:bldP spid="6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0" y="6388100"/>
            <a:ext cx="933450" cy="4699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3" name="CasellaDiTesto 2"/>
          <p:cNvSpPr txBox="1"/>
          <p:nvPr/>
        </p:nvSpPr>
        <p:spPr>
          <a:xfrm>
            <a:off x="129687" y="5628420"/>
            <a:ext cx="8943975" cy="1067023"/>
          </a:xfrm>
          <a:prstGeom prst="rect">
            <a:avLst/>
          </a:prstGeom>
          <a:noFill/>
        </p:spPr>
        <p:txBody>
          <a:bodyPr>
            <a:spAutoFit/>
          </a:bodyPr>
          <a:lstStyle/>
          <a:p>
            <a:pPr>
              <a:lnSpc>
                <a:spcPts val="3800"/>
              </a:lnSpc>
              <a:defRPr/>
            </a:pPr>
            <a:r>
              <a:rPr lang="en-GB" sz="3600" dirty="0" smtClean="0">
                <a:solidFill>
                  <a:srgbClr val="FFFF00"/>
                </a:solidFill>
                <a:effectLst>
                  <a:outerShdw blurRad="38100" dist="38100" dir="2700000" algn="tl">
                    <a:srgbClr val="000000">
                      <a:alpha val="43137"/>
                    </a:srgbClr>
                  </a:outerShdw>
                </a:effectLst>
                <a:latin typeface="Calibri" pitchFamily="34" charset="0"/>
              </a:rPr>
              <a:t>OIB</a:t>
            </a:r>
            <a:r>
              <a:rPr lang="en-GB" sz="3600" dirty="0" smtClean="0">
                <a:solidFill>
                  <a:schemeClr val="bg1"/>
                </a:solidFill>
                <a:effectLst>
                  <a:outerShdw blurRad="38100" dist="38100" dir="2700000" algn="tl">
                    <a:srgbClr val="000000">
                      <a:alpha val="43137"/>
                    </a:srgbClr>
                  </a:outerShdw>
                </a:effectLst>
                <a:latin typeface="Calibri" pitchFamily="34" charset="0"/>
              </a:rPr>
              <a:t> = Shallow source (~200 km depth)</a:t>
            </a:r>
          </a:p>
          <a:p>
            <a:pPr>
              <a:lnSpc>
                <a:spcPts val="3800"/>
              </a:lnSpc>
              <a:defRPr/>
            </a:pPr>
            <a:r>
              <a:rPr lang="en-GB" sz="3600" dirty="0" smtClean="0">
                <a:solidFill>
                  <a:srgbClr val="FFFF00"/>
                </a:solidFill>
                <a:effectLst>
                  <a:outerShdw blurRad="38100" dist="38100" dir="2700000" algn="tl">
                    <a:srgbClr val="000000">
                      <a:alpha val="43137"/>
                    </a:srgbClr>
                  </a:outerShdw>
                </a:effectLst>
                <a:latin typeface="Calibri" pitchFamily="34" charset="0"/>
              </a:rPr>
              <a:t>MORB</a:t>
            </a:r>
            <a:r>
              <a:rPr lang="en-GB" sz="3600" dirty="0" smtClean="0">
                <a:solidFill>
                  <a:schemeClr val="bg1"/>
                </a:solidFill>
                <a:effectLst>
                  <a:outerShdw blurRad="38100" dist="38100" dir="2700000" algn="tl">
                    <a:srgbClr val="000000">
                      <a:alpha val="43137"/>
                    </a:srgbClr>
                  </a:outerShdw>
                </a:effectLst>
                <a:latin typeface="Calibri" pitchFamily="34" charset="0"/>
              </a:rPr>
              <a:t> = Deep source</a:t>
            </a:r>
            <a:endParaRPr lang="en-GB" sz="3600" dirty="0">
              <a:solidFill>
                <a:schemeClr val="bg1"/>
              </a:solidFill>
              <a:effectLst>
                <a:outerShdw blurRad="38100" dist="38100" dir="2700000" algn="tl">
                  <a:srgbClr val="000000">
                    <a:alpha val="43137"/>
                  </a:srgbClr>
                </a:outerShdw>
              </a:effectLst>
              <a:latin typeface="Calibri" pitchFamily="34" charset="0"/>
            </a:endParaRPr>
          </a:p>
        </p:txBody>
      </p:sp>
      <p:grpSp>
        <p:nvGrpSpPr>
          <p:cNvPr id="2" name="Gruppo 70"/>
          <p:cNvGrpSpPr>
            <a:grpSpLocks/>
          </p:cNvGrpSpPr>
          <p:nvPr/>
        </p:nvGrpSpPr>
        <p:grpSpPr bwMode="auto">
          <a:xfrm>
            <a:off x="0" y="1576387"/>
            <a:ext cx="9144000" cy="4073525"/>
            <a:chOff x="0" y="1423686"/>
            <a:chExt cx="9150757" cy="4155311"/>
          </a:xfrm>
        </p:grpSpPr>
        <p:sp>
          <p:nvSpPr>
            <p:cNvPr id="5" name="Rettangolo 4"/>
            <p:cNvSpPr/>
            <p:nvPr/>
          </p:nvSpPr>
          <p:spPr>
            <a:xfrm>
              <a:off x="0" y="1423686"/>
              <a:ext cx="9144402" cy="4155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nvGrpSpPr>
            <p:cNvPr id="4" name="Gruppo 63"/>
            <p:cNvGrpSpPr>
              <a:grpSpLocks/>
            </p:cNvGrpSpPr>
            <p:nvPr/>
          </p:nvGrpSpPr>
          <p:grpSpPr bwMode="auto">
            <a:xfrm rot="16901">
              <a:off x="58695" y="1495420"/>
              <a:ext cx="9092062" cy="4010764"/>
              <a:chOff x="41335" y="1651000"/>
              <a:chExt cx="9092062" cy="4010764"/>
            </a:xfrm>
          </p:grpSpPr>
          <p:pic>
            <p:nvPicPr>
              <p:cNvPr id="7" name="Picture 2"/>
              <p:cNvPicPr>
                <a:picLocks noChangeAspect="1" noChangeArrowheads="1"/>
              </p:cNvPicPr>
              <p:nvPr/>
            </p:nvPicPr>
            <p:blipFill>
              <a:blip r:embed="rId3" cstate="print"/>
              <a:srcRect/>
              <a:stretch>
                <a:fillRect/>
              </a:stretch>
            </p:blipFill>
            <p:spPr bwMode="auto">
              <a:xfrm>
                <a:off x="41335" y="1651000"/>
                <a:ext cx="9092062" cy="4010764"/>
              </a:xfrm>
              <a:prstGeom prst="rect">
                <a:avLst/>
              </a:prstGeom>
              <a:noFill/>
              <a:ln w="9525">
                <a:noFill/>
                <a:miter lim="800000"/>
                <a:headEnd/>
                <a:tailEnd/>
              </a:ln>
            </p:spPr>
          </p:pic>
          <p:sp>
            <p:nvSpPr>
              <p:cNvPr id="8" name="Rettangolo 7"/>
              <p:cNvSpPr/>
              <p:nvPr/>
            </p:nvSpPr>
            <p:spPr>
              <a:xfrm>
                <a:off x="250645" y="1974431"/>
                <a:ext cx="249421" cy="5505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grpSp>
      <p:sp>
        <p:nvSpPr>
          <p:cNvPr id="9" name="CasellaDiTesto 8"/>
          <p:cNvSpPr txBox="1">
            <a:spLocks noChangeArrowheads="1"/>
          </p:cNvSpPr>
          <p:nvPr/>
        </p:nvSpPr>
        <p:spPr bwMode="auto">
          <a:xfrm>
            <a:off x="5671406" y="1827090"/>
            <a:ext cx="3281362" cy="708025"/>
          </a:xfrm>
          <a:prstGeom prst="rect">
            <a:avLst/>
          </a:prstGeom>
          <a:noFill/>
          <a:ln w="9525">
            <a:noFill/>
            <a:miter lim="800000"/>
            <a:headEnd/>
            <a:tailEnd/>
          </a:ln>
        </p:spPr>
        <p:txBody>
          <a:bodyPr>
            <a:spAutoFit/>
          </a:bodyPr>
          <a:lstStyle/>
          <a:p>
            <a:pPr algn="ctr"/>
            <a:r>
              <a:rPr lang="en-GB" sz="2000" smtClean="0">
                <a:solidFill>
                  <a:schemeClr val="tx1"/>
                </a:solidFill>
                <a:effectLst/>
                <a:latin typeface="Calibri" pitchFamily="34" charset="0"/>
              </a:rPr>
              <a:t>Wilson (1963) Can. J. Phys., 41, 863-870</a:t>
            </a:r>
            <a:endParaRPr lang="en-GB" sz="2000">
              <a:solidFill>
                <a:schemeClr val="tx1"/>
              </a:solidFill>
              <a:effectLst/>
              <a:latin typeface="Calibri" pitchFamily="34" charset="0"/>
            </a:endParaRPr>
          </a:p>
        </p:txBody>
      </p:sp>
      <p:cxnSp>
        <p:nvCxnSpPr>
          <p:cNvPr id="10" name="Connettore 1 9"/>
          <p:cNvCxnSpPr/>
          <p:nvPr/>
        </p:nvCxnSpPr>
        <p:spPr>
          <a:xfrm>
            <a:off x="5508625" y="5245099"/>
            <a:ext cx="3519488"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114300" y="5487987"/>
            <a:ext cx="31680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Picture 1"/>
          <p:cNvPicPr>
            <a:picLocks noChangeAspect="1"/>
          </p:cNvPicPr>
          <p:nvPr/>
        </p:nvPicPr>
        <p:blipFill>
          <a:blip r:embed="rId4" cstate="print"/>
          <a:srcRect t="6466" b="4042"/>
          <a:stretch>
            <a:fillRect/>
          </a:stretch>
        </p:blipFill>
        <p:spPr bwMode="auto">
          <a:xfrm>
            <a:off x="0" y="0"/>
            <a:ext cx="9144000" cy="1805354"/>
          </a:xfrm>
          <a:prstGeom prst="rect">
            <a:avLst/>
          </a:prstGeom>
          <a:noFill/>
          <a:ln w="9525">
            <a:noFill/>
            <a:miter lim="800000"/>
            <a:headEnd/>
            <a:tailEnd/>
          </a:ln>
        </p:spPr>
      </p:pic>
      <p:sp>
        <p:nvSpPr>
          <p:cNvPr id="14" name="Figura a mano libera 13"/>
          <p:cNvSpPr/>
          <p:nvPr/>
        </p:nvSpPr>
        <p:spPr bwMode="auto">
          <a:xfrm>
            <a:off x="2328672" y="320040"/>
            <a:ext cx="609600" cy="338328"/>
          </a:xfrm>
          <a:custGeom>
            <a:avLst/>
            <a:gdLst>
              <a:gd name="connsiteX0" fmla="*/ 0 w 804672"/>
              <a:gd name="connsiteY0" fmla="*/ 312928 h 325120"/>
              <a:gd name="connsiteX1" fmla="*/ 487680 w 804672"/>
              <a:gd name="connsiteY1" fmla="*/ 2032 h 325120"/>
              <a:gd name="connsiteX2" fmla="*/ 804672 w 804672"/>
              <a:gd name="connsiteY2" fmla="*/ 325120 h 325120"/>
              <a:gd name="connsiteX3" fmla="*/ 804672 w 804672"/>
              <a:gd name="connsiteY3" fmla="*/ 325120 h 325120"/>
              <a:gd name="connsiteX4" fmla="*/ 804672 w 804672"/>
              <a:gd name="connsiteY4" fmla="*/ 325120 h 325120"/>
              <a:gd name="connsiteX0" fmla="*/ 0 w 804672"/>
              <a:gd name="connsiteY0" fmla="*/ 310896 h 323088"/>
              <a:gd name="connsiteX1" fmla="*/ 487680 w 804672"/>
              <a:gd name="connsiteY1" fmla="*/ 0 h 323088"/>
              <a:gd name="connsiteX2" fmla="*/ 804672 w 804672"/>
              <a:gd name="connsiteY2" fmla="*/ 323088 h 323088"/>
              <a:gd name="connsiteX3" fmla="*/ 804672 w 804672"/>
              <a:gd name="connsiteY3" fmla="*/ 323088 h 323088"/>
              <a:gd name="connsiteX4" fmla="*/ 804672 w 804672"/>
              <a:gd name="connsiteY4" fmla="*/ 323088 h 323088"/>
              <a:gd name="connsiteX0" fmla="*/ 0 w 804672"/>
              <a:gd name="connsiteY0" fmla="*/ 310896 h 323088"/>
              <a:gd name="connsiteX1" fmla="*/ 487680 w 804672"/>
              <a:gd name="connsiteY1" fmla="*/ 0 h 323088"/>
              <a:gd name="connsiteX2" fmla="*/ 804672 w 804672"/>
              <a:gd name="connsiteY2" fmla="*/ 323088 h 323088"/>
              <a:gd name="connsiteX3" fmla="*/ 804672 w 804672"/>
              <a:gd name="connsiteY3" fmla="*/ 323088 h 323088"/>
              <a:gd name="connsiteX4" fmla="*/ 804672 w 804672"/>
              <a:gd name="connsiteY4" fmla="*/ 323088 h 323088"/>
              <a:gd name="connsiteX0" fmla="*/ 0 w 633984"/>
              <a:gd name="connsiteY0" fmla="*/ 292608 h 323088"/>
              <a:gd name="connsiteX1" fmla="*/ 316992 w 633984"/>
              <a:gd name="connsiteY1" fmla="*/ 0 h 323088"/>
              <a:gd name="connsiteX2" fmla="*/ 633984 w 633984"/>
              <a:gd name="connsiteY2" fmla="*/ 323088 h 323088"/>
              <a:gd name="connsiteX3" fmla="*/ 633984 w 633984"/>
              <a:gd name="connsiteY3" fmla="*/ 323088 h 323088"/>
              <a:gd name="connsiteX4" fmla="*/ 633984 w 633984"/>
              <a:gd name="connsiteY4" fmla="*/ 323088 h 323088"/>
              <a:gd name="connsiteX0" fmla="*/ 0 w 633984"/>
              <a:gd name="connsiteY0" fmla="*/ 292608 h 323088"/>
              <a:gd name="connsiteX1" fmla="*/ 316992 w 633984"/>
              <a:gd name="connsiteY1" fmla="*/ 0 h 323088"/>
              <a:gd name="connsiteX2" fmla="*/ 633984 w 633984"/>
              <a:gd name="connsiteY2" fmla="*/ 323088 h 323088"/>
              <a:gd name="connsiteX3" fmla="*/ 633984 w 633984"/>
              <a:gd name="connsiteY3" fmla="*/ 323088 h 323088"/>
              <a:gd name="connsiteX4" fmla="*/ 633984 w 633984"/>
              <a:gd name="connsiteY4" fmla="*/ 323088 h 323088"/>
              <a:gd name="connsiteX0" fmla="*/ 0 w 633984"/>
              <a:gd name="connsiteY0" fmla="*/ 292608 h 371856"/>
              <a:gd name="connsiteX1" fmla="*/ 316992 w 633984"/>
              <a:gd name="connsiteY1" fmla="*/ 0 h 371856"/>
              <a:gd name="connsiteX2" fmla="*/ 633984 w 633984"/>
              <a:gd name="connsiteY2" fmla="*/ 323088 h 371856"/>
              <a:gd name="connsiteX3" fmla="*/ 633984 w 633984"/>
              <a:gd name="connsiteY3" fmla="*/ 323088 h 371856"/>
              <a:gd name="connsiteX4" fmla="*/ 426720 w 633984"/>
              <a:gd name="connsiteY4" fmla="*/ 371856 h 371856"/>
              <a:gd name="connsiteX0" fmla="*/ 0 w 633984"/>
              <a:gd name="connsiteY0" fmla="*/ 292608 h 323088"/>
              <a:gd name="connsiteX1" fmla="*/ 316992 w 633984"/>
              <a:gd name="connsiteY1" fmla="*/ 0 h 323088"/>
              <a:gd name="connsiteX2" fmla="*/ 633984 w 633984"/>
              <a:gd name="connsiteY2" fmla="*/ 323088 h 323088"/>
              <a:gd name="connsiteX3" fmla="*/ 633984 w 633984"/>
              <a:gd name="connsiteY3" fmla="*/ 323088 h 323088"/>
              <a:gd name="connsiteX0" fmla="*/ 0 w 649224"/>
              <a:gd name="connsiteY0" fmla="*/ 292608 h 475488"/>
              <a:gd name="connsiteX1" fmla="*/ 316992 w 649224"/>
              <a:gd name="connsiteY1" fmla="*/ 0 h 475488"/>
              <a:gd name="connsiteX2" fmla="*/ 633984 w 649224"/>
              <a:gd name="connsiteY2" fmla="*/ 323088 h 475488"/>
              <a:gd name="connsiteX3" fmla="*/ 408432 w 649224"/>
              <a:gd name="connsiteY3" fmla="*/ 475488 h 475488"/>
              <a:gd name="connsiteX0" fmla="*/ 0 w 633984"/>
              <a:gd name="connsiteY0" fmla="*/ 292608 h 323088"/>
              <a:gd name="connsiteX1" fmla="*/ 316992 w 633984"/>
              <a:gd name="connsiteY1" fmla="*/ 0 h 323088"/>
              <a:gd name="connsiteX2" fmla="*/ 633984 w 633984"/>
              <a:gd name="connsiteY2" fmla="*/ 323088 h 323088"/>
              <a:gd name="connsiteX0" fmla="*/ 0 w 573024"/>
              <a:gd name="connsiteY0" fmla="*/ 292608 h 304800"/>
              <a:gd name="connsiteX1" fmla="*/ 316992 w 573024"/>
              <a:gd name="connsiteY1" fmla="*/ 0 h 304800"/>
              <a:gd name="connsiteX2" fmla="*/ 573024 w 573024"/>
              <a:gd name="connsiteY2" fmla="*/ 304800 h 304800"/>
              <a:gd name="connsiteX0" fmla="*/ 0 w 573024"/>
              <a:gd name="connsiteY0" fmla="*/ 292608 h 304800"/>
              <a:gd name="connsiteX1" fmla="*/ 316992 w 573024"/>
              <a:gd name="connsiteY1" fmla="*/ 0 h 304800"/>
              <a:gd name="connsiteX2" fmla="*/ 573024 w 573024"/>
              <a:gd name="connsiteY2" fmla="*/ 304800 h 304800"/>
              <a:gd name="connsiteX0" fmla="*/ 0 w 609600"/>
              <a:gd name="connsiteY0" fmla="*/ 292608 h 292608"/>
              <a:gd name="connsiteX1" fmla="*/ 316992 w 609600"/>
              <a:gd name="connsiteY1" fmla="*/ 0 h 292608"/>
              <a:gd name="connsiteX2" fmla="*/ 609600 w 609600"/>
              <a:gd name="connsiteY2" fmla="*/ 286512 h 292608"/>
              <a:gd name="connsiteX0" fmla="*/ 0 w 609600"/>
              <a:gd name="connsiteY0" fmla="*/ 338328 h 338328"/>
              <a:gd name="connsiteX1" fmla="*/ 311277 w 609600"/>
              <a:gd name="connsiteY1" fmla="*/ 0 h 338328"/>
              <a:gd name="connsiteX2" fmla="*/ 609600 w 609600"/>
              <a:gd name="connsiteY2" fmla="*/ 332232 h 338328"/>
              <a:gd name="connsiteX0" fmla="*/ 0 w 609600"/>
              <a:gd name="connsiteY0" fmla="*/ 338328 h 338328"/>
              <a:gd name="connsiteX1" fmla="*/ 311277 w 609600"/>
              <a:gd name="connsiteY1" fmla="*/ 0 h 338328"/>
              <a:gd name="connsiteX2" fmla="*/ 609600 w 609600"/>
              <a:gd name="connsiteY2" fmla="*/ 332232 h 338328"/>
              <a:gd name="connsiteX0" fmla="*/ 0 w 609600"/>
              <a:gd name="connsiteY0" fmla="*/ 338328 h 338328"/>
              <a:gd name="connsiteX1" fmla="*/ 311277 w 609600"/>
              <a:gd name="connsiteY1" fmla="*/ 0 h 338328"/>
              <a:gd name="connsiteX2" fmla="*/ 609600 w 609600"/>
              <a:gd name="connsiteY2" fmla="*/ 332232 h 338328"/>
            </a:gdLst>
            <a:ahLst/>
            <a:cxnLst>
              <a:cxn ang="0">
                <a:pos x="connsiteX0" y="connsiteY0"/>
              </a:cxn>
              <a:cxn ang="0">
                <a:pos x="connsiteX1" y="connsiteY1"/>
              </a:cxn>
              <a:cxn ang="0">
                <a:pos x="connsiteX2" y="connsiteY2"/>
              </a:cxn>
            </a:cxnLst>
            <a:rect l="l" t="t" r="r" b="b"/>
            <a:pathLst>
              <a:path w="609600" h="338328">
                <a:moveTo>
                  <a:pt x="0" y="338328"/>
                </a:moveTo>
                <a:cubicBezTo>
                  <a:pt x="195072" y="236728"/>
                  <a:pt x="226695" y="223139"/>
                  <a:pt x="311277" y="0"/>
                </a:cubicBezTo>
                <a:cubicBezTo>
                  <a:pt x="369951" y="227965"/>
                  <a:pt x="490728" y="283464"/>
                  <a:pt x="609600" y="332232"/>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CasellaDiTesto 14"/>
          <p:cNvSpPr txBox="1"/>
          <p:nvPr/>
        </p:nvSpPr>
        <p:spPr>
          <a:xfrm>
            <a:off x="1990746" y="584382"/>
            <a:ext cx="1305165" cy="523220"/>
          </a:xfrm>
          <a:prstGeom prst="rect">
            <a:avLst/>
          </a:prstGeom>
          <a:noFill/>
        </p:spPr>
        <p:txBody>
          <a:bodyPr wrap="none" rtlCol="0">
            <a:spAutoFit/>
          </a:bodyPr>
          <a:lstStyle/>
          <a:p>
            <a:r>
              <a:rPr lang="en-GB" sz="2800" b="1" dirty="0" smtClean="0">
                <a:solidFill>
                  <a:srgbClr val="FF0000"/>
                </a:solidFill>
                <a:effectLst/>
                <a:latin typeface="Bradley Hand ITC" panose="03070402050302030203" pitchFamily="66" charset="0"/>
              </a:rPr>
              <a:t>shallow</a:t>
            </a:r>
            <a:endParaRPr lang="en-GB" sz="2800" b="1" dirty="0">
              <a:solidFill>
                <a:srgbClr val="FF0000"/>
              </a:solidFill>
              <a:effectLst/>
              <a:latin typeface="Bradley Hand ITC" panose="03070402050302030203"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44" name="CasellaDiTesto 43"/>
          <p:cNvSpPr txBox="1"/>
          <p:nvPr/>
        </p:nvSpPr>
        <p:spPr>
          <a:xfrm>
            <a:off x="317500" y="5996234"/>
            <a:ext cx="7773988" cy="369332"/>
          </a:xfrm>
          <a:prstGeom prst="rect">
            <a:avLst/>
          </a:prstGeom>
          <a:noFill/>
        </p:spPr>
        <p:txBody>
          <a:bodyPr wrap="square">
            <a:spAutoFit/>
          </a:bodyPr>
          <a:lstStyle/>
          <a:p>
            <a:pPr eaLnBrk="0" hangingPunct="0">
              <a:defRPr/>
            </a:pPr>
            <a:r>
              <a:rPr lang="en-GB" dirty="0" smtClean="0">
                <a:solidFill>
                  <a:schemeClr val="bg1"/>
                </a:solidFill>
                <a:effectLst>
                  <a:outerShdw blurRad="38100" dist="38100" dir="2700000" algn="tl">
                    <a:srgbClr val="000000"/>
                  </a:outerShdw>
                </a:effectLst>
                <a:latin typeface="Calibri" pitchFamily="34" charset="0"/>
                <a:cs typeface="Arial" pitchFamily="34" charset="0"/>
              </a:rPr>
              <a:t>Anderson  and </a:t>
            </a:r>
            <a:r>
              <a:rPr lang="en-GB" dirty="0" err="1" smtClean="0">
                <a:solidFill>
                  <a:schemeClr val="bg1"/>
                </a:solidFill>
                <a:effectLst>
                  <a:outerShdw blurRad="38100" dist="38100" dir="2700000" algn="tl">
                    <a:srgbClr val="000000"/>
                  </a:outerShdw>
                </a:effectLst>
                <a:latin typeface="Calibri" pitchFamily="34" charset="0"/>
                <a:cs typeface="Arial" pitchFamily="34" charset="0"/>
              </a:rPr>
              <a:t>Natland</a:t>
            </a:r>
            <a:r>
              <a:rPr lang="en-GB" dirty="0" smtClean="0">
                <a:solidFill>
                  <a:schemeClr val="bg1"/>
                </a:solidFill>
                <a:effectLst>
                  <a:outerShdw blurRad="38100" dist="38100" dir="2700000" algn="tl">
                    <a:srgbClr val="000000"/>
                  </a:outerShdw>
                </a:effectLst>
                <a:latin typeface="Calibri" pitchFamily="34" charset="0"/>
                <a:cs typeface="Arial" pitchFamily="34" charset="0"/>
              </a:rPr>
              <a:t> (2014) Proc. Natl. Acad. Sci. 111, E4298-E4304</a:t>
            </a:r>
            <a:endParaRPr lang="en-GB"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5" name="CasellaDiTesto 44"/>
          <p:cNvSpPr txBox="1"/>
          <p:nvPr/>
        </p:nvSpPr>
        <p:spPr>
          <a:xfrm>
            <a:off x="317500" y="1292471"/>
            <a:ext cx="2514600" cy="3354388"/>
          </a:xfrm>
          <a:prstGeom prst="rect">
            <a:avLst/>
          </a:prstGeom>
          <a:noFill/>
        </p:spPr>
        <p:txBody>
          <a:bodyPr wrap="square">
            <a:spAutoFit/>
          </a:bodyPr>
          <a:lstStyle/>
          <a:p>
            <a:pPr algn="ctr" eaLnBrk="0" hangingPunct="0">
              <a:defRPr/>
            </a:pPr>
            <a:r>
              <a:rPr lang="en-GB" sz="3600" dirty="0" smtClean="0">
                <a:solidFill>
                  <a:srgbClr val="FFFF00"/>
                </a:solidFill>
                <a:effectLst>
                  <a:outerShdw blurRad="38100" dist="38100" dir="2700000" algn="tl">
                    <a:srgbClr val="000000"/>
                  </a:outerShdw>
                </a:effectLst>
                <a:latin typeface="Calibri" pitchFamily="34" charset="0"/>
                <a:cs typeface="Arial" pitchFamily="34" charset="0"/>
              </a:rPr>
              <a:t>“New” paradigm:</a:t>
            </a:r>
          </a:p>
          <a:p>
            <a:pPr eaLnBrk="0" hangingPunct="0">
              <a:defRPr/>
            </a:pPr>
            <a:endParaRPr lang="en-GB" sz="2800" dirty="0" smtClean="0">
              <a:solidFill>
                <a:schemeClr val="bg1"/>
              </a:solidFill>
              <a:effectLst>
                <a:outerShdw blurRad="38100" dist="38100" dir="2700000" algn="tl">
                  <a:srgbClr val="000000"/>
                </a:outerShdw>
              </a:effectLst>
              <a:latin typeface="Calibri" pitchFamily="34" charset="0"/>
              <a:cs typeface="Arial" pitchFamily="34" charset="0"/>
            </a:endParaRPr>
          </a:p>
          <a:p>
            <a:pPr eaLnBrk="0" hangingPunct="0">
              <a:defRPr/>
            </a:pP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 MORB source deep;</a:t>
            </a:r>
          </a:p>
          <a:p>
            <a:pPr eaLnBrk="0" hangingPunct="0">
              <a:defRPr/>
            </a:pPr>
            <a:r>
              <a:rPr lang="en-GB" sz="2800" dirty="0" smtClean="0">
                <a:solidFill>
                  <a:schemeClr val="bg1"/>
                </a:solidFill>
                <a:effectLst>
                  <a:outerShdw blurRad="38100" dist="38100" dir="2700000" algn="tl">
                    <a:srgbClr val="000000"/>
                  </a:outerShdw>
                </a:effectLst>
                <a:latin typeface="Calibri" pitchFamily="34" charset="0"/>
                <a:cs typeface="Arial" pitchFamily="34" charset="0"/>
              </a:rPr>
              <a:t>- OIB source shallow</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pic>
        <p:nvPicPr>
          <p:cNvPr id="135170" name="Picture 2" descr="http://www.pnas.org/content/111/41/E4298/F1.medium.gif"/>
          <p:cNvPicPr>
            <a:picLocks noChangeAspect="1" noChangeArrowheads="1"/>
          </p:cNvPicPr>
          <p:nvPr/>
        </p:nvPicPr>
        <p:blipFill>
          <a:blip r:embed="rId3" cstate="print"/>
          <a:srcRect/>
          <a:stretch>
            <a:fillRect/>
          </a:stretch>
        </p:blipFill>
        <p:spPr bwMode="auto">
          <a:xfrm>
            <a:off x="2737846" y="865725"/>
            <a:ext cx="6300647" cy="51121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12" name="Rettangolo 11"/>
          <p:cNvSpPr/>
          <p:nvPr/>
        </p:nvSpPr>
        <p:spPr bwMode="auto">
          <a:xfrm>
            <a:off x="879961" y="832338"/>
            <a:ext cx="3774831" cy="5555761"/>
          </a:xfrm>
          <a:prstGeom prst="rect">
            <a:avLst/>
          </a:prstGeom>
          <a:gradFill flip="none" rotWithShape="1">
            <a:gsLst>
              <a:gs pos="38000">
                <a:srgbClr val="FF0000"/>
              </a:gs>
              <a:gs pos="100000">
                <a:srgbClr val="0066FF"/>
              </a:gs>
              <a:gs pos="0">
                <a:srgbClr val="FF0000"/>
              </a:gs>
              <a:gs pos="22000">
                <a:srgbClr val="FF0000"/>
              </a:gs>
              <a:gs pos="100000">
                <a:srgbClr val="0066FF"/>
              </a:gs>
              <a:gs pos="59000">
                <a:srgbClr val="0066FF"/>
              </a:gs>
              <a:gs pos="0">
                <a:srgbClr val="FF0000"/>
              </a:gs>
              <a:gs pos="100000">
                <a:srgbClr val="FFFFFF">
                  <a:alpha val="0"/>
                </a:srgbClr>
              </a:gs>
            </a:gsLst>
            <a:lin ang="162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5" name="Gruppo 14"/>
          <p:cNvGrpSpPr/>
          <p:nvPr/>
        </p:nvGrpSpPr>
        <p:grpSpPr>
          <a:xfrm>
            <a:off x="4970582" y="832338"/>
            <a:ext cx="3777909" cy="5555762"/>
            <a:chOff x="4712676" y="832338"/>
            <a:chExt cx="3777909" cy="5555762"/>
          </a:xfrm>
        </p:grpSpPr>
        <p:sp>
          <p:nvSpPr>
            <p:cNvPr id="10" name="Rettangolo 9"/>
            <p:cNvSpPr/>
            <p:nvPr/>
          </p:nvSpPr>
          <p:spPr bwMode="auto">
            <a:xfrm>
              <a:off x="4712677" y="832339"/>
              <a:ext cx="3774831" cy="2868804"/>
            </a:xfrm>
            <a:prstGeom prst="rect">
              <a:avLst/>
            </a:prstGeom>
            <a:gradFill flip="none" rotWithShape="1">
              <a:gsLst>
                <a:gs pos="0">
                  <a:srgbClr val="FF0000"/>
                </a:gs>
                <a:gs pos="100000">
                  <a:srgbClr val="0066FF"/>
                </a:gs>
                <a:gs pos="0">
                  <a:srgbClr val="FF0000"/>
                </a:gs>
                <a:gs pos="22000">
                  <a:srgbClr val="FF0000"/>
                </a:gs>
                <a:gs pos="100000">
                  <a:srgbClr val="0066FF"/>
                </a:gs>
                <a:gs pos="59000">
                  <a:srgbClr val="0066FF"/>
                </a:gs>
                <a:gs pos="0">
                  <a:srgbClr val="FF0000"/>
                </a:gs>
                <a:gs pos="100000">
                  <a:srgbClr val="FFFFFF">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Rettangolo 12"/>
            <p:cNvSpPr/>
            <p:nvPr/>
          </p:nvSpPr>
          <p:spPr bwMode="auto">
            <a:xfrm>
              <a:off x="4712676" y="3701143"/>
              <a:ext cx="3774831" cy="2686957"/>
            </a:xfrm>
            <a:prstGeom prst="rect">
              <a:avLst/>
            </a:prstGeom>
            <a:gradFill flip="none" rotWithShape="1">
              <a:gsLst>
                <a:gs pos="22000">
                  <a:srgbClr val="0066FF"/>
                </a:gs>
                <a:gs pos="100000">
                  <a:srgbClr val="FF0000"/>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4" name="Rettangolo 13"/>
            <p:cNvSpPr/>
            <p:nvPr/>
          </p:nvSpPr>
          <p:spPr bwMode="auto">
            <a:xfrm>
              <a:off x="4715754" y="832338"/>
              <a:ext cx="3774831" cy="5555761"/>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16" name="CasellaDiTesto 15"/>
          <p:cNvSpPr txBox="1"/>
          <p:nvPr/>
        </p:nvSpPr>
        <p:spPr>
          <a:xfrm>
            <a:off x="879229" y="855787"/>
            <a:ext cx="3775563" cy="1477328"/>
          </a:xfrm>
          <a:prstGeom prst="rect">
            <a:avLst/>
          </a:prstGeom>
          <a:noFill/>
        </p:spPr>
        <p:txBody>
          <a:bodyPr wrap="square" rtlCol="0">
            <a:spAutoFit/>
          </a:bodyPr>
          <a:lstStyle/>
          <a:p>
            <a:pPr algn="ctr"/>
            <a:r>
              <a:rPr lang="en-GB" sz="3000" smtClean="0">
                <a:solidFill>
                  <a:schemeClr val="bg1"/>
                </a:solidFill>
                <a:latin typeface="Calibri" pitchFamily="34" charset="0"/>
              </a:rPr>
              <a:t>Classically accepted heat distribution with depth</a:t>
            </a:r>
            <a:endParaRPr lang="en-GB" sz="3000">
              <a:solidFill>
                <a:schemeClr val="bg1"/>
              </a:solidFill>
              <a:latin typeface="Calibri" pitchFamily="34" charset="0"/>
            </a:endParaRPr>
          </a:p>
        </p:txBody>
      </p:sp>
      <p:sp>
        <p:nvSpPr>
          <p:cNvPr id="17" name="CasellaDiTesto 16"/>
          <p:cNvSpPr txBox="1"/>
          <p:nvPr/>
        </p:nvSpPr>
        <p:spPr>
          <a:xfrm>
            <a:off x="4958860" y="855787"/>
            <a:ext cx="3775563" cy="1938992"/>
          </a:xfrm>
          <a:prstGeom prst="rect">
            <a:avLst/>
          </a:prstGeom>
          <a:noFill/>
        </p:spPr>
        <p:txBody>
          <a:bodyPr wrap="square" rtlCol="0">
            <a:spAutoFit/>
          </a:bodyPr>
          <a:lstStyle/>
          <a:p>
            <a:pPr algn="ctr"/>
            <a:r>
              <a:rPr lang="en-GB" sz="3000" dirty="0" smtClean="0">
                <a:solidFill>
                  <a:schemeClr val="bg1"/>
                </a:solidFill>
                <a:latin typeface="Calibri" pitchFamily="34" charset="0"/>
              </a:rPr>
              <a:t>Alternative heat distribution with depth (with sub-adiabatic geotherm)</a:t>
            </a:r>
            <a:endParaRPr lang="en-GB" sz="3000" dirty="0">
              <a:solidFill>
                <a:schemeClr val="bg1"/>
              </a:solidFill>
              <a:latin typeface="Calibri" pitchFamily="34" charset="0"/>
            </a:endParaRPr>
          </a:p>
        </p:txBody>
      </p:sp>
      <p:grpSp>
        <p:nvGrpSpPr>
          <p:cNvPr id="22" name="Gruppo 21"/>
          <p:cNvGrpSpPr/>
          <p:nvPr/>
        </p:nvGrpSpPr>
        <p:grpSpPr>
          <a:xfrm>
            <a:off x="257904" y="949570"/>
            <a:ext cx="553998" cy="5391638"/>
            <a:chOff x="257904" y="949570"/>
            <a:chExt cx="553998" cy="5391638"/>
          </a:xfrm>
        </p:grpSpPr>
        <p:cxnSp>
          <p:nvCxnSpPr>
            <p:cNvPr id="19" name="Connettore 2 18"/>
            <p:cNvCxnSpPr/>
            <p:nvPr/>
          </p:nvCxnSpPr>
          <p:spPr bwMode="auto">
            <a:xfrm>
              <a:off x="550981" y="949570"/>
              <a:ext cx="0" cy="5391638"/>
            </a:xfrm>
            <a:prstGeom prst="straightConnector1">
              <a:avLst/>
            </a:prstGeom>
            <a:noFill/>
            <a:ln w="57150" cap="flat" cmpd="sng" algn="ctr">
              <a:solidFill>
                <a:schemeClr val="bg1"/>
              </a:solidFill>
              <a:prstDash val="solid"/>
              <a:round/>
              <a:headEnd type="none" w="med" len="med"/>
              <a:tailEnd type="arrow"/>
            </a:ln>
            <a:effectLst/>
          </p:spPr>
        </p:cxnSp>
        <p:sp>
          <p:nvSpPr>
            <p:cNvPr id="21" name="CasellaDiTesto 20"/>
            <p:cNvSpPr txBox="1"/>
            <p:nvPr/>
          </p:nvSpPr>
          <p:spPr>
            <a:xfrm rot="16200000">
              <a:off x="-186250" y="3329357"/>
              <a:ext cx="1442305" cy="553998"/>
            </a:xfrm>
            <a:prstGeom prst="rect">
              <a:avLst/>
            </a:prstGeom>
            <a:solidFill>
              <a:schemeClr val="tx1"/>
            </a:solidFill>
          </p:spPr>
          <p:txBody>
            <a:bodyPr wrap="square" rtlCol="0">
              <a:spAutoFit/>
            </a:bodyPr>
            <a:lstStyle/>
            <a:p>
              <a:pPr algn="ctr"/>
              <a:r>
                <a:rPr lang="en-GB" sz="3000" smtClean="0">
                  <a:solidFill>
                    <a:schemeClr val="bg1"/>
                  </a:solidFill>
                  <a:latin typeface="Calibri" pitchFamily="34" charset="0"/>
                </a:rPr>
                <a:t>Depth</a:t>
              </a:r>
              <a:endParaRPr lang="en-GB" sz="3000">
                <a:solidFill>
                  <a:schemeClr val="bg1"/>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Why a mantle melts</a:t>
            </a:r>
            <a:endParaRPr lang="en-GB" sz="4800">
              <a:solidFill>
                <a:srgbClr val="FFFF00"/>
              </a:solidFill>
              <a:effectLst>
                <a:outerShdw blurRad="38100" dist="38100" dir="2700000" algn="tl">
                  <a:srgbClr val="000000"/>
                </a:outerShdw>
              </a:effectLst>
              <a:latin typeface="Calibri" pitchFamily="34" charset="0"/>
            </a:endParaRPr>
          </a:p>
        </p:txBody>
      </p:sp>
      <p:sp>
        <p:nvSpPr>
          <p:cNvPr id="726019" name="Text Box 3"/>
          <p:cNvSpPr txBox="1">
            <a:spLocks noChangeArrowheads="1"/>
          </p:cNvSpPr>
          <p:nvPr/>
        </p:nvSpPr>
        <p:spPr bwMode="auto">
          <a:xfrm>
            <a:off x="295275" y="1069975"/>
            <a:ext cx="8553450" cy="4678204"/>
          </a:xfrm>
          <a:prstGeom prst="rect">
            <a:avLst/>
          </a:prstGeom>
          <a:noFill/>
          <a:ln w="9525">
            <a:noFill/>
            <a:miter lim="800000"/>
            <a:headEnd/>
            <a:tailEnd/>
          </a:ln>
          <a:effectLst/>
        </p:spPr>
        <p:txBody>
          <a:bodyPr wrap="square">
            <a:spAutoFit/>
          </a:bodyPr>
          <a:lstStyle/>
          <a:p>
            <a:pPr marL="265113" indent="-265113">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We will discuss in more detail the various variables presenting case studies of Cenozoic “orogenic” and “anorogenic” igneous rocks of the Circum-Mediterranean area.</a:t>
            </a:r>
          </a:p>
          <a:p>
            <a:pPr marL="265113" indent="-265113">
              <a:defRPr/>
            </a:pPr>
            <a:endParaRPr lang="en-GB" sz="900" dirty="0" smtClean="0">
              <a:solidFill>
                <a:schemeClr val="bg1"/>
              </a:solidFill>
              <a:effectLst>
                <a:outerShdw blurRad="38100" dist="38100" dir="2700000" algn="tl">
                  <a:srgbClr val="000000"/>
                </a:outerShdw>
              </a:effectLst>
              <a:latin typeface="Calibri" pitchFamily="34" charset="0"/>
              <a:sym typeface="Wingdings" pitchFamily="2" charset="2"/>
            </a:endParaRPr>
          </a:p>
          <a:p>
            <a:pPr marL="265113" indent="-265113">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We will see how many different hypotheses have been proposed in literature to explain magma genesis in complex systems like the Mediterranean.</a:t>
            </a:r>
          </a:p>
          <a:p>
            <a:pPr marL="265113" indent="-265113">
              <a:defRPr/>
            </a:pPr>
            <a:endParaRPr lang="en-GB" sz="900" dirty="0" smtClean="0">
              <a:solidFill>
                <a:srgbClr val="FFFF00"/>
              </a:solidFill>
              <a:effectLst>
                <a:outerShdw blurRad="38100" dist="38100" dir="2700000" algn="tl">
                  <a:srgbClr val="000000"/>
                </a:outerShdw>
              </a:effectLst>
              <a:latin typeface="Calibri" pitchFamily="34" charset="0"/>
              <a:sym typeface="Wingdings" pitchFamily="2" charset="2"/>
            </a:endParaRPr>
          </a:p>
          <a:p>
            <a:pPr marL="265113" indent="-265113">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Before proceeding, just a few words on basic concepts like</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 Geotherm</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Mantle</a:t>
            </a:r>
            <a:r>
              <a:rPr lang="en-GB" sz="2800" dirty="0" smtClean="0">
                <a:solidFill>
                  <a:srgbClr val="FF6600"/>
                </a:solidFill>
                <a:effectLst>
                  <a:outerShdw blurRad="38100" dist="38100" dir="2700000" algn="tl">
                    <a:srgbClr val="000000"/>
                  </a:outerShdw>
                </a:effectLst>
                <a:latin typeface="Calibri" pitchFamily="34" charset="0"/>
                <a:sym typeface="Wingdings" pitchFamily="2" charset="2"/>
              </a:rPr>
              <a:t>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Adiabat</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and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Potential Temperature.</a:t>
            </a:r>
            <a:endParaRPr lang="en-GB" sz="900" dirty="0">
              <a:solidFill>
                <a:srgbClr val="FFFF00"/>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6018"/>
                                        </p:tgtEl>
                                        <p:attrNameLst>
                                          <p:attrName>style.visibility</p:attrName>
                                        </p:attrNameLst>
                                      </p:cBhvr>
                                      <p:to>
                                        <p:strVal val="visible"/>
                                      </p:to>
                                    </p:set>
                                    <p:animEffect transition="in" filter="fade">
                                      <p:cBhvr>
                                        <p:cTn id="7" dur="500"/>
                                        <p:tgtEl>
                                          <p:spTgt spid="7260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26019">
                                            <p:txEl>
                                              <p:pRg st="0" end="0"/>
                                            </p:txEl>
                                          </p:spTgt>
                                        </p:tgtEl>
                                        <p:attrNameLst>
                                          <p:attrName>style.visibility</p:attrName>
                                        </p:attrNameLst>
                                      </p:cBhvr>
                                      <p:to>
                                        <p:strVal val="visible"/>
                                      </p:to>
                                    </p:set>
                                    <p:animEffect transition="in" filter="fade">
                                      <p:cBhvr>
                                        <p:cTn id="11" dur="500"/>
                                        <p:tgtEl>
                                          <p:spTgt spid="7260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26019">
                                            <p:txEl>
                                              <p:pRg st="2" end="2"/>
                                            </p:txEl>
                                          </p:spTgt>
                                        </p:tgtEl>
                                        <p:attrNameLst>
                                          <p:attrName>style.visibility</p:attrName>
                                        </p:attrNameLst>
                                      </p:cBhvr>
                                      <p:to>
                                        <p:strVal val="visible"/>
                                      </p:to>
                                    </p:set>
                                    <p:animEffect transition="in" filter="fade">
                                      <p:cBhvr>
                                        <p:cTn id="16" dur="500"/>
                                        <p:tgtEl>
                                          <p:spTgt spid="7260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26019">
                                            <p:txEl>
                                              <p:pRg st="4" end="4"/>
                                            </p:txEl>
                                          </p:spTgt>
                                        </p:tgtEl>
                                        <p:attrNameLst>
                                          <p:attrName>style.visibility</p:attrName>
                                        </p:attrNameLst>
                                      </p:cBhvr>
                                      <p:to>
                                        <p:strVal val="visible"/>
                                      </p:to>
                                    </p:set>
                                    <p:animEffect transition="in" filter="fade">
                                      <p:cBhvr>
                                        <p:cTn id="21" dur="500"/>
                                        <p:tgtEl>
                                          <p:spTgt spid="72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8" grpId="0"/>
      <p:bldP spid="7260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5" name="Text Box 3"/>
          <p:cNvSpPr txBox="1">
            <a:spLocks noChangeArrowheads="1"/>
          </p:cNvSpPr>
          <p:nvPr/>
        </p:nvSpPr>
        <p:spPr bwMode="auto">
          <a:xfrm>
            <a:off x="324299" y="865188"/>
            <a:ext cx="8520802" cy="1384995"/>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order to determine the heat content of two air masses it is necessary to measure the temperatures at the same pressure.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2227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22277" name="Text Box 5"/>
          <p:cNvSpPr txBox="1">
            <a:spLocks noChangeArrowheads="1"/>
          </p:cNvSpPr>
          <p:nvPr/>
        </p:nvSpPr>
        <p:spPr bwMode="auto">
          <a:xfrm>
            <a:off x="317500" y="2254250"/>
            <a:ext cx="8421688" cy="4401205"/>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We need to know the heat content of two solid or melt masses. Also in this case we should compare these two masses at the same pressure.</a:t>
            </a:r>
          </a:p>
          <a:p>
            <a:pPr>
              <a:defRPr/>
            </a:pPr>
            <a:endParaRPr lang="en-GB" sz="10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For this reason a new temperature has been defined,  i.e. the</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 </a:t>
            </a:r>
            <a:r>
              <a:rPr lang="en-GB" sz="4000" dirty="0" smtClean="0">
                <a:solidFill>
                  <a:srgbClr val="FFFF00"/>
                </a:solidFill>
                <a:effectLst>
                  <a:outerShdw blurRad="38100" dist="38100" dir="2700000" algn="tl">
                    <a:srgbClr val="000000"/>
                  </a:outerShdw>
                </a:effectLst>
                <a:latin typeface="Calibri" pitchFamily="34" charset="0"/>
                <a:sym typeface="Wingdings" pitchFamily="2" charset="2"/>
              </a:rPr>
              <a:t>Potential Temperature (Tp)</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p>
          <a:p>
            <a:pPr>
              <a:defRPr/>
            </a:pPr>
            <a:endParaRPr lang="en-GB" sz="10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lgn="ctr">
              <a:defRPr/>
            </a:pPr>
            <a:r>
              <a:rPr lang="en-GB" sz="3600" u="sng" dirty="0" smtClean="0">
                <a:solidFill>
                  <a:schemeClr val="bg1"/>
                </a:solidFill>
                <a:effectLst>
                  <a:outerShdw blurRad="38100" dist="38100" dir="2700000" algn="tl">
                    <a:srgbClr val="000000"/>
                  </a:outerShdw>
                </a:effectLst>
                <a:latin typeface="Calibri" pitchFamily="34" charset="0"/>
                <a:sym typeface="Wingdings" pitchFamily="2" charset="2"/>
              </a:rPr>
              <a:t>In this case the temperature of the mantle is referred to pressure = 1 atm</a:t>
            </a:r>
          </a:p>
          <a:p>
            <a:pPr algn="ctr">
              <a:defRPr/>
            </a:pPr>
            <a:r>
              <a:rPr lang="en-GB" sz="3600" u="sng" dirty="0" smtClean="0">
                <a:solidFill>
                  <a:schemeClr val="bg1"/>
                </a:solidFill>
                <a:effectLst>
                  <a:outerShdw blurRad="38100" dist="38100" dir="2700000" algn="tl">
                    <a:srgbClr val="000000"/>
                  </a:outerShdw>
                </a:effectLst>
                <a:latin typeface="Calibri" pitchFamily="34" charset="0"/>
                <a:sym typeface="Wingdings" pitchFamily="2" charset="2"/>
              </a:rPr>
              <a:t>(i.e. pressure at sea level).</a:t>
            </a:r>
            <a:endParaRPr lang="en-GB" sz="3600" u="sng"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2276"/>
                                        </p:tgtEl>
                                        <p:attrNameLst>
                                          <p:attrName>style.visibility</p:attrName>
                                        </p:attrNameLst>
                                      </p:cBhvr>
                                      <p:to>
                                        <p:strVal val="visible"/>
                                      </p:to>
                                    </p:set>
                                    <p:animEffect transition="in" filter="fade">
                                      <p:cBhvr>
                                        <p:cTn id="7" dur="500"/>
                                        <p:tgtEl>
                                          <p:spTgt spid="822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2275">
                                            <p:txEl>
                                              <p:pRg st="0" end="0"/>
                                            </p:txEl>
                                          </p:spTgt>
                                        </p:tgtEl>
                                        <p:attrNameLst>
                                          <p:attrName>style.visibility</p:attrName>
                                        </p:attrNameLst>
                                      </p:cBhvr>
                                      <p:to>
                                        <p:strVal val="visible"/>
                                      </p:to>
                                    </p:set>
                                    <p:animEffect transition="in" filter="fade">
                                      <p:cBhvr>
                                        <p:cTn id="12" dur="500"/>
                                        <p:tgtEl>
                                          <p:spTgt spid="822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2277">
                                            <p:txEl>
                                              <p:pRg st="0" end="0"/>
                                            </p:txEl>
                                          </p:spTgt>
                                        </p:tgtEl>
                                        <p:attrNameLst>
                                          <p:attrName>style.visibility</p:attrName>
                                        </p:attrNameLst>
                                      </p:cBhvr>
                                      <p:to>
                                        <p:strVal val="visible"/>
                                      </p:to>
                                    </p:set>
                                    <p:animEffect transition="in" filter="fade">
                                      <p:cBhvr>
                                        <p:cTn id="17" dur="500"/>
                                        <p:tgtEl>
                                          <p:spTgt spid="8222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2277">
                                            <p:txEl>
                                              <p:pRg st="2" end="2"/>
                                            </p:txEl>
                                          </p:spTgt>
                                        </p:tgtEl>
                                        <p:attrNameLst>
                                          <p:attrName>style.visibility</p:attrName>
                                        </p:attrNameLst>
                                      </p:cBhvr>
                                      <p:to>
                                        <p:strVal val="visible"/>
                                      </p:to>
                                    </p:set>
                                    <p:animEffect transition="in" filter="fade">
                                      <p:cBhvr>
                                        <p:cTn id="22" dur="500"/>
                                        <p:tgtEl>
                                          <p:spTgt spid="8222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2277">
                                            <p:txEl>
                                              <p:pRg st="4" end="4"/>
                                            </p:txEl>
                                          </p:spTgt>
                                        </p:tgtEl>
                                        <p:attrNameLst>
                                          <p:attrName>style.visibility</p:attrName>
                                        </p:attrNameLst>
                                      </p:cBhvr>
                                      <p:to>
                                        <p:strVal val="visible"/>
                                      </p:to>
                                    </p:set>
                                    <p:animEffect transition="in" filter="fade">
                                      <p:cBhvr>
                                        <p:cTn id="27" dur="500"/>
                                        <p:tgtEl>
                                          <p:spTgt spid="8222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2277">
                                            <p:txEl>
                                              <p:pRg st="5" end="5"/>
                                            </p:txEl>
                                          </p:spTgt>
                                        </p:tgtEl>
                                        <p:attrNameLst>
                                          <p:attrName>style.visibility</p:attrName>
                                        </p:attrNameLst>
                                      </p:cBhvr>
                                      <p:to>
                                        <p:strVal val="visible"/>
                                      </p:to>
                                    </p:set>
                                    <p:animEffect transition="in" filter="fade">
                                      <p:cBhvr>
                                        <p:cTn id="32" dur="500"/>
                                        <p:tgtEl>
                                          <p:spTgt spid="8222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autoUpdateAnimBg="0"/>
      <p:bldP spid="822276" grpId="0"/>
      <p:bldP spid="82227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5" name="Text Box 3"/>
          <p:cNvSpPr txBox="1">
            <a:spLocks noChangeArrowheads="1"/>
          </p:cNvSpPr>
          <p:nvPr/>
        </p:nvSpPr>
        <p:spPr bwMode="auto">
          <a:xfrm>
            <a:off x="277720" y="809625"/>
            <a:ext cx="8613960" cy="1815882"/>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other words, the Potential Temperature (Tp) is the temperature that a point in the mantle would have if it were taken adiabatically to a reference pressure (Earth’s surface).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2227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22277" name="Text Box 5"/>
          <p:cNvSpPr txBox="1">
            <a:spLocks noChangeArrowheads="1"/>
          </p:cNvSpPr>
          <p:nvPr/>
        </p:nvSpPr>
        <p:spPr bwMode="auto">
          <a:xfrm>
            <a:off x="317501" y="2514600"/>
            <a:ext cx="8513762" cy="4401205"/>
          </a:xfrm>
          <a:prstGeom prst="rect">
            <a:avLst/>
          </a:prstGeom>
          <a:noFill/>
          <a:ln w="9525">
            <a:noFill/>
            <a:miter lim="800000"/>
            <a:headEnd/>
            <a:tailEnd/>
          </a:ln>
          <a:effectLst/>
        </p:spPr>
        <p:txBody>
          <a:bodyPr wrap="square">
            <a:spAutoFit/>
          </a:bodyPr>
          <a:lstStyle/>
          <a:p>
            <a:pPr algn="ctr">
              <a:defRPr/>
            </a:pPr>
            <a:r>
              <a:rPr lang="en-GB" sz="3200" u="sng" dirty="0" smtClean="0">
                <a:solidFill>
                  <a:srgbClr val="FFFF00"/>
                </a:solidFill>
                <a:effectLst>
                  <a:outerShdw blurRad="38100" dist="38100" dir="2700000" algn="tl">
                    <a:srgbClr val="000000"/>
                  </a:outerShdw>
                </a:effectLst>
                <a:latin typeface="Calibri" pitchFamily="34" charset="0"/>
                <a:sym typeface="Wingdings" pitchFamily="2" charset="2"/>
              </a:rPr>
              <a:t>Tp</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 </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is a convenient measure of the temperature of the mantle and its variations but it</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 </a:t>
            </a:r>
            <a:r>
              <a:rPr lang="en-GB" sz="3200" u="sng" dirty="0" smtClean="0">
                <a:solidFill>
                  <a:srgbClr val="FFFF00"/>
                </a:solidFill>
                <a:effectLst>
                  <a:outerShdw blurRad="38100" dist="38100" dir="2700000" algn="tl">
                    <a:srgbClr val="000000"/>
                  </a:outerShdw>
                </a:effectLst>
                <a:latin typeface="Calibri" pitchFamily="34" charset="0"/>
                <a:sym typeface="Wingdings" pitchFamily="2" charset="2"/>
              </a:rPr>
              <a:t>does not  imply, as commonly assumed, that the mantle is convecting or that it supports an adiabatic temperature gradient</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a:t>
            </a:r>
            <a:endParaRPr lang="en-GB" sz="8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lgn="ctr">
              <a:defRPr/>
            </a:pPr>
            <a:endParaRPr lang="en-GB" sz="8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Each point in the  superadiabatic conduction layer has associated with it a Tp, as does every point in an internally heated subadiabatic mantle.</a:t>
            </a:r>
          </a:p>
          <a:p>
            <a:pPr>
              <a:defRPr/>
            </a:pP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 name="Text Box 3"/>
          <p:cNvSpPr txBox="1">
            <a:spLocks noChangeArrowheads="1"/>
          </p:cNvSpPr>
          <p:nvPr/>
        </p:nvSpPr>
        <p:spPr bwMode="auto">
          <a:xfrm>
            <a:off x="6456363" y="6003925"/>
            <a:ext cx="2647950" cy="641350"/>
          </a:xfrm>
          <a:prstGeom prst="rect">
            <a:avLst/>
          </a:prstGeom>
          <a:noFill/>
          <a:ln w="9525">
            <a:noFill/>
            <a:miter lim="800000"/>
            <a:headEnd/>
            <a:tailEnd/>
          </a:ln>
          <a:effectLst/>
        </p:spPr>
        <p:txBody>
          <a:bodyPr>
            <a:spAutoFit/>
          </a:bodyPr>
          <a:lstStyle/>
          <a:p>
            <a:pPr algn="ctr">
              <a:defRPr/>
            </a:pPr>
            <a:r>
              <a:rPr lang="en-GB" smtClean="0">
                <a:solidFill>
                  <a:schemeClr val="bg1"/>
                </a:solidFill>
                <a:effectLst>
                  <a:outerShdw blurRad="38100" dist="38100" dir="2700000" algn="tl">
                    <a:srgbClr val="000000"/>
                  </a:outerShdw>
                </a:effectLst>
                <a:latin typeface="Calibri" pitchFamily="34" charset="0"/>
                <a:sym typeface="Wingdings" pitchFamily="2" charset="2"/>
              </a:rPr>
              <a:t>D.L. Anderson, written comunication, 2011</a:t>
            </a:r>
            <a:endParaRPr lang="en-GB">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animEffect transition="in" filter="fade">
                                      <p:cBhvr>
                                        <p:cTn id="7" dur="500"/>
                                        <p:tgtEl>
                                          <p:spTgt spid="82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2277">
                                            <p:txEl>
                                              <p:pRg st="0" end="0"/>
                                            </p:txEl>
                                          </p:spTgt>
                                        </p:tgtEl>
                                        <p:attrNameLst>
                                          <p:attrName>style.visibility</p:attrName>
                                        </p:attrNameLst>
                                      </p:cBhvr>
                                      <p:to>
                                        <p:strVal val="visible"/>
                                      </p:to>
                                    </p:set>
                                    <p:animEffect transition="in" filter="fade">
                                      <p:cBhvr>
                                        <p:cTn id="12" dur="500"/>
                                        <p:tgtEl>
                                          <p:spTgt spid="8222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2277">
                                            <p:txEl>
                                              <p:pRg st="2" end="2"/>
                                            </p:txEl>
                                          </p:spTgt>
                                        </p:tgtEl>
                                        <p:attrNameLst>
                                          <p:attrName>style.visibility</p:attrName>
                                        </p:attrNameLst>
                                      </p:cBhvr>
                                      <p:to>
                                        <p:strVal val="visible"/>
                                      </p:to>
                                    </p:set>
                                    <p:animEffect transition="in" filter="fade">
                                      <p:cBhvr>
                                        <p:cTn id="17" dur="500"/>
                                        <p:tgtEl>
                                          <p:spTgt spid="82227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autoUpdateAnimBg="0"/>
      <p:bldP spid="822277" grpId="0" build="p" autoUpdateAnimBg="0"/>
      <p:bldP spid="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33937" y="865188"/>
            <a:ext cx="8501526" cy="519112"/>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How is the potential temperature calculated?</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70437" name="Text Box 5"/>
          <p:cNvSpPr txBox="1">
            <a:spLocks noChangeArrowheads="1"/>
          </p:cNvSpPr>
          <p:nvPr/>
        </p:nvSpPr>
        <p:spPr bwMode="auto">
          <a:xfrm>
            <a:off x="317500" y="1492250"/>
            <a:ext cx="8402638" cy="5324535"/>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The potential temperature is the temperature the mass would have (hence the term “potential”) if it were compressed or expanded to some constant reference pressure (1 atm).</a:t>
            </a:r>
          </a:p>
          <a:p>
            <a:pPr>
              <a:defRPr/>
            </a:pPr>
            <a:endParaRPr lang="en-GB" sz="4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lgn="ctr">
              <a:defRPr/>
            </a:pPr>
            <a:r>
              <a:rPr lang="en-GB" sz="4800" dirty="0" smtClean="0">
                <a:solidFill>
                  <a:srgbClr val="FFFF00"/>
                </a:solidFill>
                <a:effectLst>
                  <a:outerShdw blurRad="38100" dist="38100" dir="2700000" algn="tl">
                    <a:srgbClr val="000000"/>
                  </a:outerShdw>
                </a:effectLst>
                <a:latin typeface="Calibri" pitchFamily="34" charset="0"/>
                <a:sym typeface="Wingdings" pitchFamily="2" charset="2"/>
              </a:rPr>
              <a:t>The potential temperature is calculated </a:t>
            </a:r>
            <a:r>
              <a:rPr lang="en-GB" sz="4800" dirty="0" smtClean="0">
                <a:solidFill>
                  <a:schemeClr val="bg1"/>
                </a:solidFill>
                <a:effectLst>
                  <a:outerShdw blurRad="38100" dist="38100" dir="2700000" algn="tl">
                    <a:srgbClr val="000000"/>
                  </a:outerShdw>
                </a:effectLst>
                <a:latin typeface="Calibri" pitchFamily="34" charset="0"/>
                <a:sym typeface="Wingdings" pitchFamily="2" charset="2"/>
              </a:rPr>
              <a:t>prolonging the mantle adiabat to P = 1 atm.</a:t>
            </a:r>
          </a:p>
          <a:p>
            <a:pPr>
              <a:defRPr/>
            </a:pPr>
            <a:endParaRPr lang="en-GB" sz="12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0435">
                                            <p:txEl>
                                              <p:pRg st="0" end="0"/>
                                            </p:txEl>
                                          </p:spTgt>
                                        </p:tgtEl>
                                        <p:attrNameLst>
                                          <p:attrName>style.visibility</p:attrName>
                                        </p:attrNameLst>
                                      </p:cBhvr>
                                      <p:to>
                                        <p:strVal val="visible"/>
                                      </p:to>
                                    </p:set>
                                    <p:animEffect transition="in" filter="fade">
                                      <p:cBhvr>
                                        <p:cTn id="7" dur="500"/>
                                        <p:tgtEl>
                                          <p:spTgt spid="117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0437">
                                            <p:txEl>
                                              <p:pRg st="0" end="0"/>
                                            </p:txEl>
                                          </p:spTgt>
                                        </p:tgtEl>
                                        <p:attrNameLst>
                                          <p:attrName>style.visibility</p:attrName>
                                        </p:attrNameLst>
                                      </p:cBhvr>
                                      <p:to>
                                        <p:strVal val="visible"/>
                                      </p:to>
                                    </p:set>
                                    <p:animEffect transition="in" filter="fade">
                                      <p:cBhvr>
                                        <p:cTn id="12" dur="500"/>
                                        <p:tgtEl>
                                          <p:spTgt spid="1170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70437">
                                            <p:txEl>
                                              <p:pRg st="2" end="2"/>
                                            </p:txEl>
                                          </p:spTgt>
                                        </p:tgtEl>
                                        <p:attrNameLst>
                                          <p:attrName>style.visibility</p:attrName>
                                        </p:attrNameLst>
                                      </p:cBhvr>
                                      <p:to>
                                        <p:strVal val="visible"/>
                                      </p:to>
                                    </p:set>
                                    <p:animEffect transition="in" filter="fade">
                                      <p:cBhvr>
                                        <p:cTn id="17" dur="500"/>
                                        <p:tgtEl>
                                          <p:spTgt spid="1170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5" grpId="0" build="p" autoUpdateAnimBg="0"/>
      <p:bldP spid="117043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5" name="Group 32"/>
          <p:cNvGrpSpPr>
            <a:grpSpLocks/>
          </p:cNvGrpSpPr>
          <p:nvPr/>
        </p:nvGrpSpPr>
        <p:grpSpPr bwMode="auto">
          <a:xfrm>
            <a:off x="5218113" y="1784350"/>
            <a:ext cx="3757612" cy="4108450"/>
            <a:chOff x="3287" y="1372"/>
            <a:chExt cx="2367" cy="2588"/>
          </a:xfrm>
        </p:grpSpPr>
        <p:pic>
          <p:nvPicPr>
            <p:cNvPr id="24593"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8" y="3291"/>
              <a:ext cx="1144" cy="68"/>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Lst>
              <a:ahLst/>
              <a:cxnLst>
                <a:cxn ang="T8">
                  <a:pos x="T0" y="T1"/>
                </a:cxn>
                <a:cxn ang="T9">
                  <a:pos x="T2" y="T3"/>
                </a:cxn>
                <a:cxn ang="T10">
                  <a:pos x="T4" y="T5"/>
                </a:cxn>
                <a:cxn ang="T11">
                  <a:pos x="T6" y="T7"/>
                </a:cxn>
              </a:cxnLst>
              <a:rect l="T12" t="T13" r="T14" b="T15"/>
              <a:pathLst>
                <a:path w="1144" h="68">
                  <a:moveTo>
                    <a:pt x="0" y="68"/>
                  </a:moveTo>
                  <a:cubicBezTo>
                    <a:pt x="27" y="62"/>
                    <a:pt x="38" y="65"/>
                    <a:pt x="112" y="60"/>
                  </a:cubicBezTo>
                  <a:lnTo>
                    <a:pt x="444" y="40"/>
                  </a:lnTo>
                  <a:lnTo>
                    <a:pt x="1144"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81" y="1441"/>
              <a:ext cx="1136" cy="1488"/>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1488">
                  <a:moveTo>
                    <a:pt x="0" y="1488"/>
                  </a:moveTo>
                  <a:cubicBezTo>
                    <a:pt x="92" y="1353"/>
                    <a:pt x="185" y="1219"/>
                    <a:pt x="296" y="1064"/>
                  </a:cubicBezTo>
                  <a:cubicBezTo>
                    <a:pt x="407" y="909"/>
                    <a:pt x="555" y="712"/>
                    <a:pt x="668" y="560"/>
                  </a:cubicBezTo>
                  <a:cubicBezTo>
                    <a:pt x="781" y="408"/>
                    <a:pt x="913" y="234"/>
                    <a:pt x="972" y="152"/>
                  </a:cubicBezTo>
                  <a:cubicBezTo>
                    <a:pt x="1031" y="70"/>
                    <a:pt x="1005" y="89"/>
                    <a:pt x="1024" y="68"/>
                  </a:cubicBezTo>
                  <a:cubicBezTo>
                    <a:pt x="1043" y="47"/>
                    <a:pt x="1069" y="39"/>
                    <a:pt x="1088" y="28"/>
                  </a:cubicBezTo>
                  <a:cubicBezTo>
                    <a:pt x="1107" y="17"/>
                    <a:pt x="1109" y="6"/>
                    <a:pt x="1136"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smtClean="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endParaRPr lang="en-GB" sz="36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3" name="Text Box 3"/>
          <p:cNvSpPr txBox="1">
            <a:spLocks noChangeArrowheads="1"/>
          </p:cNvSpPr>
          <p:nvPr/>
        </p:nvSpPr>
        <p:spPr bwMode="auto">
          <a:xfrm>
            <a:off x="312392" y="2308225"/>
            <a:ext cx="4823171" cy="2419124"/>
          </a:xfrm>
          <a:prstGeom prst="rect">
            <a:avLst/>
          </a:prstGeom>
          <a:noFill/>
          <a:ln w="9525">
            <a:noFill/>
            <a:miter lim="800000"/>
            <a:headEnd/>
            <a:tailEnd/>
          </a:ln>
          <a:effectLst/>
        </p:spPr>
        <p:txBody>
          <a:bodyPr wrap="square">
            <a:spAutoFit/>
          </a:bodyPr>
          <a:lstStyle/>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If the temperature in the mantle were purely adiabatic and laterally invariant, the Tp would be the same everywhere (…and the mantle would not convect).</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4" name="Text Box 3"/>
          <p:cNvSpPr txBox="1">
            <a:spLocks noChangeArrowheads="1"/>
          </p:cNvSpPr>
          <p:nvPr/>
        </p:nvSpPr>
        <p:spPr bwMode="auto">
          <a:xfrm>
            <a:off x="317500" y="4676775"/>
            <a:ext cx="4905375" cy="2012950"/>
          </a:xfrm>
          <a:prstGeom prst="rect">
            <a:avLst/>
          </a:prstGeom>
          <a:noFill/>
          <a:ln w="9525">
            <a:noFill/>
            <a:miter lim="800000"/>
            <a:headEnd/>
            <a:tailEnd/>
          </a:ln>
          <a:effectLst/>
        </p:spPr>
        <p:txBody>
          <a:bodyPr wrap="square">
            <a:spAutoFit/>
          </a:bodyPr>
          <a:lstStyle/>
          <a:p>
            <a:pPr algn="ct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However, these are not valid assumptions, because of the presence of subduction, radioactive heating and convecting movements.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302114" name="Line 34"/>
          <p:cNvSpPr>
            <a:spLocks noChangeShapeType="1"/>
          </p:cNvSpPr>
          <p:nvPr/>
        </p:nvSpPr>
        <p:spPr bwMode="auto">
          <a:xfrm>
            <a:off x="438149" y="3852863"/>
            <a:ext cx="4464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
        <p:nvSpPr>
          <p:cNvPr id="302115" name="Line 35"/>
          <p:cNvSpPr>
            <a:spLocks noChangeShapeType="1"/>
          </p:cNvSpPr>
          <p:nvPr/>
        </p:nvSpPr>
        <p:spPr bwMode="auto">
          <a:xfrm>
            <a:off x="447675" y="4276725"/>
            <a:ext cx="4104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
        <p:nvSpPr>
          <p:cNvPr id="302116" name="AutoShape 36"/>
          <p:cNvSpPr>
            <a:spLocks noChangeArrowheads="1"/>
          </p:cNvSpPr>
          <p:nvPr/>
        </p:nvSpPr>
        <p:spPr bwMode="auto">
          <a:xfrm>
            <a:off x="3319463" y="4270375"/>
            <a:ext cx="1773237" cy="430213"/>
          </a:xfrm>
          <a:prstGeom prst="rightArrow">
            <a:avLst>
              <a:gd name="adj1" fmla="val 50000"/>
              <a:gd name="adj2" fmla="val 103044"/>
            </a:avLst>
          </a:prstGeom>
          <a:solidFill>
            <a:srgbClr val="FFFF00"/>
          </a:solidFill>
          <a:ln w="9525" algn="ctr">
            <a:solidFill>
              <a:schemeClr val="tx1"/>
            </a:solidFill>
            <a:miter lim="800000"/>
            <a:headEnd/>
            <a:tailEnd/>
          </a:ln>
          <a:effectLst/>
          <a:scene3d>
            <a:camera prst="orthographicFront"/>
            <a:lightRig rig="threePt" dir="t"/>
          </a:scene3d>
          <a:sp3d>
            <a:bevelT/>
          </a:sp3d>
        </p:spPr>
        <p:txBody>
          <a:bodyPr wrap="none" anchor="ctr"/>
          <a:lstStyle/>
          <a:p>
            <a:pPr>
              <a:defRPr/>
            </a:pPr>
            <a:endParaRPr lang="en-GB">
              <a:latin typeface="Calibri" pitchFamily="34" charset="0"/>
            </a:endParaRPr>
          </a:p>
        </p:txBody>
      </p:sp>
      <p:sp>
        <p:nvSpPr>
          <p:cNvPr id="302117" name="AutoShape 37"/>
          <p:cNvSpPr>
            <a:spLocks/>
          </p:cNvSpPr>
          <p:nvPr/>
        </p:nvSpPr>
        <p:spPr bwMode="auto">
          <a:xfrm>
            <a:off x="7866063" y="3924300"/>
            <a:ext cx="88900" cy="1884363"/>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18" name="Text Box 38"/>
          <p:cNvSpPr txBox="1">
            <a:spLocks noChangeArrowheads="1"/>
          </p:cNvSpPr>
          <p:nvPr/>
        </p:nvSpPr>
        <p:spPr bwMode="auto">
          <a:xfrm>
            <a:off x="6608763" y="4860925"/>
            <a:ext cx="1244600" cy="641350"/>
          </a:xfrm>
          <a:prstGeom prst="rect">
            <a:avLst/>
          </a:prstGeom>
          <a:noFill/>
          <a:ln w="9525" algn="ctr">
            <a:noFill/>
            <a:miter lim="800000"/>
            <a:headEnd/>
            <a:tailEnd/>
          </a:ln>
        </p:spPr>
        <p:txBody>
          <a:bodyPr>
            <a:spAutoFit/>
          </a:bodyPr>
          <a:lstStyle/>
          <a:p>
            <a:pPr algn="ctr">
              <a:spcBef>
                <a:spcPct val="50000"/>
              </a:spcBef>
            </a:pPr>
            <a:r>
              <a:rPr lang="en-GB">
                <a:solidFill>
                  <a:srgbClr val="0066FF"/>
                </a:solidFill>
                <a:effectLst/>
                <a:latin typeface="Calibri" pitchFamily="34" charset="0"/>
              </a:rPr>
              <a:t>Adiabatic Gradient</a:t>
            </a:r>
          </a:p>
        </p:txBody>
      </p:sp>
      <p:sp>
        <p:nvSpPr>
          <p:cNvPr id="302119" name="AutoShape 39"/>
          <p:cNvSpPr>
            <a:spLocks/>
          </p:cNvSpPr>
          <p:nvPr/>
        </p:nvSpPr>
        <p:spPr bwMode="auto">
          <a:xfrm>
            <a:off x="5440363" y="2165350"/>
            <a:ext cx="176212" cy="1673225"/>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2294612">
            <a:off x="6226175" y="2524125"/>
            <a:ext cx="133350" cy="89852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302120" name="Text Box 40"/>
          <p:cNvSpPr txBox="1">
            <a:spLocks noChangeArrowheads="1"/>
          </p:cNvSpPr>
          <p:nvPr/>
        </p:nvSpPr>
        <p:spPr bwMode="auto">
          <a:xfrm>
            <a:off x="5551488" y="2611438"/>
            <a:ext cx="1244600" cy="75713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Non Adiabatic Gradient</a:t>
            </a:r>
          </a:p>
        </p:txBody>
      </p:sp>
      <p:sp>
        <p:nvSpPr>
          <p:cNvPr id="6" name="Text Box 3"/>
          <p:cNvSpPr txBox="1">
            <a:spLocks noChangeArrowheads="1"/>
          </p:cNvSpPr>
          <p:nvPr/>
        </p:nvSpPr>
        <p:spPr bwMode="auto">
          <a:xfrm>
            <a:off x="4397830" y="5901799"/>
            <a:ext cx="4636100" cy="646331"/>
          </a:xfrm>
          <a:prstGeom prst="rect">
            <a:avLst/>
          </a:prstGeom>
          <a:noFill/>
          <a:ln w="9525">
            <a:noFill/>
            <a:miter lim="800000"/>
            <a:headEnd/>
            <a:tailEnd/>
          </a:ln>
          <a:effectLst/>
        </p:spPr>
        <p:txBody>
          <a:bodyPr wrap="square">
            <a:spAutoFit/>
          </a:bodyPr>
          <a:lstStyle/>
          <a:p>
            <a:pPr algn="r">
              <a:lnSpc>
                <a:spcPct val="90000"/>
              </a:lnSpc>
              <a:defRPr/>
            </a:pPr>
            <a:r>
              <a:rPr lang="en-GB" sz="2000" dirty="0" smtClean="0">
                <a:solidFill>
                  <a:schemeClr val="bg1"/>
                </a:solidFill>
                <a:effectLst>
                  <a:outerShdw blurRad="38100" dist="38100" dir="2700000" algn="tl">
                    <a:srgbClr val="000000"/>
                  </a:outerShdw>
                </a:effectLst>
                <a:latin typeface="Calibri" pitchFamily="34" charset="0"/>
                <a:sym typeface="Wingdings" pitchFamily="2" charset="2"/>
              </a:rPr>
              <a:t>This figure assumes that the                    sub-lithospheric mantle is isentropic. </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0" name="Line 35"/>
          <p:cNvSpPr>
            <a:spLocks noChangeShapeType="1"/>
          </p:cNvSpPr>
          <p:nvPr/>
        </p:nvSpPr>
        <p:spPr bwMode="auto">
          <a:xfrm>
            <a:off x="447675" y="4638675"/>
            <a:ext cx="1116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0435">
                                            <p:txEl>
                                              <p:pRg st="0" end="0"/>
                                            </p:txEl>
                                          </p:spTgt>
                                        </p:tgtEl>
                                        <p:attrNameLst>
                                          <p:attrName>style.visibility</p:attrName>
                                        </p:attrNameLst>
                                      </p:cBhvr>
                                      <p:to>
                                        <p:strVal val="visible"/>
                                      </p:to>
                                    </p:set>
                                    <p:animEffect transition="in" filter="fade">
                                      <p:cBhvr>
                                        <p:cTn id="7" dur="500"/>
                                        <p:tgtEl>
                                          <p:spTgt spid="117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2114"/>
                                        </p:tgtEl>
                                        <p:attrNameLst>
                                          <p:attrName>style.visibility</p:attrName>
                                        </p:attrNameLst>
                                      </p:cBhvr>
                                      <p:to>
                                        <p:strVal val="visible"/>
                                      </p:to>
                                    </p:set>
                                    <p:animEffect transition="in" filter="wipe(left)">
                                      <p:cBhvr>
                                        <p:cTn id="22" dur="1000"/>
                                        <p:tgtEl>
                                          <p:spTgt spid="302114"/>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02115"/>
                                        </p:tgtEl>
                                        <p:attrNameLst>
                                          <p:attrName>style.visibility</p:attrName>
                                        </p:attrNameLst>
                                      </p:cBhvr>
                                      <p:to>
                                        <p:strVal val="visible"/>
                                      </p:to>
                                    </p:set>
                                    <p:animEffect transition="in" filter="wipe(left)">
                                      <p:cBhvr>
                                        <p:cTn id="26" dur="1000"/>
                                        <p:tgtEl>
                                          <p:spTgt spid="30211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02116"/>
                                        </p:tgtEl>
                                        <p:attrNameLst>
                                          <p:attrName>style.visibility</p:attrName>
                                        </p:attrNameLst>
                                      </p:cBhvr>
                                      <p:to>
                                        <p:strVal val="visible"/>
                                      </p:to>
                                    </p:set>
                                    <p:animEffect transition="in" filter="wipe(left)">
                                      <p:cBhvr>
                                        <p:cTn id="34" dur="500"/>
                                        <p:tgtEl>
                                          <p:spTgt spid="302116"/>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02117"/>
                                        </p:tgtEl>
                                        <p:attrNameLst>
                                          <p:attrName>style.visibility</p:attrName>
                                        </p:attrNameLst>
                                      </p:cBhvr>
                                      <p:to>
                                        <p:strVal val="visible"/>
                                      </p:to>
                                    </p:set>
                                    <p:animEffect transition="in" filter="wipe(up)">
                                      <p:cBhvr>
                                        <p:cTn id="43" dur="500"/>
                                        <p:tgtEl>
                                          <p:spTgt spid="30211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02118"/>
                                        </p:tgtEl>
                                        <p:attrNameLst>
                                          <p:attrName>style.visibility</p:attrName>
                                        </p:attrNameLst>
                                      </p:cBhvr>
                                      <p:to>
                                        <p:strVal val="visible"/>
                                      </p:to>
                                    </p:set>
                                    <p:animEffect transition="in" filter="fade">
                                      <p:cBhvr>
                                        <p:cTn id="47" dur="500"/>
                                        <p:tgtEl>
                                          <p:spTgt spid="3021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02119"/>
                                        </p:tgtEl>
                                        <p:attrNameLst>
                                          <p:attrName>style.visibility</p:attrName>
                                        </p:attrNameLst>
                                      </p:cBhvr>
                                      <p:to>
                                        <p:strVal val="visible"/>
                                      </p:to>
                                    </p:set>
                                    <p:animEffect transition="in" filter="wipe(up)">
                                      <p:cBhvr>
                                        <p:cTn id="57" dur="500"/>
                                        <p:tgtEl>
                                          <p:spTgt spid="3021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02120"/>
                                        </p:tgtEl>
                                        <p:attrNameLst>
                                          <p:attrName>style.visibility</p:attrName>
                                        </p:attrNameLst>
                                      </p:cBhvr>
                                      <p:to>
                                        <p:strVal val="visible"/>
                                      </p:to>
                                    </p:set>
                                    <p:animEffect transition="in" filter="fade">
                                      <p:cBhvr>
                                        <p:cTn id="61" dur="500"/>
                                        <p:tgtEl>
                                          <p:spTgt spid="3021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2121"/>
                                        </p:tgtEl>
                                        <p:attrNameLst>
                                          <p:attrName>style.visibility</p:attrName>
                                        </p:attrNameLst>
                                      </p:cBhvr>
                                      <p:to>
                                        <p:strVal val="visible"/>
                                      </p:to>
                                    </p:set>
                                    <p:animEffect transition="in" filter="fade">
                                      <p:cBhvr>
                                        <p:cTn id="64" dur="500"/>
                                        <p:tgtEl>
                                          <p:spTgt spid="3021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fade">
                                      <p:cBhvr>
                                        <p:cTn id="6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5" grpId="0" build="p" autoUpdateAnimBg="0"/>
      <p:bldP spid="2" grpId="0" build="p" autoUpdateAnimBg="0"/>
      <p:bldP spid="3" grpId="0" build="p" autoUpdateAnimBg="0"/>
      <p:bldP spid="4" grpId="0" build="p" autoUpdateAnimBg="0"/>
      <p:bldP spid="302116" grpId="0" animBg="1"/>
      <p:bldP spid="302117" grpId="0" animBg="1"/>
      <p:bldP spid="302118" grpId="0"/>
      <p:bldP spid="302119" grpId="0" animBg="1"/>
      <p:bldP spid="302121" grpId="0" animBg="1"/>
      <p:bldP spid="302120" grpId="0"/>
      <p:bldP spid="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3" name="Text Box 3"/>
          <p:cNvSpPr txBox="1">
            <a:spLocks noChangeArrowheads="1"/>
          </p:cNvSpPr>
          <p:nvPr/>
        </p:nvSpPr>
        <p:spPr bwMode="auto">
          <a:xfrm>
            <a:off x="317500" y="2297113"/>
            <a:ext cx="4818063" cy="2806922"/>
          </a:xfrm>
          <a:prstGeom prst="rect">
            <a:avLst/>
          </a:prstGeom>
          <a:noFill/>
          <a:ln w="9525">
            <a:noFill/>
            <a:miter lim="800000"/>
            <a:headEnd/>
            <a:tailEnd/>
          </a:ln>
          <a:effectLst/>
        </p:spPr>
        <p:txBody>
          <a:bodyPr wrap="square">
            <a:spAutoFit/>
          </a:bodyPr>
          <a:lstStyle/>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the conductive layer (the outermost shell of the Earth), the temperature gradient is Non-Adiabatic (i.e., it increases very rapidly, from ~0 °C to ~1500 °C in the ~100-200 km depth interval).</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4" name="Text Box 3"/>
          <p:cNvSpPr txBox="1">
            <a:spLocks noChangeArrowheads="1"/>
          </p:cNvSpPr>
          <p:nvPr/>
        </p:nvSpPr>
        <p:spPr bwMode="auto">
          <a:xfrm>
            <a:off x="12700" y="5380038"/>
            <a:ext cx="5210175" cy="867930"/>
          </a:xfrm>
          <a:prstGeom prst="rect">
            <a:avLst/>
          </a:prstGeom>
          <a:noFill/>
          <a:ln w="9525">
            <a:noFill/>
            <a:miter lim="800000"/>
            <a:headEnd/>
            <a:tailEnd/>
          </a:ln>
          <a:effectLst/>
        </p:spPr>
        <p:txBody>
          <a:bodyPr>
            <a:spAutoFit/>
          </a:bodyPr>
          <a:lstStyle/>
          <a:p>
            <a:pPr algn="r">
              <a:lnSpc>
                <a:spcPct val="90000"/>
              </a:lnSpc>
              <a:defRPr/>
            </a:pPr>
            <a:r>
              <a:rPr lang="en-GB" sz="2800" smtClean="0">
                <a:solidFill>
                  <a:srgbClr val="FFFF00"/>
                </a:solidFill>
                <a:effectLst>
                  <a:outerShdw blurRad="38100" dist="38100" dir="2700000" algn="tl">
                    <a:srgbClr val="000000"/>
                  </a:outerShdw>
                </a:effectLst>
                <a:latin typeface="Calibri" pitchFamily="34" charset="0"/>
                <a:sym typeface="Wingdings" pitchFamily="2" charset="2"/>
              </a:rPr>
              <a:t>What is the Temperature at the base of the Conductive Layer?</a:t>
            </a:r>
            <a:endParaRPr lang="en-GB" sz="2800">
              <a:solidFill>
                <a:srgbClr val="FFFF00"/>
              </a:solidFill>
              <a:effectLst>
                <a:outerShdw blurRad="38100" dist="38100" dir="2700000" algn="tl">
                  <a:srgbClr val="000000"/>
                </a:outerShdw>
              </a:effectLst>
              <a:latin typeface="Calibri" pitchFamily="34" charset="0"/>
              <a:sym typeface="Wingdings" pitchFamily="2" charset="2"/>
            </a:endParaRPr>
          </a:p>
        </p:txBody>
      </p:sp>
      <p:grpSp>
        <p:nvGrpSpPr>
          <p:cNvPr id="25607" name="Group 26"/>
          <p:cNvGrpSpPr>
            <a:grpSpLocks/>
          </p:cNvGrpSpPr>
          <p:nvPr/>
        </p:nvGrpSpPr>
        <p:grpSpPr bwMode="auto">
          <a:xfrm>
            <a:off x="5218113" y="1784350"/>
            <a:ext cx="3757612" cy="4108450"/>
            <a:chOff x="3287" y="1124"/>
            <a:chExt cx="2367" cy="2588"/>
          </a:xfrm>
        </p:grpSpPr>
        <p:grpSp>
          <p:nvGrpSpPr>
            <p:cNvPr id="25608" name="Group 32"/>
            <p:cNvGrpSpPr>
              <a:grpSpLocks/>
            </p:cNvGrpSpPr>
            <p:nvPr/>
          </p:nvGrpSpPr>
          <p:grpSpPr bwMode="auto">
            <a:xfrm>
              <a:off x="3287" y="1124"/>
              <a:ext cx="2367" cy="2588"/>
              <a:chOff x="3287" y="1372"/>
              <a:chExt cx="2367" cy="2588"/>
            </a:xfrm>
          </p:grpSpPr>
          <p:pic>
            <p:nvPicPr>
              <p:cNvPr id="25614"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8" y="3291"/>
                <a:ext cx="1144" cy="68"/>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Lst>
                <a:ahLst/>
                <a:cxnLst>
                  <a:cxn ang="T8">
                    <a:pos x="T0" y="T1"/>
                  </a:cxn>
                  <a:cxn ang="T9">
                    <a:pos x="T2" y="T3"/>
                  </a:cxn>
                  <a:cxn ang="T10">
                    <a:pos x="T4" y="T5"/>
                  </a:cxn>
                  <a:cxn ang="T11">
                    <a:pos x="T6" y="T7"/>
                  </a:cxn>
                </a:cxnLst>
                <a:rect l="T12" t="T13" r="T14" b="T15"/>
                <a:pathLst>
                  <a:path w="1144" h="68">
                    <a:moveTo>
                      <a:pt x="0" y="68"/>
                    </a:moveTo>
                    <a:cubicBezTo>
                      <a:pt x="27" y="62"/>
                      <a:pt x="38" y="65"/>
                      <a:pt x="112" y="60"/>
                    </a:cubicBezTo>
                    <a:lnTo>
                      <a:pt x="444" y="40"/>
                    </a:lnTo>
                    <a:lnTo>
                      <a:pt x="1144"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81" y="1441"/>
                <a:ext cx="1136" cy="1488"/>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1488">
                    <a:moveTo>
                      <a:pt x="0" y="1488"/>
                    </a:moveTo>
                    <a:cubicBezTo>
                      <a:pt x="92" y="1353"/>
                      <a:pt x="185" y="1219"/>
                      <a:pt x="296" y="1064"/>
                    </a:cubicBezTo>
                    <a:cubicBezTo>
                      <a:pt x="407" y="909"/>
                      <a:pt x="555" y="712"/>
                      <a:pt x="668" y="560"/>
                    </a:cubicBezTo>
                    <a:cubicBezTo>
                      <a:pt x="781" y="408"/>
                      <a:pt x="913" y="234"/>
                      <a:pt x="972" y="152"/>
                    </a:cubicBezTo>
                    <a:cubicBezTo>
                      <a:pt x="1031" y="70"/>
                      <a:pt x="1005" y="89"/>
                      <a:pt x="1024" y="68"/>
                    </a:cubicBezTo>
                    <a:cubicBezTo>
                      <a:pt x="1043" y="47"/>
                      <a:pt x="1069" y="39"/>
                      <a:pt x="1088" y="28"/>
                    </a:cubicBezTo>
                    <a:cubicBezTo>
                      <a:pt x="1107" y="17"/>
                      <a:pt x="1109" y="6"/>
                      <a:pt x="1136"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02117" name="AutoShape 37"/>
            <p:cNvSpPr>
              <a:spLocks/>
            </p:cNvSpPr>
            <p:nvPr/>
          </p:nvSpPr>
          <p:spPr bwMode="auto">
            <a:xfrm>
              <a:off x="4955" y="2472"/>
              <a:ext cx="56" cy="1187"/>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25610" name="Text Box 38"/>
            <p:cNvSpPr txBox="1">
              <a:spLocks noChangeArrowheads="1"/>
            </p:cNvSpPr>
            <p:nvPr/>
          </p:nvSpPr>
          <p:spPr bwMode="auto">
            <a:xfrm>
              <a:off x="4163" y="3062"/>
              <a:ext cx="784" cy="404"/>
            </a:xfrm>
            <a:prstGeom prst="rect">
              <a:avLst/>
            </a:prstGeom>
            <a:noFill/>
            <a:ln w="9525" algn="ctr">
              <a:noFill/>
              <a:miter lim="800000"/>
              <a:headEnd/>
              <a:tailEnd/>
            </a:ln>
          </p:spPr>
          <p:txBody>
            <a:bodyPr>
              <a:spAutoFit/>
            </a:bodyPr>
            <a:lstStyle/>
            <a:p>
              <a:pPr algn="ctr">
                <a:spcBef>
                  <a:spcPct val="50000"/>
                </a:spcBef>
              </a:pPr>
              <a:r>
                <a:rPr lang="en-GB">
                  <a:solidFill>
                    <a:srgbClr val="0066FF"/>
                  </a:solidFill>
                  <a:effectLst/>
                  <a:latin typeface="Calibri" pitchFamily="34" charset="0"/>
                </a:rPr>
                <a:t>Adiabatic Gradient</a:t>
              </a:r>
            </a:p>
          </p:txBody>
        </p:sp>
        <p:sp>
          <p:nvSpPr>
            <p:cNvPr id="302119" name="AutoShape 39"/>
            <p:cNvSpPr>
              <a:spLocks/>
            </p:cNvSpPr>
            <p:nvPr/>
          </p:nvSpPr>
          <p:spPr bwMode="auto">
            <a:xfrm>
              <a:off x="3427" y="1364"/>
              <a:ext cx="111" cy="1054"/>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2294612">
              <a:off x="3922" y="1590"/>
              <a:ext cx="84" cy="56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25613" name="Text Box 40"/>
            <p:cNvSpPr txBox="1">
              <a:spLocks noChangeArrowheads="1"/>
            </p:cNvSpPr>
            <p:nvPr/>
          </p:nvSpPr>
          <p:spPr bwMode="auto">
            <a:xfrm>
              <a:off x="3497" y="1645"/>
              <a:ext cx="784" cy="48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Non Adiabatic Gradient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3" name="Text Box 3"/>
          <p:cNvSpPr txBox="1">
            <a:spLocks noChangeArrowheads="1"/>
          </p:cNvSpPr>
          <p:nvPr/>
        </p:nvSpPr>
        <p:spPr bwMode="auto">
          <a:xfrm>
            <a:off x="317500" y="2554288"/>
            <a:ext cx="4818063" cy="2585323"/>
          </a:xfrm>
          <a:prstGeom prst="rect">
            <a:avLst/>
          </a:prstGeom>
          <a:noFill/>
          <a:ln w="9525">
            <a:noFill/>
            <a:miter lim="800000"/>
            <a:headEnd/>
            <a:tailEnd/>
          </a:ln>
          <a:effectLst/>
        </p:spPr>
        <p:txBody>
          <a:bodyPr wrap="square">
            <a:spAutoFit/>
          </a:bodyPr>
          <a:lstStyle/>
          <a:p>
            <a:pPr algn="ctr">
              <a:lnSpc>
                <a:spcPct val="90000"/>
              </a:lnSpc>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The Tp at the base of the conductive layer, and beneath it, is variable and its average value is not accurately known.</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4" name="Text Box 3"/>
          <p:cNvSpPr txBox="1">
            <a:spLocks noChangeArrowheads="1"/>
          </p:cNvSpPr>
          <p:nvPr/>
        </p:nvSpPr>
        <p:spPr bwMode="auto">
          <a:xfrm>
            <a:off x="12700" y="5380038"/>
            <a:ext cx="5210175" cy="867930"/>
          </a:xfrm>
          <a:prstGeom prst="rect">
            <a:avLst/>
          </a:prstGeom>
          <a:noFill/>
          <a:ln w="9525">
            <a:noFill/>
            <a:miter lim="800000"/>
            <a:headEnd/>
            <a:tailEnd/>
          </a:ln>
          <a:effectLst/>
        </p:spPr>
        <p:txBody>
          <a:bodyPr>
            <a:spAutoFit/>
          </a:bodyPr>
          <a:lstStyle/>
          <a:p>
            <a:pPr algn="r">
              <a:lnSpc>
                <a:spcPct val="90000"/>
              </a:lnSpc>
              <a:defRPr/>
            </a:pPr>
            <a:r>
              <a:rPr lang="en-GB" sz="2800" smtClean="0">
                <a:solidFill>
                  <a:srgbClr val="FFFF00"/>
                </a:solidFill>
                <a:effectLst>
                  <a:outerShdw blurRad="38100" dist="38100" dir="2700000" algn="tl">
                    <a:srgbClr val="000000"/>
                  </a:outerShdw>
                </a:effectLst>
                <a:latin typeface="Calibri" pitchFamily="34" charset="0"/>
                <a:sym typeface="Wingdings" pitchFamily="2" charset="2"/>
              </a:rPr>
              <a:t>What is the Temperature at the base of the Conductive Layer?</a:t>
            </a:r>
            <a:endParaRPr lang="en-GB" sz="2800">
              <a:solidFill>
                <a:srgbClr val="FFFF00"/>
              </a:solidFill>
              <a:effectLst>
                <a:outerShdw blurRad="38100" dist="38100" dir="2700000" algn="tl">
                  <a:srgbClr val="000000"/>
                </a:outerShdw>
              </a:effectLst>
              <a:latin typeface="Calibri" pitchFamily="34" charset="0"/>
              <a:sym typeface="Wingdings" pitchFamily="2" charset="2"/>
            </a:endParaRPr>
          </a:p>
        </p:txBody>
      </p:sp>
      <p:grpSp>
        <p:nvGrpSpPr>
          <p:cNvPr id="26632" name="Group 19"/>
          <p:cNvGrpSpPr>
            <a:grpSpLocks/>
          </p:cNvGrpSpPr>
          <p:nvPr/>
        </p:nvGrpSpPr>
        <p:grpSpPr bwMode="auto">
          <a:xfrm>
            <a:off x="5218113" y="1784350"/>
            <a:ext cx="3757612" cy="4108450"/>
            <a:chOff x="3287" y="1124"/>
            <a:chExt cx="2367" cy="2588"/>
          </a:xfrm>
        </p:grpSpPr>
        <p:grpSp>
          <p:nvGrpSpPr>
            <p:cNvPr id="26633" name="Group 32"/>
            <p:cNvGrpSpPr>
              <a:grpSpLocks/>
            </p:cNvGrpSpPr>
            <p:nvPr/>
          </p:nvGrpSpPr>
          <p:grpSpPr bwMode="auto">
            <a:xfrm>
              <a:off x="3287" y="1124"/>
              <a:ext cx="2367" cy="2588"/>
              <a:chOff x="3287" y="1372"/>
              <a:chExt cx="2367" cy="2588"/>
            </a:xfrm>
          </p:grpSpPr>
          <p:pic>
            <p:nvPicPr>
              <p:cNvPr id="26639"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8" y="3291"/>
                <a:ext cx="1144" cy="68"/>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Lst>
                <a:ahLst/>
                <a:cxnLst>
                  <a:cxn ang="T8">
                    <a:pos x="T0" y="T1"/>
                  </a:cxn>
                  <a:cxn ang="T9">
                    <a:pos x="T2" y="T3"/>
                  </a:cxn>
                  <a:cxn ang="T10">
                    <a:pos x="T4" y="T5"/>
                  </a:cxn>
                  <a:cxn ang="T11">
                    <a:pos x="T6" y="T7"/>
                  </a:cxn>
                </a:cxnLst>
                <a:rect l="T12" t="T13" r="T14" b="T15"/>
                <a:pathLst>
                  <a:path w="1144" h="68">
                    <a:moveTo>
                      <a:pt x="0" y="68"/>
                    </a:moveTo>
                    <a:cubicBezTo>
                      <a:pt x="27" y="62"/>
                      <a:pt x="38" y="65"/>
                      <a:pt x="112" y="60"/>
                    </a:cubicBezTo>
                    <a:lnTo>
                      <a:pt x="444" y="40"/>
                    </a:lnTo>
                    <a:lnTo>
                      <a:pt x="1144"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81" y="1441"/>
                <a:ext cx="1136" cy="1488"/>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1488">
                    <a:moveTo>
                      <a:pt x="0" y="1488"/>
                    </a:moveTo>
                    <a:cubicBezTo>
                      <a:pt x="92" y="1353"/>
                      <a:pt x="185" y="1219"/>
                      <a:pt x="296" y="1064"/>
                    </a:cubicBezTo>
                    <a:cubicBezTo>
                      <a:pt x="407" y="909"/>
                      <a:pt x="555" y="712"/>
                      <a:pt x="668" y="560"/>
                    </a:cubicBezTo>
                    <a:cubicBezTo>
                      <a:pt x="781" y="408"/>
                      <a:pt x="913" y="234"/>
                      <a:pt x="972" y="152"/>
                    </a:cubicBezTo>
                    <a:cubicBezTo>
                      <a:pt x="1031" y="70"/>
                      <a:pt x="1005" y="89"/>
                      <a:pt x="1024" y="68"/>
                    </a:cubicBezTo>
                    <a:cubicBezTo>
                      <a:pt x="1043" y="47"/>
                      <a:pt x="1069" y="39"/>
                      <a:pt x="1088" y="28"/>
                    </a:cubicBezTo>
                    <a:cubicBezTo>
                      <a:pt x="1107" y="17"/>
                      <a:pt x="1109" y="6"/>
                      <a:pt x="1136"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02117" name="AutoShape 37"/>
            <p:cNvSpPr>
              <a:spLocks/>
            </p:cNvSpPr>
            <p:nvPr/>
          </p:nvSpPr>
          <p:spPr bwMode="auto">
            <a:xfrm>
              <a:off x="4955" y="2472"/>
              <a:ext cx="56" cy="1187"/>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26635" name="Text Box 38"/>
            <p:cNvSpPr txBox="1">
              <a:spLocks noChangeArrowheads="1"/>
            </p:cNvSpPr>
            <p:nvPr/>
          </p:nvSpPr>
          <p:spPr bwMode="auto">
            <a:xfrm>
              <a:off x="4163" y="3062"/>
              <a:ext cx="784" cy="404"/>
            </a:xfrm>
            <a:prstGeom prst="rect">
              <a:avLst/>
            </a:prstGeom>
            <a:noFill/>
            <a:ln w="9525" algn="ctr">
              <a:noFill/>
              <a:miter lim="800000"/>
              <a:headEnd/>
              <a:tailEnd/>
            </a:ln>
          </p:spPr>
          <p:txBody>
            <a:bodyPr>
              <a:spAutoFit/>
            </a:bodyPr>
            <a:lstStyle/>
            <a:p>
              <a:pPr algn="ctr">
                <a:spcBef>
                  <a:spcPct val="50000"/>
                </a:spcBef>
              </a:pPr>
              <a:r>
                <a:rPr lang="en-GB">
                  <a:solidFill>
                    <a:srgbClr val="0066FF"/>
                  </a:solidFill>
                  <a:effectLst/>
                  <a:latin typeface="Calibri" pitchFamily="34" charset="0"/>
                </a:rPr>
                <a:t>Adiabatic Gradient</a:t>
              </a:r>
            </a:p>
          </p:txBody>
        </p:sp>
        <p:sp>
          <p:nvSpPr>
            <p:cNvPr id="302119" name="AutoShape 39"/>
            <p:cNvSpPr>
              <a:spLocks/>
            </p:cNvSpPr>
            <p:nvPr/>
          </p:nvSpPr>
          <p:spPr bwMode="auto">
            <a:xfrm>
              <a:off x="3427" y="1364"/>
              <a:ext cx="111" cy="1054"/>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2294612">
              <a:off x="3922" y="1590"/>
              <a:ext cx="84" cy="56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26638" name="Text Box 40"/>
            <p:cNvSpPr txBox="1">
              <a:spLocks noChangeArrowheads="1"/>
            </p:cNvSpPr>
            <p:nvPr/>
          </p:nvSpPr>
          <p:spPr bwMode="auto">
            <a:xfrm>
              <a:off x="3497" y="1645"/>
              <a:ext cx="784" cy="48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Non Adiabatic Gradient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4" name="Text Box 3"/>
          <p:cNvSpPr txBox="1">
            <a:spLocks noChangeArrowheads="1"/>
          </p:cNvSpPr>
          <p:nvPr/>
        </p:nvSpPr>
        <p:spPr bwMode="auto">
          <a:xfrm>
            <a:off x="12700" y="5380038"/>
            <a:ext cx="5210175" cy="867930"/>
          </a:xfrm>
          <a:prstGeom prst="rect">
            <a:avLst/>
          </a:prstGeom>
          <a:noFill/>
          <a:ln w="9525">
            <a:noFill/>
            <a:miter lim="800000"/>
            <a:headEnd/>
            <a:tailEnd/>
          </a:ln>
          <a:effectLst/>
        </p:spPr>
        <p:txBody>
          <a:bodyPr>
            <a:spAutoFit/>
          </a:bodyPr>
          <a:lstStyle/>
          <a:p>
            <a:pPr algn="r">
              <a:lnSpc>
                <a:spcPct val="90000"/>
              </a:lnSpc>
              <a:defRPr/>
            </a:pPr>
            <a:r>
              <a:rPr lang="en-GB" sz="2800" smtClean="0">
                <a:solidFill>
                  <a:srgbClr val="FFFF00"/>
                </a:solidFill>
                <a:effectLst>
                  <a:outerShdw blurRad="38100" dist="38100" dir="2700000" algn="tl">
                    <a:srgbClr val="000000"/>
                  </a:outerShdw>
                </a:effectLst>
                <a:latin typeface="Calibri" pitchFamily="34" charset="0"/>
                <a:sym typeface="Wingdings" pitchFamily="2" charset="2"/>
              </a:rPr>
              <a:t>What is the Temperature at the base of the Conductive Layer?</a:t>
            </a:r>
            <a:endParaRPr lang="en-GB" sz="28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5" name="Text Box 3"/>
          <p:cNvSpPr txBox="1">
            <a:spLocks noChangeArrowheads="1"/>
          </p:cNvSpPr>
          <p:nvPr/>
        </p:nvSpPr>
        <p:spPr bwMode="auto">
          <a:xfrm>
            <a:off x="317501" y="2547815"/>
            <a:ext cx="4845050" cy="2585323"/>
          </a:xfrm>
          <a:prstGeom prst="rect">
            <a:avLst/>
          </a:prstGeom>
          <a:noFill/>
          <a:ln w="9525">
            <a:noFill/>
            <a:miter lim="800000"/>
            <a:headEnd/>
            <a:tailEnd/>
          </a:ln>
          <a:effectLst/>
        </p:spPr>
        <p:txBody>
          <a:bodyPr wrap="square">
            <a:spAutoFit/>
          </a:bodyPr>
          <a:lstStyle/>
          <a:p>
            <a:pPr algn="ctr">
              <a:lnSpc>
                <a:spcPct val="90000"/>
              </a:lnSpc>
              <a:defRPr/>
            </a:pPr>
            <a:r>
              <a:rPr lang="en-GB" sz="3000" dirty="0" smtClean="0">
                <a:solidFill>
                  <a:schemeClr val="bg1"/>
                </a:solidFill>
                <a:effectLst>
                  <a:outerShdw blurRad="38100" dist="38100" dir="2700000" algn="tl">
                    <a:srgbClr val="000000"/>
                  </a:outerShdw>
                </a:effectLst>
                <a:latin typeface="Calibri" pitchFamily="34" charset="0"/>
                <a:sym typeface="Wingdings" pitchFamily="2" charset="2"/>
              </a:rPr>
              <a:t>According to many researchers (following the Cambridge model) the temperature inferred from MORB formation represents the AVERAGE Tp.</a:t>
            </a:r>
            <a:endParaRPr lang="en-GB" sz="3000" dirty="0">
              <a:solidFill>
                <a:schemeClr val="bg1"/>
              </a:solidFill>
              <a:effectLst>
                <a:outerShdw blurRad="38100" dist="38100" dir="2700000" algn="tl">
                  <a:srgbClr val="000000"/>
                </a:outerShdw>
              </a:effectLst>
              <a:latin typeface="Calibri" pitchFamily="34" charset="0"/>
              <a:sym typeface="Wingdings" pitchFamily="2" charset="2"/>
            </a:endParaRPr>
          </a:p>
        </p:txBody>
      </p:sp>
      <p:grpSp>
        <p:nvGrpSpPr>
          <p:cNvPr id="6" name="Group 19"/>
          <p:cNvGrpSpPr>
            <a:grpSpLocks/>
          </p:cNvGrpSpPr>
          <p:nvPr/>
        </p:nvGrpSpPr>
        <p:grpSpPr bwMode="auto">
          <a:xfrm>
            <a:off x="5218113" y="1784350"/>
            <a:ext cx="3757612" cy="4108450"/>
            <a:chOff x="3287" y="1124"/>
            <a:chExt cx="2367" cy="2588"/>
          </a:xfrm>
        </p:grpSpPr>
        <p:grpSp>
          <p:nvGrpSpPr>
            <p:cNvPr id="7" name="Group 32"/>
            <p:cNvGrpSpPr>
              <a:grpSpLocks/>
            </p:cNvGrpSpPr>
            <p:nvPr/>
          </p:nvGrpSpPr>
          <p:grpSpPr bwMode="auto">
            <a:xfrm>
              <a:off x="3287" y="1124"/>
              <a:ext cx="2367" cy="2588"/>
              <a:chOff x="3287" y="1372"/>
              <a:chExt cx="2367" cy="2588"/>
            </a:xfrm>
          </p:grpSpPr>
          <p:pic>
            <p:nvPicPr>
              <p:cNvPr id="26639"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8" y="3291"/>
                <a:ext cx="1144" cy="68"/>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Lst>
                <a:ahLst/>
                <a:cxnLst>
                  <a:cxn ang="T8">
                    <a:pos x="T0" y="T1"/>
                  </a:cxn>
                  <a:cxn ang="T9">
                    <a:pos x="T2" y="T3"/>
                  </a:cxn>
                  <a:cxn ang="T10">
                    <a:pos x="T4" y="T5"/>
                  </a:cxn>
                  <a:cxn ang="T11">
                    <a:pos x="T6" y="T7"/>
                  </a:cxn>
                </a:cxnLst>
                <a:rect l="T12" t="T13" r="T14" b="T15"/>
                <a:pathLst>
                  <a:path w="1144" h="68">
                    <a:moveTo>
                      <a:pt x="0" y="68"/>
                    </a:moveTo>
                    <a:cubicBezTo>
                      <a:pt x="27" y="62"/>
                      <a:pt x="38" y="65"/>
                      <a:pt x="112" y="60"/>
                    </a:cubicBezTo>
                    <a:lnTo>
                      <a:pt x="444" y="40"/>
                    </a:lnTo>
                    <a:lnTo>
                      <a:pt x="1144"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81" y="1441"/>
                <a:ext cx="1136" cy="1488"/>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1488">
                    <a:moveTo>
                      <a:pt x="0" y="1488"/>
                    </a:moveTo>
                    <a:cubicBezTo>
                      <a:pt x="92" y="1353"/>
                      <a:pt x="185" y="1219"/>
                      <a:pt x="296" y="1064"/>
                    </a:cubicBezTo>
                    <a:cubicBezTo>
                      <a:pt x="407" y="909"/>
                      <a:pt x="555" y="712"/>
                      <a:pt x="668" y="560"/>
                    </a:cubicBezTo>
                    <a:cubicBezTo>
                      <a:pt x="781" y="408"/>
                      <a:pt x="913" y="234"/>
                      <a:pt x="972" y="152"/>
                    </a:cubicBezTo>
                    <a:cubicBezTo>
                      <a:pt x="1031" y="70"/>
                      <a:pt x="1005" y="89"/>
                      <a:pt x="1024" y="68"/>
                    </a:cubicBezTo>
                    <a:cubicBezTo>
                      <a:pt x="1043" y="47"/>
                      <a:pt x="1069" y="39"/>
                      <a:pt x="1088" y="28"/>
                    </a:cubicBezTo>
                    <a:cubicBezTo>
                      <a:pt x="1107" y="17"/>
                      <a:pt x="1109" y="6"/>
                      <a:pt x="1136"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02117" name="AutoShape 37"/>
            <p:cNvSpPr>
              <a:spLocks/>
            </p:cNvSpPr>
            <p:nvPr/>
          </p:nvSpPr>
          <p:spPr bwMode="auto">
            <a:xfrm>
              <a:off x="4955" y="2472"/>
              <a:ext cx="56" cy="1187"/>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26635" name="Text Box 38"/>
            <p:cNvSpPr txBox="1">
              <a:spLocks noChangeArrowheads="1"/>
            </p:cNvSpPr>
            <p:nvPr/>
          </p:nvSpPr>
          <p:spPr bwMode="auto">
            <a:xfrm>
              <a:off x="4163" y="3062"/>
              <a:ext cx="784" cy="404"/>
            </a:xfrm>
            <a:prstGeom prst="rect">
              <a:avLst/>
            </a:prstGeom>
            <a:noFill/>
            <a:ln w="9525" algn="ctr">
              <a:noFill/>
              <a:miter lim="800000"/>
              <a:headEnd/>
              <a:tailEnd/>
            </a:ln>
          </p:spPr>
          <p:txBody>
            <a:bodyPr>
              <a:spAutoFit/>
            </a:bodyPr>
            <a:lstStyle/>
            <a:p>
              <a:pPr algn="ctr">
                <a:spcBef>
                  <a:spcPct val="50000"/>
                </a:spcBef>
              </a:pPr>
              <a:r>
                <a:rPr lang="en-GB">
                  <a:solidFill>
                    <a:srgbClr val="0066FF"/>
                  </a:solidFill>
                  <a:effectLst/>
                  <a:latin typeface="Calibri" pitchFamily="34" charset="0"/>
                </a:rPr>
                <a:t>Adiabatic Gradient</a:t>
              </a:r>
            </a:p>
          </p:txBody>
        </p:sp>
        <p:sp>
          <p:nvSpPr>
            <p:cNvPr id="302119" name="AutoShape 39"/>
            <p:cNvSpPr>
              <a:spLocks/>
            </p:cNvSpPr>
            <p:nvPr/>
          </p:nvSpPr>
          <p:spPr bwMode="auto">
            <a:xfrm>
              <a:off x="3427" y="1364"/>
              <a:ext cx="111" cy="1054"/>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2294612">
              <a:off x="3922" y="1590"/>
              <a:ext cx="84" cy="56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26638" name="Text Box 40"/>
            <p:cNvSpPr txBox="1">
              <a:spLocks noChangeArrowheads="1"/>
            </p:cNvSpPr>
            <p:nvPr/>
          </p:nvSpPr>
          <p:spPr bwMode="auto">
            <a:xfrm>
              <a:off x="3497" y="1645"/>
              <a:ext cx="784" cy="48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Non Adiabatic Gradient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 name="Text Box 3"/>
          <p:cNvSpPr txBox="1">
            <a:spLocks noChangeArrowheads="1"/>
          </p:cNvSpPr>
          <p:nvPr/>
        </p:nvSpPr>
        <p:spPr bwMode="auto">
          <a:xfrm>
            <a:off x="317501" y="1204913"/>
            <a:ext cx="8721722" cy="1190625"/>
          </a:xfrm>
          <a:prstGeom prst="rect">
            <a:avLst/>
          </a:prstGeom>
          <a:noFill/>
          <a:ln w="9525">
            <a:noFill/>
            <a:miter lim="800000"/>
            <a:headEnd/>
            <a:tailEnd/>
          </a:ln>
          <a:effectLst/>
        </p:spPr>
        <p:txBody>
          <a:bodyPr wrap="square">
            <a:spAutoFit/>
          </a:bodyPr>
          <a:lstStyle/>
          <a:p>
            <a:pP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3" name="Text Box 3"/>
          <p:cNvSpPr txBox="1">
            <a:spLocks noChangeArrowheads="1"/>
          </p:cNvSpPr>
          <p:nvPr/>
        </p:nvSpPr>
        <p:spPr bwMode="auto">
          <a:xfrm>
            <a:off x="488949" y="2468563"/>
            <a:ext cx="4722813" cy="2031325"/>
          </a:xfrm>
          <a:prstGeom prst="rect">
            <a:avLst/>
          </a:prstGeom>
          <a:noFill/>
          <a:ln w="9525">
            <a:noFill/>
            <a:miter lim="800000"/>
            <a:headEnd/>
            <a:tailEnd/>
          </a:ln>
          <a:effectLst/>
        </p:spPr>
        <p:txBody>
          <a:bodyPr wrap="square">
            <a:spAutoFit/>
          </a:bodyPr>
          <a:lstStyle/>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Cambridge Model assumes that the Potential Temperature can be defined for the convecting (adiabatic) volume of the mantle only.</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5" name="Text Box 3"/>
          <p:cNvSpPr txBox="1">
            <a:spLocks noChangeArrowheads="1"/>
          </p:cNvSpPr>
          <p:nvPr/>
        </p:nvSpPr>
        <p:spPr bwMode="auto">
          <a:xfrm>
            <a:off x="12700" y="4694238"/>
            <a:ext cx="5122863" cy="1311275"/>
          </a:xfrm>
          <a:prstGeom prst="rect">
            <a:avLst/>
          </a:prstGeom>
          <a:noFill/>
          <a:ln w="9525">
            <a:noFill/>
            <a:miter lim="800000"/>
            <a:headEnd/>
            <a:tailEnd/>
          </a:ln>
          <a:effectLst/>
        </p:spPr>
        <p:txBody>
          <a:bodyPr>
            <a:spAutoFit/>
          </a:bodyPr>
          <a:lstStyle/>
          <a:p>
            <a:pPr algn="ctr">
              <a:lnSpc>
                <a:spcPct val="90000"/>
              </a:lnSpc>
              <a:defRPr/>
            </a:pPr>
            <a:r>
              <a:rPr lang="en-GB" sz="4400" dirty="0" smtClean="0">
                <a:solidFill>
                  <a:srgbClr val="FFFF00"/>
                </a:solidFill>
                <a:effectLst>
                  <a:outerShdw blurRad="38100" dist="38100" dir="2700000" algn="tl">
                    <a:srgbClr val="000000"/>
                  </a:outerShdw>
                </a:effectLst>
                <a:latin typeface="Calibri" pitchFamily="34" charset="0"/>
                <a:sym typeface="Wingdings" pitchFamily="2" charset="2"/>
              </a:rPr>
              <a:t>Tp can be defined everywhere</a:t>
            </a:r>
            <a:endParaRPr lang="en-GB" sz="4400" dirty="0">
              <a:solidFill>
                <a:srgbClr val="FFFF00"/>
              </a:solidFill>
              <a:effectLst>
                <a:outerShdw blurRad="38100" dist="38100" dir="2700000" algn="tl">
                  <a:srgbClr val="000000"/>
                </a:outerShdw>
              </a:effectLst>
              <a:latin typeface="Calibri" pitchFamily="34" charset="0"/>
              <a:sym typeface="Wingdings" pitchFamily="2" charset="2"/>
            </a:endParaRPr>
          </a:p>
        </p:txBody>
      </p:sp>
      <p:grpSp>
        <p:nvGrpSpPr>
          <p:cNvPr id="27655" name="Group 8"/>
          <p:cNvGrpSpPr>
            <a:grpSpLocks/>
          </p:cNvGrpSpPr>
          <p:nvPr/>
        </p:nvGrpSpPr>
        <p:grpSpPr bwMode="auto">
          <a:xfrm>
            <a:off x="5218113" y="1784350"/>
            <a:ext cx="3757612" cy="4108450"/>
            <a:chOff x="3287" y="1124"/>
            <a:chExt cx="2367" cy="2588"/>
          </a:xfrm>
        </p:grpSpPr>
        <p:grpSp>
          <p:nvGrpSpPr>
            <p:cNvPr id="27659" name="Group 32"/>
            <p:cNvGrpSpPr>
              <a:grpSpLocks/>
            </p:cNvGrpSpPr>
            <p:nvPr/>
          </p:nvGrpSpPr>
          <p:grpSpPr bwMode="auto">
            <a:xfrm>
              <a:off x="3287" y="1124"/>
              <a:ext cx="2367" cy="2588"/>
              <a:chOff x="3287" y="1372"/>
              <a:chExt cx="2367" cy="2588"/>
            </a:xfrm>
          </p:grpSpPr>
          <p:pic>
            <p:nvPicPr>
              <p:cNvPr id="27665"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8" y="3291"/>
                <a:ext cx="1144" cy="68"/>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Lst>
                <a:ahLst/>
                <a:cxnLst>
                  <a:cxn ang="T8">
                    <a:pos x="T0" y="T1"/>
                  </a:cxn>
                  <a:cxn ang="T9">
                    <a:pos x="T2" y="T3"/>
                  </a:cxn>
                  <a:cxn ang="T10">
                    <a:pos x="T4" y="T5"/>
                  </a:cxn>
                  <a:cxn ang="T11">
                    <a:pos x="T6" y="T7"/>
                  </a:cxn>
                </a:cxnLst>
                <a:rect l="T12" t="T13" r="T14" b="T15"/>
                <a:pathLst>
                  <a:path w="1144" h="68">
                    <a:moveTo>
                      <a:pt x="0" y="68"/>
                    </a:moveTo>
                    <a:cubicBezTo>
                      <a:pt x="27" y="62"/>
                      <a:pt x="38" y="65"/>
                      <a:pt x="112" y="60"/>
                    </a:cubicBezTo>
                    <a:lnTo>
                      <a:pt x="444" y="40"/>
                    </a:lnTo>
                    <a:lnTo>
                      <a:pt x="1144"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81" y="1441"/>
                <a:ext cx="1136" cy="1488"/>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1488">
                    <a:moveTo>
                      <a:pt x="0" y="1488"/>
                    </a:moveTo>
                    <a:cubicBezTo>
                      <a:pt x="92" y="1353"/>
                      <a:pt x="185" y="1219"/>
                      <a:pt x="296" y="1064"/>
                    </a:cubicBezTo>
                    <a:cubicBezTo>
                      <a:pt x="407" y="909"/>
                      <a:pt x="555" y="712"/>
                      <a:pt x="668" y="560"/>
                    </a:cubicBezTo>
                    <a:cubicBezTo>
                      <a:pt x="781" y="408"/>
                      <a:pt x="913" y="234"/>
                      <a:pt x="972" y="152"/>
                    </a:cubicBezTo>
                    <a:cubicBezTo>
                      <a:pt x="1031" y="70"/>
                      <a:pt x="1005" y="89"/>
                      <a:pt x="1024" y="68"/>
                    </a:cubicBezTo>
                    <a:cubicBezTo>
                      <a:pt x="1043" y="47"/>
                      <a:pt x="1069" y="39"/>
                      <a:pt x="1088" y="28"/>
                    </a:cubicBezTo>
                    <a:cubicBezTo>
                      <a:pt x="1107" y="17"/>
                      <a:pt x="1109" y="6"/>
                      <a:pt x="1136"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02117" name="AutoShape 37"/>
            <p:cNvSpPr>
              <a:spLocks/>
            </p:cNvSpPr>
            <p:nvPr/>
          </p:nvSpPr>
          <p:spPr bwMode="auto">
            <a:xfrm>
              <a:off x="4955" y="2472"/>
              <a:ext cx="56" cy="1187"/>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27661" name="Text Box 38"/>
            <p:cNvSpPr txBox="1">
              <a:spLocks noChangeArrowheads="1"/>
            </p:cNvSpPr>
            <p:nvPr/>
          </p:nvSpPr>
          <p:spPr bwMode="auto">
            <a:xfrm>
              <a:off x="4163" y="3062"/>
              <a:ext cx="784" cy="404"/>
            </a:xfrm>
            <a:prstGeom prst="rect">
              <a:avLst/>
            </a:prstGeom>
            <a:noFill/>
            <a:ln w="9525" algn="ctr">
              <a:noFill/>
              <a:miter lim="800000"/>
              <a:headEnd/>
              <a:tailEnd/>
            </a:ln>
          </p:spPr>
          <p:txBody>
            <a:bodyPr>
              <a:spAutoFit/>
            </a:bodyPr>
            <a:lstStyle/>
            <a:p>
              <a:pPr algn="ctr">
                <a:spcBef>
                  <a:spcPct val="50000"/>
                </a:spcBef>
              </a:pPr>
              <a:r>
                <a:rPr lang="en-GB">
                  <a:solidFill>
                    <a:srgbClr val="0066FF"/>
                  </a:solidFill>
                  <a:effectLst/>
                  <a:latin typeface="Calibri" pitchFamily="34" charset="0"/>
                </a:rPr>
                <a:t>Adiabatic Gradient</a:t>
              </a:r>
            </a:p>
          </p:txBody>
        </p:sp>
        <p:sp>
          <p:nvSpPr>
            <p:cNvPr id="302119" name="AutoShape 39"/>
            <p:cNvSpPr>
              <a:spLocks/>
            </p:cNvSpPr>
            <p:nvPr/>
          </p:nvSpPr>
          <p:spPr bwMode="auto">
            <a:xfrm>
              <a:off x="3427" y="1364"/>
              <a:ext cx="111" cy="1054"/>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2294612">
              <a:off x="3922" y="1590"/>
              <a:ext cx="84" cy="56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27664" name="Text Box 40"/>
            <p:cNvSpPr txBox="1">
              <a:spLocks noChangeArrowheads="1"/>
            </p:cNvSpPr>
            <p:nvPr/>
          </p:nvSpPr>
          <p:spPr bwMode="auto">
            <a:xfrm>
              <a:off x="3497" y="1645"/>
              <a:ext cx="784" cy="48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Non Adiabatic Gradient</a:t>
              </a:r>
            </a:p>
          </p:txBody>
        </p:sp>
      </p:grpSp>
      <p:sp>
        <p:nvSpPr>
          <p:cNvPr id="17" name="Text Box 3"/>
          <p:cNvSpPr txBox="1">
            <a:spLocks noChangeArrowheads="1"/>
          </p:cNvSpPr>
          <p:nvPr/>
        </p:nvSpPr>
        <p:spPr bwMode="auto">
          <a:xfrm>
            <a:off x="12700" y="6005513"/>
            <a:ext cx="9131300" cy="452437"/>
          </a:xfrm>
          <a:prstGeom prst="rect">
            <a:avLst/>
          </a:prstGeom>
          <a:noFill/>
          <a:ln w="9525">
            <a:noFill/>
            <a:miter lim="800000"/>
            <a:headEnd/>
            <a:tailEnd/>
          </a:ln>
          <a:effectLst/>
        </p:spPr>
        <p:txBody>
          <a:bodyPr>
            <a:spAutoFit/>
          </a:bodyPr>
          <a:lstStyle/>
          <a:p>
            <a:pPr algn="ctr">
              <a:lnSpc>
                <a:spcPct val="90000"/>
              </a:lnSpc>
              <a:defRPr/>
            </a:pPr>
            <a:r>
              <a:rPr lang="en-GB" sz="2600" smtClean="0">
                <a:solidFill>
                  <a:schemeClr val="bg1"/>
                </a:solidFill>
                <a:effectLst>
                  <a:outerShdw blurRad="38100" dist="38100" dir="2700000" algn="tl">
                    <a:srgbClr val="000000"/>
                  </a:outerShdw>
                </a:effectLst>
                <a:latin typeface="Calibri" pitchFamily="34" charset="0"/>
                <a:sym typeface="Wingdings" pitchFamily="2" charset="2"/>
              </a:rPr>
              <a:t>The mantle does not have to be adiabatic or convecting.</a:t>
            </a:r>
            <a:endParaRPr lang="en-GB" sz="26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8" name="Figura a mano libera 17"/>
          <p:cNvSpPr/>
          <p:nvPr/>
        </p:nvSpPr>
        <p:spPr bwMode="auto">
          <a:xfrm>
            <a:off x="241300" y="2339975"/>
            <a:ext cx="4619625" cy="2590800"/>
          </a:xfrm>
          <a:custGeom>
            <a:avLst/>
            <a:gdLst>
              <a:gd name="connsiteX0" fmla="*/ 0 w 4618893"/>
              <a:gd name="connsiteY0" fmla="*/ 2590800 h 2590800"/>
              <a:gd name="connsiteX1" fmla="*/ 70339 w 4618893"/>
              <a:gd name="connsiteY1" fmla="*/ 2567353 h 2590800"/>
              <a:gd name="connsiteX2" fmla="*/ 140677 w 4618893"/>
              <a:gd name="connsiteY2" fmla="*/ 2497015 h 2590800"/>
              <a:gd name="connsiteX3" fmla="*/ 187570 w 4618893"/>
              <a:gd name="connsiteY3" fmla="*/ 2438400 h 2590800"/>
              <a:gd name="connsiteX4" fmla="*/ 234462 w 4618893"/>
              <a:gd name="connsiteY4" fmla="*/ 2344615 h 2590800"/>
              <a:gd name="connsiteX5" fmla="*/ 281354 w 4618893"/>
              <a:gd name="connsiteY5" fmla="*/ 2274276 h 2590800"/>
              <a:gd name="connsiteX6" fmla="*/ 304800 w 4618893"/>
              <a:gd name="connsiteY6" fmla="*/ 2239107 h 2590800"/>
              <a:gd name="connsiteX7" fmla="*/ 339970 w 4618893"/>
              <a:gd name="connsiteY7" fmla="*/ 2227384 h 2590800"/>
              <a:gd name="connsiteX8" fmla="*/ 363416 w 4618893"/>
              <a:gd name="connsiteY8" fmla="*/ 2192215 h 2590800"/>
              <a:gd name="connsiteX9" fmla="*/ 433754 w 4618893"/>
              <a:gd name="connsiteY9" fmla="*/ 2157046 h 2590800"/>
              <a:gd name="connsiteX10" fmla="*/ 468924 w 4618893"/>
              <a:gd name="connsiteY10" fmla="*/ 2133600 h 2590800"/>
              <a:gd name="connsiteX11" fmla="*/ 504093 w 4618893"/>
              <a:gd name="connsiteY11" fmla="*/ 2121876 h 2590800"/>
              <a:gd name="connsiteX12" fmla="*/ 609600 w 4618893"/>
              <a:gd name="connsiteY12" fmla="*/ 2051538 h 2590800"/>
              <a:gd name="connsiteX13" fmla="*/ 644770 w 4618893"/>
              <a:gd name="connsiteY13" fmla="*/ 2028092 h 2590800"/>
              <a:gd name="connsiteX14" fmla="*/ 679939 w 4618893"/>
              <a:gd name="connsiteY14" fmla="*/ 2016369 h 2590800"/>
              <a:gd name="connsiteX15" fmla="*/ 726831 w 4618893"/>
              <a:gd name="connsiteY15" fmla="*/ 1981200 h 2590800"/>
              <a:gd name="connsiteX16" fmla="*/ 773724 w 4618893"/>
              <a:gd name="connsiteY16" fmla="*/ 1969476 h 2590800"/>
              <a:gd name="connsiteX17" fmla="*/ 867508 w 4618893"/>
              <a:gd name="connsiteY17" fmla="*/ 1922584 h 2590800"/>
              <a:gd name="connsiteX18" fmla="*/ 914400 w 4618893"/>
              <a:gd name="connsiteY18" fmla="*/ 1899138 h 2590800"/>
              <a:gd name="connsiteX19" fmla="*/ 973016 w 4618893"/>
              <a:gd name="connsiteY19" fmla="*/ 1852246 h 2590800"/>
              <a:gd name="connsiteX20" fmla="*/ 1078524 w 4618893"/>
              <a:gd name="connsiteY20" fmla="*/ 1817076 h 2590800"/>
              <a:gd name="connsiteX21" fmla="*/ 1184031 w 4618893"/>
              <a:gd name="connsiteY21" fmla="*/ 1793630 h 2590800"/>
              <a:gd name="connsiteX22" fmla="*/ 1207477 w 4618893"/>
              <a:gd name="connsiteY22" fmla="*/ 1758461 h 2590800"/>
              <a:gd name="connsiteX23" fmla="*/ 1254370 w 4618893"/>
              <a:gd name="connsiteY23" fmla="*/ 1746738 h 2590800"/>
              <a:gd name="connsiteX24" fmla="*/ 1289539 w 4618893"/>
              <a:gd name="connsiteY24" fmla="*/ 1735015 h 2590800"/>
              <a:gd name="connsiteX25" fmla="*/ 1359877 w 4618893"/>
              <a:gd name="connsiteY25" fmla="*/ 1676400 h 2590800"/>
              <a:gd name="connsiteX26" fmla="*/ 1395047 w 4618893"/>
              <a:gd name="connsiteY26" fmla="*/ 1664676 h 2590800"/>
              <a:gd name="connsiteX27" fmla="*/ 1441939 w 4618893"/>
              <a:gd name="connsiteY27" fmla="*/ 1641230 h 2590800"/>
              <a:gd name="connsiteX28" fmla="*/ 1477108 w 4618893"/>
              <a:gd name="connsiteY28" fmla="*/ 1629507 h 2590800"/>
              <a:gd name="connsiteX29" fmla="*/ 1512277 w 4618893"/>
              <a:gd name="connsiteY29" fmla="*/ 1606061 h 2590800"/>
              <a:gd name="connsiteX30" fmla="*/ 1594339 w 4618893"/>
              <a:gd name="connsiteY30" fmla="*/ 1582615 h 2590800"/>
              <a:gd name="connsiteX31" fmla="*/ 1723293 w 4618893"/>
              <a:gd name="connsiteY31" fmla="*/ 1512276 h 2590800"/>
              <a:gd name="connsiteX32" fmla="*/ 1758462 w 4618893"/>
              <a:gd name="connsiteY32" fmla="*/ 1500553 h 2590800"/>
              <a:gd name="connsiteX33" fmla="*/ 1793631 w 4618893"/>
              <a:gd name="connsiteY33" fmla="*/ 1477107 h 2590800"/>
              <a:gd name="connsiteX34" fmla="*/ 1863970 w 4618893"/>
              <a:gd name="connsiteY34" fmla="*/ 1453661 h 2590800"/>
              <a:gd name="connsiteX35" fmla="*/ 1957754 w 4618893"/>
              <a:gd name="connsiteY35" fmla="*/ 1406769 h 2590800"/>
              <a:gd name="connsiteX36" fmla="*/ 2028093 w 4618893"/>
              <a:gd name="connsiteY36" fmla="*/ 1383323 h 2590800"/>
              <a:gd name="connsiteX37" fmla="*/ 2110154 w 4618893"/>
              <a:gd name="connsiteY37" fmla="*/ 1336430 h 2590800"/>
              <a:gd name="connsiteX38" fmla="*/ 2145324 w 4618893"/>
              <a:gd name="connsiteY38" fmla="*/ 1312984 h 2590800"/>
              <a:gd name="connsiteX39" fmla="*/ 2203939 w 4618893"/>
              <a:gd name="connsiteY39" fmla="*/ 1301261 h 2590800"/>
              <a:gd name="connsiteX40" fmla="*/ 2250831 w 4618893"/>
              <a:gd name="connsiteY40" fmla="*/ 1266092 h 2590800"/>
              <a:gd name="connsiteX41" fmla="*/ 2286000 w 4618893"/>
              <a:gd name="connsiteY41" fmla="*/ 1254369 h 2590800"/>
              <a:gd name="connsiteX42" fmla="*/ 2356339 w 4618893"/>
              <a:gd name="connsiteY42" fmla="*/ 1207476 h 2590800"/>
              <a:gd name="connsiteX43" fmla="*/ 2450124 w 4618893"/>
              <a:gd name="connsiteY43" fmla="*/ 1148861 h 2590800"/>
              <a:gd name="connsiteX44" fmla="*/ 2543908 w 4618893"/>
              <a:gd name="connsiteY44" fmla="*/ 1101969 h 2590800"/>
              <a:gd name="connsiteX45" fmla="*/ 2696308 w 4618893"/>
              <a:gd name="connsiteY45" fmla="*/ 1055076 h 2590800"/>
              <a:gd name="connsiteX46" fmla="*/ 2778370 w 4618893"/>
              <a:gd name="connsiteY46" fmla="*/ 1008184 h 2590800"/>
              <a:gd name="connsiteX47" fmla="*/ 2883877 w 4618893"/>
              <a:gd name="connsiteY47" fmla="*/ 961292 h 2590800"/>
              <a:gd name="connsiteX48" fmla="*/ 2942493 w 4618893"/>
              <a:gd name="connsiteY48" fmla="*/ 937846 h 2590800"/>
              <a:gd name="connsiteX49" fmla="*/ 2977662 w 4618893"/>
              <a:gd name="connsiteY49" fmla="*/ 914400 h 2590800"/>
              <a:gd name="connsiteX50" fmla="*/ 3071447 w 4618893"/>
              <a:gd name="connsiteY50" fmla="*/ 890953 h 2590800"/>
              <a:gd name="connsiteX51" fmla="*/ 3106616 w 4618893"/>
              <a:gd name="connsiteY51" fmla="*/ 879230 h 2590800"/>
              <a:gd name="connsiteX52" fmla="*/ 3212124 w 4618893"/>
              <a:gd name="connsiteY52" fmla="*/ 820615 h 2590800"/>
              <a:gd name="connsiteX53" fmla="*/ 3282462 w 4618893"/>
              <a:gd name="connsiteY53" fmla="*/ 797169 h 2590800"/>
              <a:gd name="connsiteX54" fmla="*/ 3352800 w 4618893"/>
              <a:gd name="connsiteY54" fmla="*/ 773723 h 2590800"/>
              <a:gd name="connsiteX55" fmla="*/ 3387970 w 4618893"/>
              <a:gd name="connsiteY55" fmla="*/ 762000 h 2590800"/>
              <a:gd name="connsiteX56" fmla="*/ 3434862 w 4618893"/>
              <a:gd name="connsiteY56" fmla="*/ 738553 h 2590800"/>
              <a:gd name="connsiteX57" fmla="*/ 3481754 w 4618893"/>
              <a:gd name="connsiteY57" fmla="*/ 726830 h 2590800"/>
              <a:gd name="connsiteX58" fmla="*/ 3516924 w 4618893"/>
              <a:gd name="connsiteY58" fmla="*/ 715107 h 2590800"/>
              <a:gd name="connsiteX59" fmla="*/ 3598985 w 4618893"/>
              <a:gd name="connsiteY59" fmla="*/ 656492 h 2590800"/>
              <a:gd name="connsiteX60" fmla="*/ 3645877 w 4618893"/>
              <a:gd name="connsiteY60" fmla="*/ 621323 h 2590800"/>
              <a:gd name="connsiteX61" fmla="*/ 3681047 w 4618893"/>
              <a:gd name="connsiteY61" fmla="*/ 609600 h 2590800"/>
              <a:gd name="connsiteX62" fmla="*/ 3751385 w 4618893"/>
              <a:gd name="connsiteY62" fmla="*/ 562707 h 2590800"/>
              <a:gd name="connsiteX63" fmla="*/ 3786554 w 4618893"/>
              <a:gd name="connsiteY63" fmla="*/ 539261 h 2590800"/>
              <a:gd name="connsiteX64" fmla="*/ 3903785 w 4618893"/>
              <a:gd name="connsiteY64" fmla="*/ 468923 h 2590800"/>
              <a:gd name="connsiteX65" fmla="*/ 3974124 w 4618893"/>
              <a:gd name="connsiteY65" fmla="*/ 422030 h 2590800"/>
              <a:gd name="connsiteX66" fmla="*/ 4009293 w 4618893"/>
              <a:gd name="connsiteY66" fmla="*/ 398584 h 2590800"/>
              <a:gd name="connsiteX67" fmla="*/ 4067908 w 4618893"/>
              <a:gd name="connsiteY67" fmla="*/ 339969 h 2590800"/>
              <a:gd name="connsiteX68" fmla="*/ 4103077 w 4618893"/>
              <a:gd name="connsiteY68" fmla="*/ 328246 h 2590800"/>
              <a:gd name="connsiteX69" fmla="*/ 4173416 w 4618893"/>
              <a:gd name="connsiteY69" fmla="*/ 281353 h 2590800"/>
              <a:gd name="connsiteX70" fmla="*/ 4208585 w 4618893"/>
              <a:gd name="connsiteY70" fmla="*/ 257907 h 2590800"/>
              <a:gd name="connsiteX71" fmla="*/ 4243754 w 4618893"/>
              <a:gd name="connsiteY71" fmla="*/ 234461 h 2590800"/>
              <a:gd name="connsiteX72" fmla="*/ 4290647 w 4618893"/>
              <a:gd name="connsiteY72" fmla="*/ 199292 h 2590800"/>
              <a:gd name="connsiteX73" fmla="*/ 4384431 w 4618893"/>
              <a:gd name="connsiteY73" fmla="*/ 152400 h 2590800"/>
              <a:gd name="connsiteX74" fmla="*/ 4454770 w 4618893"/>
              <a:gd name="connsiteY74" fmla="*/ 105507 h 2590800"/>
              <a:gd name="connsiteX75" fmla="*/ 4489939 w 4618893"/>
              <a:gd name="connsiteY75" fmla="*/ 93784 h 2590800"/>
              <a:gd name="connsiteX76" fmla="*/ 4560277 w 4618893"/>
              <a:gd name="connsiteY76" fmla="*/ 35169 h 2590800"/>
              <a:gd name="connsiteX77" fmla="*/ 4618893 w 4618893"/>
              <a:gd name="connsiteY77"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18893" h="2590800">
                <a:moveTo>
                  <a:pt x="0" y="2590800"/>
                </a:moveTo>
                <a:cubicBezTo>
                  <a:pt x="23446" y="2582984"/>
                  <a:pt x="49775" y="2581062"/>
                  <a:pt x="70339" y="2567353"/>
                </a:cubicBezTo>
                <a:cubicBezTo>
                  <a:pt x="129631" y="2527825"/>
                  <a:pt x="86147" y="2562450"/>
                  <a:pt x="140677" y="2497015"/>
                </a:cubicBezTo>
                <a:cubicBezTo>
                  <a:pt x="196361" y="2430195"/>
                  <a:pt x="129600" y="2525356"/>
                  <a:pt x="187570" y="2438400"/>
                </a:cubicBezTo>
                <a:cubicBezTo>
                  <a:pt x="205401" y="2367074"/>
                  <a:pt x="187965" y="2411040"/>
                  <a:pt x="234462" y="2344615"/>
                </a:cubicBezTo>
                <a:cubicBezTo>
                  <a:pt x="250621" y="2321530"/>
                  <a:pt x="265723" y="2297722"/>
                  <a:pt x="281354" y="2274276"/>
                </a:cubicBezTo>
                <a:cubicBezTo>
                  <a:pt x="289169" y="2262553"/>
                  <a:pt x="291434" y="2243562"/>
                  <a:pt x="304800" y="2239107"/>
                </a:cubicBezTo>
                <a:lnTo>
                  <a:pt x="339970" y="2227384"/>
                </a:lnTo>
                <a:cubicBezTo>
                  <a:pt x="347785" y="2215661"/>
                  <a:pt x="353453" y="2202178"/>
                  <a:pt x="363416" y="2192215"/>
                </a:cubicBezTo>
                <a:cubicBezTo>
                  <a:pt x="397012" y="2158619"/>
                  <a:pt x="395616" y="2176115"/>
                  <a:pt x="433754" y="2157046"/>
                </a:cubicBezTo>
                <a:cubicBezTo>
                  <a:pt x="446356" y="2150745"/>
                  <a:pt x="456322" y="2139901"/>
                  <a:pt x="468924" y="2133600"/>
                </a:cubicBezTo>
                <a:cubicBezTo>
                  <a:pt x="479977" y="2128074"/>
                  <a:pt x="493291" y="2127877"/>
                  <a:pt x="504093" y="2121876"/>
                </a:cubicBezTo>
                <a:lnTo>
                  <a:pt x="609600" y="2051538"/>
                </a:lnTo>
                <a:cubicBezTo>
                  <a:pt x="621323" y="2043723"/>
                  <a:pt x="631403" y="2032548"/>
                  <a:pt x="644770" y="2028092"/>
                </a:cubicBezTo>
                <a:lnTo>
                  <a:pt x="679939" y="2016369"/>
                </a:lnTo>
                <a:cubicBezTo>
                  <a:pt x="695570" y="2004646"/>
                  <a:pt x="709355" y="1989938"/>
                  <a:pt x="726831" y="1981200"/>
                </a:cubicBezTo>
                <a:cubicBezTo>
                  <a:pt x="741242" y="1973994"/>
                  <a:pt x="758851" y="1975673"/>
                  <a:pt x="773724" y="1969476"/>
                </a:cubicBezTo>
                <a:cubicBezTo>
                  <a:pt x="805987" y="1956033"/>
                  <a:pt x="836247" y="1938215"/>
                  <a:pt x="867508" y="1922584"/>
                </a:cubicBezTo>
                <a:cubicBezTo>
                  <a:pt x="883139" y="1914769"/>
                  <a:pt x="902043" y="1911495"/>
                  <a:pt x="914400" y="1899138"/>
                </a:cubicBezTo>
                <a:cubicBezTo>
                  <a:pt x="932893" y="1880646"/>
                  <a:pt x="947666" y="1862809"/>
                  <a:pt x="973016" y="1852246"/>
                </a:cubicBezTo>
                <a:cubicBezTo>
                  <a:pt x="1007236" y="1837987"/>
                  <a:pt x="1042172" y="1824346"/>
                  <a:pt x="1078524" y="1817076"/>
                </a:cubicBezTo>
                <a:cubicBezTo>
                  <a:pt x="1152938" y="1802193"/>
                  <a:pt x="1117809" y="1810186"/>
                  <a:pt x="1184031" y="1793630"/>
                </a:cubicBezTo>
                <a:cubicBezTo>
                  <a:pt x="1191846" y="1781907"/>
                  <a:pt x="1195754" y="1766276"/>
                  <a:pt x="1207477" y="1758461"/>
                </a:cubicBezTo>
                <a:cubicBezTo>
                  <a:pt x="1220883" y="1749524"/>
                  <a:pt x="1238878" y="1751164"/>
                  <a:pt x="1254370" y="1746738"/>
                </a:cubicBezTo>
                <a:cubicBezTo>
                  <a:pt x="1266252" y="1743343"/>
                  <a:pt x="1277816" y="1738923"/>
                  <a:pt x="1289539" y="1735015"/>
                </a:cubicBezTo>
                <a:cubicBezTo>
                  <a:pt x="1315466" y="1709088"/>
                  <a:pt x="1327234" y="1692722"/>
                  <a:pt x="1359877" y="1676400"/>
                </a:cubicBezTo>
                <a:cubicBezTo>
                  <a:pt x="1370930" y="1670873"/>
                  <a:pt x="1383689" y="1669544"/>
                  <a:pt x="1395047" y="1664676"/>
                </a:cubicBezTo>
                <a:cubicBezTo>
                  <a:pt x="1411110" y="1657792"/>
                  <a:pt x="1425876" y="1648114"/>
                  <a:pt x="1441939" y="1641230"/>
                </a:cubicBezTo>
                <a:cubicBezTo>
                  <a:pt x="1453297" y="1636362"/>
                  <a:pt x="1466055" y="1635033"/>
                  <a:pt x="1477108" y="1629507"/>
                </a:cubicBezTo>
                <a:cubicBezTo>
                  <a:pt x="1489710" y="1623206"/>
                  <a:pt x="1499675" y="1612362"/>
                  <a:pt x="1512277" y="1606061"/>
                </a:cubicBezTo>
                <a:cubicBezTo>
                  <a:pt x="1529094" y="1597653"/>
                  <a:pt x="1579316" y="1586371"/>
                  <a:pt x="1594339" y="1582615"/>
                </a:cubicBezTo>
                <a:cubicBezTo>
                  <a:pt x="1637146" y="1554077"/>
                  <a:pt x="1670101" y="1530007"/>
                  <a:pt x="1723293" y="1512276"/>
                </a:cubicBezTo>
                <a:cubicBezTo>
                  <a:pt x="1735016" y="1508368"/>
                  <a:pt x="1747409" y="1506079"/>
                  <a:pt x="1758462" y="1500553"/>
                </a:cubicBezTo>
                <a:cubicBezTo>
                  <a:pt x="1771064" y="1494252"/>
                  <a:pt x="1780756" y="1482829"/>
                  <a:pt x="1793631" y="1477107"/>
                </a:cubicBezTo>
                <a:cubicBezTo>
                  <a:pt x="1816215" y="1467070"/>
                  <a:pt x="1841865" y="1464714"/>
                  <a:pt x="1863970" y="1453661"/>
                </a:cubicBezTo>
                <a:cubicBezTo>
                  <a:pt x="1895231" y="1438030"/>
                  <a:pt x="1924596" y="1417821"/>
                  <a:pt x="1957754" y="1406769"/>
                </a:cubicBezTo>
                <a:lnTo>
                  <a:pt x="2028093" y="1383323"/>
                </a:lnTo>
                <a:cubicBezTo>
                  <a:pt x="2113760" y="1326209"/>
                  <a:pt x="2006060" y="1395911"/>
                  <a:pt x="2110154" y="1336430"/>
                </a:cubicBezTo>
                <a:cubicBezTo>
                  <a:pt x="2122387" y="1329440"/>
                  <a:pt x="2132132" y="1317931"/>
                  <a:pt x="2145324" y="1312984"/>
                </a:cubicBezTo>
                <a:cubicBezTo>
                  <a:pt x="2163981" y="1305988"/>
                  <a:pt x="2184401" y="1305169"/>
                  <a:pt x="2203939" y="1301261"/>
                </a:cubicBezTo>
                <a:cubicBezTo>
                  <a:pt x="2219570" y="1289538"/>
                  <a:pt x="2233867" y="1275786"/>
                  <a:pt x="2250831" y="1266092"/>
                </a:cubicBezTo>
                <a:cubicBezTo>
                  <a:pt x="2261560" y="1259961"/>
                  <a:pt x="2276351" y="1262088"/>
                  <a:pt x="2286000" y="1254369"/>
                </a:cubicBezTo>
                <a:cubicBezTo>
                  <a:pt x="2359601" y="1195489"/>
                  <a:pt x="2248646" y="1234402"/>
                  <a:pt x="2356339" y="1207476"/>
                </a:cubicBezTo>
                <a:cubicBezTo>
                  <a:pt x="2413052" y="1150763"/>
                  <a:pt x="2367656" y="1186923"/>
                  <a:pt x="2450124" y="1148861"/>
                </a:cubicBezTo>
                <a:cubicBezTo>
                  <a:pt x="2481858" y="1134214"/>
                  <a:pt x="2510750" y="1113021"/>
                  <a:pt x="2543908" y="1101969"/>
                </a:cubicBezTo>
                <a:cubicBezTo>
                  <a:pt x="2664701" y="1061705"/>
                  <a:pt x="2613451" y="1075792"/>
                  <a:pt x="2696308" y="1055076"/>
                </a:cubicBezTo>
                <a:cubicBezTo>
                  <a:pt x="2735075" y="996926"/>
                  <a:pt x="2699902" y="1031724"/>
                  <a:pt x="2778370" y="1008184"/>
                </a:cubicBezTo>
                <a:cubicBezTo>
                  <a:pt x="2831833" y="992145"/>
                  <a:pt x="2835916" y="982608"/>
                  <a:pt x="2883877" y="961292"/>
                </a:cubicBezTo>
                <a:cubicBezTo>
                  <a:pt x="2903107" y="952745"/>
                  <a:pt x="2923671" y="947257"/>
                  <a:pt x="2942493" y="937846"/>
                </a:cubicBezTo>
                <a:cubicBezTo>
                  <a:pt x="2955095" y="931545"/>
                  <a:pt x="2964421" y="919215"/>
                  <a:pt x="2977662" y="914400"/>
                </a:cubicBezTo>
                <a:cubicBezTo>
                  <a:pt x="3007946" y="903388"/>
                  <a:pt x="3040877" y="901143"/>
                  <a:pt x="3071447" y="890953"/>
                </a:cubicBezTo>
                <a:cubicBezTo>
                  <a:pt x="3083170" y="887045"/>
                  <a:pt x="3095563" y="884756"/>
                  <a:pt x="3106616" y="879230"/>
                </a:cubicBezTo>
                <a:cubicBezTo>
                  <a:pt x="3166112" y="849482"/>
                  <a:pt x="3155669" y="843197"/>
                  <a:pt x="3212124" y="820615"/>
                </a:cubicBezTo>
                <a:cubicBezTo>
                  <a:pt x="3235071" y="811436"/>
                  <a:pt x="3259016" y="804984"/>
                  <a:pt x="3282462" y="797169"/>
                </a:cubicBezTo>
                <a:lnTo>
                  <a:pt x="3352800" y="773723"/>
                </a:lnTo>
                <a:cubicBezTo>
                  <a:pt x="3364523" y="769815"/>
                  <a:pt x="3376917" y="767527"/>
                  <a:pt x="3387970" y="762000"/>
                </a:cubicBezTo>
                <a:cubicBezTo>
                  <a:pt x="3403601" y="754184"/>
                  <a:pt x="3418499" y="744689"/>
                  <a:pt x="3434862" y="738553"/>
                </a:cubicBezTo>
                <a:cubicBezTo>
                  <a:pt x="3449948" y="732896"/>
                  <a:pt x="3466262" y="731256"/>
                  <a:pt x="3481754" y="726830"/>
                </a:cubicBezTo>
                <a:cubicBezTo>
                  <a:pt x="3493636" y="723435"/>
                  <a:pt x="3505201" y="719015"/>
                  <a:pt x="3516924" y="715107"/>
                </a:cubicBezTo>
                <a:cubicBezTo>
                  <a:pt x="3670174" y="600170"/>
                  <a:pt x="3478991" y="742202"/>
                  <a:pt x="3598985" y="656492"/>
                </a:cubicBezTo>
                <a:cubicBezTo>
                  <a:pt x="3614884" y="645136"/>
                  <a:pt x="3628913" y="631017"/>
                  <a:pt x="3645877" y="621323"/>
                </a:cubicBezTo>
                <a:cubicBezTo>
                  <a:pt x="3656606" y="615192"/>
                  <a:pt x="3669324" y="613508"/>
                  <a:pt x="3681047" y="609600"/>
                </a:cubicBezTo>
                <a:lnTo>
                  <a:pt x="3751385" y="562707"/>
                </a:lnTo>
                <a:cubicBezTo>
                  <a:pt x="3763108" y="554892"/>
                  <a:pt x="3773952" y="545562"/>
                  <a:pt x="3786554" y="539261"/>
                </a:cubicBezTo>
                <a:cubicBezTo>
                  <a:pt x="3858648" y="503215"/>
                  <a:pt x="3818911" y="525506"/>
                  <a:pt x="3903785" y="468923"/>
                </a:cubicBezTo>
                <a:lnTo>
                  <a:pt x="3974124" y="422030"/>
                </a:lnTo>
                <a:lnTo>
                  <a:pt x="4009293" y="398584"/>
                </a:lnTo>
                <a:cubicBezTo>
                  <a:pt x="4032739" y="363415"/>
                  <a:pt x="4028831" y="359507"/>
                  <a:pt x="4067908" y="339969"/>
                </a:cubicBezTo>
                <a:cubicBezTo>
                  <a:pt x="4078961" y="334443"/>
                  <a:pt x="4092275" y="334247"/>
                  <a:pt x="4103077" y="328246"/>
                </a:cubicBezTo>
                <a:cubicBezTo>
                  <a:pt x="4127710" y="314561"/>
                  <a:pt x="4149970" y="296984"/>
                  <a:pt x="4173416" y="281353"/>
                </a:cubicBezTo>
                <a:lnTo>
                  <a:pt x="4208585" y="257907"/>
                </a:lnTo>
                <a:cubicBezTo>
                  <a:pt x="4220308" y="250092"/>
                  <a:pt x="4232482" y="242914"/>
                  <a:pt x="4243754" y="234461"/>
                </a:cubicBezTo>
                <a:cubicBezTo>
                  <a:pt x="4259385" y="222738"/>
                  <a:pt x="4273770" y="209137"/>
                  <a:pt x="4290647" y="199292"/>
                </a:cubicBezTo>
                <a:cubicBezTo>
                  <a:pt x="4320837" y="181681"/>
                  <a:pt x="4355350" y="171788"/>
                  <a:pt x="4384431" y="152400"/>
                </a:cubicBezTo>
                <a:cubicBezTo>
                  <a:pt x="4407877" y="136769"/>
                  <a:pt x="4428037" y="114418"/>
                  <a:pt x="4454770" y="105507"/>
                </a:cubicBezTo>
                <a:cubicBezTo>
                  <a:pt x="4466493" y="101599"/>
                  <a:pt x="4478886" y="99310"/>
                  <a:pt x="4489939" y="93784"/>
                </a:cubicBezTo>
                <a:cubicBezTo>
                  <a:pt x="4533599" y="71954"/>
                  <a:pt x="4521386" y="67578"/>
                  <a:pt x="4560277" y="35169"/>
                </a:cubicBezTo>
                <a:cubicBezTo>
                  <a:pt x="4581496" y="17487"/>
                  <a:pt x="4596006" y="11444"/>
                  <a:pt x="4618893" y="0"/>
                </a:cubicBezTo>
              </a:path>
            </a:pathLst>
          </a:cu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9" name="Figura a mano libera 18"/>
          <p:cNvSpPr/>
          <p:nvPr/>
        </p:nvSpPr>
        <p:spPr bwMode="auto">
          <a:xfrm>
            <a:off x="276225" y="2479675"/>
            <a:ext cx="4876800" cy="2193925"/>
          </a:xfrm>
          <a:custGeom>
            <a:avLst/>
            <a:gdLst>
              <a:gd name="connsiteX0" fmla="*/ 0 w 4876800"/>
              <a:gd name="connsiteY0" fmla="*/ 0 h 2193452"/>
              <a:gd name="connsiteX1" fmla="*/ 140677 w 4876800"/>
              <a:gd name="connsiteY1" fmla="*/ 23447 h 2193452"/>
              <a:gd name="connsiteX2" fmla="*/ 257907 w 4876800"/>
              <a:gd name="connsiteY2" fmla="*/ 82062 h 2193452"/>
              <a:gd name="connsiteX3" fmla="*/ 316523 w 4876800"/>
              <a:gd name="connsiteY3" fmla="*/ 128954 h 2193452"/>
              <a:gd name="connsiteX4" fmla="*/ 351692 w 4876800"/>
              <a:gd name="connsiteY4" fmla="*/ 152400 h 2193452"/>
              <a:gd name="connsiteX5" fmla="*/ 375138 w 4876800"/>
              <a:gd name="connsiteY5" fmla="*/ 175847 h 2193452"/>
              <a:gd name="connsiteX6" fmla="*/ 422030 w 4876800"/>
              <a:gd name="connsiteY6" fmla="*/ 187570 h 2193452"/>
              <a:gd name="connsiteX7" fmla="*/ 468923 w 4876800"/>
              <a:gd name="connsiteY7" fmla="*/ 211016 h 2193452"/>
              <a:gd name="connsiteX8" fmla="*/ 504092 w 4876800"/>
              <a:gd name="connsiteY8" fmla="*/ 222739 h 2193452"/>
              <a:gd name="connsiteX9" fmla="*/ 539261 w 4876800"/>
              <a:gd name="connsiteY9" fmla="*/ 246185 h 2193452"/>
              <a:gd name="connsiteX10" fmla="*/ 609600 w 4876800"/>
              <a:gd name="connsiteY10" fmla="*/ 281354 h 2193452"/>
              <a:gd name="connsiteX11" fmla="*/ 644769 w 4876800"/>
              <a:gd name="connsiteY11" fmla="*/ 316524 h 2193452"/>
              <a:gd name="connsiteX12" fmla="*/ 679938 w 4876800"/>
              <a:gd name="connsiteY12" fmla="*/ 328247 h 2193452"/>
              <a:gd name="connsiteX13" fmla="*/ 715107 w 4876800"/>
              <a:gd name="connsiteY13" fmla="*/ 351693 h 2193452"/>
              <a:gd name="connsiteX14" fmla="*/ 832338 w 4876800"/>
              <a:gd name="connsiteY14" fmla="*/ 386862 h 2193452"/>
              <a:gd name="connsiteX15" fmla="*/ 890954 w 4876800"/>
              <a:gd name="connsiteY15" fmla="*/ 410308 h 2193452"/>
              <a:gd name="connsiteX16" fmla="*/ 996461 w 4876800"/>
              <a:gd name="connsiteY16" fmla="*/ 468924 h 2193452"/>
              <a:gd name="connsiteX17" fmla="*/ 1055077 w 4876800"/>
              <a:gd name="connsiteY17" fmla="*/ 492370 h 2193452"/>
              <a:gd name="connsiteX18" fmla="*/ 1101969 w 4876800"/>
              <a:gd name="connsiteY18" fmla="*/ 515816 h 2193452"/>
              <a:gd name="connsiteX19" fmla="*/ 1160584 w 4876800"/>
              <a:gd name="connsiteY19" fmla="*/ 539262 h 2193452"/>
              <a:gd name="connsiteX20" fmla="*/ 1207477 w 4876800"/>
              <a:gd name="connsiteY20" fmla="*/ 574431 h 2193452"/>
              <a:gd name="connsiteX21" fmla="*/ 1242646 w 4876800"/>
              <a:gd name="connsiteY21" fmla="*/ 586154 h 2193452"/>
              <a:gd name="connsiteX22" fmla="*/ 1277815 w 4876800"/>
              <a:gd name="connsiteY22" fmla="*/ 609600 h 2193452"/>
              <a:gd name="connsiteX23" fmla="*/ 1395046 w 4876800"/>
              <a:gd name="connsiteY23" fmla="*/ 656493 h 2193452"/>
              <a:gd name="connsiteX24" fmla="*/ 1453661 w 4876800"/>
              <a:gd name="connsiteY24" fmla="*/ 691662 h 2193452"/>
              <a:gd name="connsiteX25" fmla="*/ 1488830 w 4876800"/>
              <a:gd name="connsiteY25" fmla="*/ 703385 h 2193452"/>
              <a:gd name="connsiteX26" fmla="*/ 1524000 w 4876800"/>
              <a:gd name="connsiteY26" fmla="*/ 726831 h 2193452"/>
              <a:gd name="connsiteX27" fmla="*/ 1559169 w 4876800"/>
              <a:gd name="connsiteY27" fmla="*/ 738554 h 2193452"/>
              <a:gd name="connsiteX28" fmla="*/ 1652954 w 4876800"/>
              <a:gd name="connsiteY28" fmla="*/ 785447 h 2193452"/>
              <a:gd name="connsiteX29" fmla="*/ 1652954 w 4876800"/>
              <a:gd name="connsiteY29" fmla="*/ 785447 h 2193452"/>
              <a:gd name="connsiteX30" fmla="*/ 1746738 w 4876800"/>
              <a:gd name="connsiteY30" fmla="*/ 832339 h 2193452"/>
              <a:gd name="connsiteX31" fmla="*/ 1840523 w 4876800"/>
              <a:gd name="connsiteY31" fmla="*/ 879231 h 2193452"/>
              <a:gd name="connsiteX32" fmla="*/ 1899138 w 4876800"/>
              <a:gd name="connsiteY32" fmla="*/ 902677 h 2193452"/>
              <a:gd name="connsiteX33" fmla="*/ 1934307 w 4876800"/>
              <a:gd name="connsiteY33" fmla="*/ 926124 h 2193452"/>
              <a:gd name="connsiteX34" fmla="*/ 2004646 w 4876800"/>
              <a:gd name="connsiteY34" fmla="*/ 949570 h 2193452"/>
              <a:gd name="connsiteX35" fmla="*/ 2086707 w 4876800"/>
              <a:gd name="connsiteY35" fmla="*/ 973016 h 2193452"/>
              <a:gd name="connsiteX36" fmla="*/ 2110154 w 4876800"/>
              <a:gd name="connsiteY36" fmla="*/ 996462 h 2193452"/>
              <a:gd name="connsiteX37" fmla="*/ 2262554 w 4876800"/>
              <a:gd name="connsiteY37" fmla="*/ 1055077 h 2193452"/>
              <a:gd name="connsiteX38" fmla="*/ 2379784 w 4876800"/>
              <a:gd name="connsiteY38" fmla="*/ 1101970 h 2193452"/>
              <a:gd name="connsiteX39" fmla="*/ 2461846 w 4876800"/>
              <a:gd name="connsiteY39" fmla="*/ 1137139 h 2193452"/>
              <a:gd name="connsiteX40" fmla="*/ 2497015 w 4876800"/>
              <a:gd name="connsiteY40" fmla="*/ 1172308 h 2193452"/>
              <a:gd name="connsiteX41" fmla="*/ 2532184 w 4876800"/>
              <a:gd name="connsiteY41" fmla="*/ 1184031 h 2193452"/>
              <a:gd name="connsiteX42" fmla="*/ 2625969 w 4876800"/>
              <a:gd name="connsiteY42" fmla="*/ 1207477 h 2193452"/>
              <a:gd name="connsiteX43" fmla="*/ 2661138 w 4876800"/>
              <a:gd name="connsiteY43" fmla="*/ 1230924 h 2193452"/>
              <a:gd name="connsiteX44" fmla="*/ 2731477 w 4876800"/>
              <a:gd name="connsiteY44" fmla="*/ 1254370 h 2193452"/>
              <a:gd name="connsiteX45" fmla="*/ 2766646 w 4876800"/>
              <a:gd name="connsiteY45" fmla="*/ 1266093 h 2193452"/>
              <a:gd name="connsiteX46" fmla="*/ 2801815 w 4876800"/>
              <a:gd name="connsiteY46" fmla="*/ 1277816 h 2193452"/>
              <a:gd name="connsiteX47" fmla="*/ 2836984 w 4876800"/>
              <a:gd name="connsiteY47" fmla="*/ 1289539 h 2193452"/>
              <a:gd name="connsiteX48" fmla="*/ 2872154 w 4876800"/>
              <a:gd name="connsiteY48" fmla="*/ 1312985 h 2193452"/>
              <a:gd name="connsiteX49" fmla="*/ 2965938 w 4876800"/>
              <a:gd name="connsiteY49" fmla="*/ 1336431 h 2193452"/>
              <a:gd name="connsiteX50" fmla="*/ 3036277 w 4876800"/>
              <a:gd name="connsiteY50" fmla="*/ 1371600 h 2193452"/>
              <a:gd name="connsiteX51" fmla="*/ 3118338 w 4876800"/>
              <a:gd name="connsiteY51" fmla="*/ 1406770 h 2193452"/>
              <a:gd name="connsiteX52" fmla="*/ 3200400 w 4876800"/>
              <a:gd name="connsiteY52" fmla="*/ 1441939 h 2193452"/>
              <a:gd name="connsiteX53" fmla="*/ 3282461 w 4876800"/>
              <a:gd name="connsiteY53" fmla="*/ 1477108 h 2193452"/>
              <a:gd name="connsiteX54" fmla="*/ 3329354 w 4876800"/>
              <a:gd name="connsiteY54" fmla="*/ 1500554 h 2193452"/>
              <a:gd name="connsiteX55" fmla="*/ 3399692 w 4876800"/>
              <a:gd name="connsiteY55" fmla="*/ 1524000 h 2193452"/>
              <a:gd name="connsiteX56" fmla="*/ 3481754 w 4876800"/>
              <a:gd name="connsiteY56" fmla="*/ 1559170 h 2193452"/>
              <a:gd name="connsiteX57" fmla="*/ 3563815 w 4876800"/>
              <a:gd name="connsiteY57" fmla="*/ 1617785 h 2193452"/>
              <a:gd name="connsiteX58" fmla="*/ 3610707 w 4876800"/>
              <a:gd name="connsiteY58" fmla="*/ 1641231 h 2193452"/>
              <a:gd name="connsiteX59" fmla="*/ 3669323 w 4876800"/>
              <a:gd name="connsiteY59" fmla="*/ 1664677 h 2193452"/>
              <a:gd name="connsiteX60" fmla="*/ 3716215 w 4876800"/>
              <a:gd name="connsiteY60" fmla="*/ 1699847 h 2193452"/>
              <a:gd name="connsiteX61" fmla="*/ 3833446 w 4876800"/>
              <a:gd name="connsiteY61" fmla="*/ 1735016 h 2193452"/>
              <a:gd name="connsiteX62" fmla="*/ 3938954 w 4876800"/>
              <a:gd name="connsiteY62" fmla="*/ 1793631 h 2193452"/>
              <a:gd name="connsiteX63" fmla="*/ 3985846 w 4876800"/>
              <a:gd name="connsiteY63" fmla="*/ 1828800 h 2193452"/>
              <a:gd name="connsiteX64" fmla="*/ 4044461 w 4876800"/>
              <a:gd name="connsiteY64" fmla="*/ 1840524 h 2193452"/>
              <a:gd name="connsiteX65" fmla="*/ 4079630 w 4876800"/>
              <a:gd name="connsiteY65" fmla="*/ 1852247 h 2193452"/>
              <a:gd name="connsiteX66" fmla="*/ 4138246 w 4876800"/>
              <a:gd name="connsiteY66" fmla="*/ 1887416 h 2193452"/>
              <a:gd name="connsiteX67" fmla="*/ 4185138 w 4876800"/>
              <a:gd name="connsiteY67" fmla="*/ 1922585 h 2193452"/>
              <a:gd name="connsiteX68" fmla="*/ 4267200 w 4876800"/>
              <a:gd name="connsiteY68" fmla="*/ 1946031 h 2193452"/>
              <a:gd name="connsiteX69" fmla="*/ 4372707 w 4876800"/>
              <a:gd name="connsiteY69" fmla="*/ 2004647 h 2193452"/>
              <a:gd name="connsiteX70" fmla="*/ 4407877 w 4876800"/>
              <a:gd name="connsiteY70" fmla="*/ 2039816 h 2193452"/>
              <a:gd name="connsiteX71" fmla="*/ 4525107 w 4876800"/>
              <a:gd name="connsiteY71" fmla="*/ 2086708 h 2193452"/>
              <a:gd name="connsiteX72" fmla="*/ 4572000 w 4876800"/>
              <a:gd name="connsiteY72" fmla="*/ 2110154 h 2193452"/>
              <a:gd name="connsiteX73" fmla="*/ 4607169 w 4876800"/>
              <a:gd name="connsiteY73" fmla="*/ 2133600 h 2193452"/>
              <a:gd name="connsiteX74" fmla="*/ 4794738 w 4876800"/>
              <a:gd name="connsiteY74" fmla="*/ 2168770 h 2193452"/>
              <a:gd name="connsiteX75" fmla="*/ 4876800 w 4876800"/>
              <a:gd name="connsiteY75" fmla="*/ 2192216 h 219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76800" h="2193452">
                <a:moveTo>
                  <a:pt x="0" y="0"/>
                </a:moveTo>
                <a:cubicBezTo>
                  <a:pt x="19366" y="2152"/>
                  <a:pt x="106309" y="4354"/>
                  <a:pt x="140677" y="23447"/>
                </a:cubicBezTo>
                <a:cubicBezTo>
                  <a:pt x="254875" y="86890"/>
                  <a:pt x="166265" y="59151"/>
                  <a:pt x="257907" y="82062"/>
                </a:cubicBezTo>
                <a:cubicBezTo>
                  <a:pt x="297433" y="141348"/>
                  <a:pt x="259898" y="100641"/>
                  <a:pt x="316523" y="128954"/>
                </a:cubicBezTo>
                <a:cubicBezTo>
                  <a:pt x="329125" y="135255"/>
                  <a:pt x="340690" y="143598"/>
                  <a:pt x="351692" y="152400"/>
                </a:cubicBezTo>
                <a:cubicBezTo>
                  <a:pt x="360323" y="159305"/>
                  <a:pt x="365252" y="170904"/>
                  <a:pt x="375138" y="175847"/>
                </a:cubicBezTo>
                <a:cubicBezTo>
                  <a:pt x="389549" y="183053"/>
                  <a:pt x="406944" y="181913"/>
                  <a:pt x="422030" y="187570"/>
                </a:cubicBezTo>
                <a:cubicBezTo>
                  <a:pt x="438393" y="193706"/>
                  <a:pt x="452860" y="204132"/>
                  <a:pt x="468923" y="211016"/>
                </a:cubicBezTo>
                <a:cubicBezTo>
                  <a:pt x="480281" y="215884"/>
                  <a:pt x="493039" y="217213"/>
                  <a:pt x="504092" y="222739"/>
                </a:cubicBezTo>
                <a:cubicBezTo>
                  <a:pt x="516694" y="229040"/>
                  <a:pt x="526659" y="239884"/>
                  <a:pt x="539261" y="246185"/>
                </a:cubicBezTo>
                <a:cubicBezTo>
                  <a:pt x="592130" y="272620"/>
                  <a:pt x="559207" y="239360"/>
                  <a:pt x="609600" y="281354"/>
                </a:cubicBezTo>
                <a:cubicBezTo>
                  <a:pt x="622336" y="291968"/>
                  <a:pt x="630974" y="307327"/>
                  <a:pt x="644769" y="316524"/>
                </a:cubicBezTo>
                <a:cubicBezTo>
                  <a:pt x="655051" y="323379"/>
                  <a:pt x="668885" y="322721"/>
                  <a:pt x="679938" y="328247"/>
                </a:cubicBezTo>
                <a:cubicBezTo>
                  <a:pt x="692540" y="334548"/>
                  <a:pt x="702232" y="345971"/>
                  <a:pt x="715107" y="351693"/>
                </a:cubicBezTo>
                <a:cubicBezTo>
                  <a:pt x="796635" y="387927"/>
                  <a:pt x="764139" y="364129"/>
                  <a:pt x="832338" y="386862"/>
                </a:cubicBezTo>
                <a:cubicBezTo>
                  <a:pt x="852302" y="393517"/>
                  <a:pt x="871724" y="401761"/>
                  <a:pt x="890954" y="410308"/>
                </a:cubicBezTo>
                <a:cubicBezTo>
                  <a:pt x="992564" y="455467"/>
                  <a:pt x="878090" y="409738"/>
                  <a:pt x="996461" y="468924"/>
                </a:cubicBezTo>
                <a:cubicBezTo>
                  <a:pt x="1015283" y="478335"/>
                  <a:pt x="1035847" y="483823"/>
                  <a:pt x="1055077" y="492370"/>
                </a:cubicBezTo>
                <a:cubicBezTo>
                  <a:pt x="1071046" y="499467"/>
                  <a:pt x="1086000" y="508718"/>
                  <a:pt x="1101969" y="515816"/>
                </a:cubicBezTo>
                <a:cubicBezTo>
                  <a:pt x="1121199" y="524363"/>
                  <a:pt x="1142189" y="529042"/>
                  <a:pt x="1160584" y="539262"/>
                </a:cubicBezTo>
                <a:cubicBezTo>
                  <a:pt x="1177664" y="548751"/>
                  <a:pt x="1190513" y="564737"/>
                  <a:pt x="1207477" y="574431"/>
                </a:cubicBezTo>
                <a:cubicBezTo>
                  <a:pt x="1218206" y="580562"/>
                  <a:pt x="1231593" y="580628"/>
                  <a:pt x="1242646" y="586154"/>
                </a:cubicBezTo>
                <a:cubicBezTo>
                  <a:pt x="1255248" y="592455"/>
                  <a:pt x="1265023" y="603696"/>
                  <a:pt x="1277815" y="609600"/>
                </a:cubicBezTo>
                <a:cubicBezTo>
                  <a:pt x="1316028" y="627237"/>
                  <a:pt x="1358956" y="634839"/>
                  <a:pt x="1395046" y="656493"/>
                </a:cubicBezTo>
                <a:cubicBezTo>
                  <a:pt x="1414584" y="668216"/>
                  <a:pt x="1433281" y="681472"/>
                  <a:pt x="1453661" y="691662"/>
                </a:cubicBezTo>
                <a:cubicBezTo>
                  <a:pt x="1464714" y="697188"/>
                  <a:pt x="1477777" y="697859"/>
                  <a:pt x="1488830" y="703385"/>
                </a:cubicBezTo>
                <a:cubicBezTo>
                  <a:pt x="1501432" y="709686"/>
                  <a:pt x="1511398" y="720530"/>
                  <a:pt x="1524000" y="726831"/>
                </a:cubicBezTo>
                <a:cubicBezTo>
                  <a:pt x="1535053" y="732357"/>
                  <a:pt x="1547920" y="733441"/>
                  <a:pt x="1559169" y="738554"/>
                </a:cubicBezTo>
                <a:cubicBezTo>
                  <a:pt x="1590988" y="753017"/>
                  <a:pt x="1621692" y="769816"/>
                  <a:pt x="1652954" y="785447"/>
                </a:cubicBezTo>
                <a:lnTo>
                  <a:pt x="1652954" y="785447"/>
                </a:lnTo>
                <a:cubicBezTo>
                  <a:pt x="1809416" y="879324"/>
                  <a:pt x="1642634" y="785020"/>
                  <a:pt x="1746738" y="832339"/>
                </a:cubicBezTo>
                <a:cubicBezTo>
                  <a:pt x="1778557" y="846802"/>
                  <a:pt x="1808071" y="866250"/>
                  <a:pt x="1840523" y="879231"/>
                </a:cubicBezTo>
                <a:cubicBezTo>
                  <a:pt x="1860061" y="887046"/>
                  <a:pt x="1880316" y="893266"/>
                  <a:pt x="1899138" y="902677"/>
                </a:cubicBezTo>
                <a:cubicBezTo>
                  <a:pt x="1911740" y="908978"/>
                  <a:pt x="1921432" y="920402"/>
                  <a:pt x="1934307" y="926124"/>
                </a:cubicBezTo>
                <a:cubicBezTo>
                  <a:pt x="1956891" y="936162"/>
                  <a:pt x="1981200" y="941755"/>
                  <a:pt x="2004646" y="949570"/>
                </a:cubicBezTo>
                <a:cubicBezTo>
                  <a:pt x="2055102" y="966388"/>
                  <a:pt x="2027824" y="958295"/>
                  <a:pt x="2086707" y="973016"/>
                </a:cubicBezTo>
                <a:cubicBezTo>
                  <a:pt x="2094523" y="980831"/>
                  <a:pt x="2100957" y="990331"/>
                  <a:pt x="2110154" y="996462"/>
                </a:cubicBezTo>
                <a:cubicBezTo>
                  <a:pt x="2167715" y="1034835"/>
                  <a:pt x="2188175" y="1017886"/>
                  <a:pt x="2262554" y="1055077"/>
                </a:cubicBezTo>
                <a:cubicBezTo>
                  <a:pt x="2372512" y="1110058"/>
                  <a:pt x="2234940" y="1044033"/>
                  <a:pt x="2379784" y="1101970"/>
                </a:cubicBezTo>
                <a:cubicBezTo>
                  <a:pt x="2524646" y="1159914"/>
                  <a:pt x="2348640" y="1099404"/>
                  <a:pt x="2461846" y="1137139"/>
                </a:cubicBezTo>
                <a:cubicBezTo>
                  <a:pt x="2473569" y="1148862"/>
                  <a:pt x="2483221" y="1163112"/>
                  <a:pt x="2497015" y="1172308"/>
                </a:cubicBezTo>
                <a:cubicBezTo>
                  <a:pt x="2507297" y="1179163"/>
                  <a:pt x="2520196" y="1181034"/>
                  <a:pt x="2532184" y="1184031"/>
                </a:cubicBezTo>
                <a:lnTo>
                  <a:pt x="2625969" y="1207477"/>
                </a:lnTo>
                <a:cubicBezTo>
                  <a:pt x="2637692" y="1215293"/>
                  <a:pt x="2648263" y="1225202"/>
                  <a:pt x="2661138" y="1230924"/>
                </a:cubicBezTo>
                <a:cubicBezTo>
                  <a:pt x="2683722" y="1240962"/>
                  <a:pt x="2708031" y="1246555"/>
                  <a:pt x="2731477" y="1254370"/>
                </a:cubicBezTo>
                <a:lnTo>
                  <a:pt x="2766646" y="1266093"/>
                </a:lnTo>
                <a:lnTo>
                  <a:pt x="2801815" y="1277816"/>
                </a:lnTo>
                <a:cubicBezTo>
                  <a:pt x="2813538" y="1281724"/>
                  <a:pt x="2826702" y="1282685"/>
                  <a:pt x="2836984" y="1289539"/>
                </a:cubicBezTo>
                <a:cubicBezTo>
                  <a:pt x="2848707" y="1297354"/>
                  <a:pt x="2858962" y="1308038"/>
                  <a:pt x="2872154" y="1312985"/>
                </a:cubicBezTo>
                <a:cubicBezTo>
                  <a:pt x="2925659" y="1333049"/>
                  <a:pt x="2922550" y="1314737"/>
                  <a:pt x="2965938" y="1336431"/>
                </a:cubicBezTo>
                <a:cubicBezTo>
                  <a:pt x="3056837" y="1381881"/>
                  <a:pt x="2947879" y="1342135"/>
                  <a:pt x="3036277" y="1371600"/>
                </a:cubicBezTo>
                <a:cubicBezTo>
                  <a:pt x="3124567" y="1430462"/>
                  <a:pt x="3012362" y="1361352"/>
                  <a:pt x="3118338" y="1406770"/>
                </a:cubicBezTo>
                <a:cubicBezTo>
                  <a:pt x="3231678" y="1455344"/>
                  <a:pt x="3065776" y="1408284"/>
                  <a:pt x="3200400" y="1441939"/>
                </a:cubicBezTo>
                <a:cubicBezTo>
                  <a:pt x="3271670" y="1489453"/>
                  <a:pt x="3195947" y="1444666"/>
                  <a:pt x="3282461" y="1477108"/>
                </a:cubicBezTo>
                <a:cubicBezTo>
                  <a:pt x="3298824" y="1483244"/>
                  <a:pt x="3313128" y="1494064"/>
                  <a:pt x="3329354" y="1500554"/>
                </a:cubicBezTo>
                <a:cubicBezTo>
                  <a:pt x="3352301" y="1509733"/>
                  <a:pt x="3377587" y="1512947"/>
                  <a:pt x="3399692" y="1524000"/>
                </a:cubicBezTo>
                <a:cubicBezTo>
                  <a:pt x="3457637" y="1552974"/>
                  <a:pt x="3430005" y="1541921"/>
                  <a:pt x="3481754" y="1559170"/>
                </a:cubicBezTo>
                <a:cubicBezTo>
                  <a:pt x="3501883" y="1574267"/>
                  <a:pt x="3539816" y="1604071"/>
                  <a:pt x="3563815" y="1617785"/>
                </a:cubicBezTo>
                <a:cubicBezTo>
                  <a:pt x="3578988" y="1626455"/>
                  <a:pt x="3594738" y="1634134"/>
                  <a:pt x="3610707" y="1641231"/>
                </a:cubicBezTo>
                <a:cubicBezTo>
                  <a:pt x="3629937" y="1649778"/>
                  <a:pt x="3650927" y="1654457"/>
                  <a:pt x="3669323" y="1664677"/>
                </a:cubicBezTo>
                <a:cubicBezTo>
                  <a:pt x="3686403" y="1674166"/>
                  <a:pt x="3698739" y="1691109"/>
                  <a:pt x="3716215" y="1699847"/>
                </a:cubicBezTo>
                <a:cubicBezTo>
                  <a:pt x="3744754" y="1714117"/>
                  <a:pt x="3799792" y="1726602"/>
                  <a:pt x="3833446" y="1735016"/>
                </a:cubicBezTo>
                <a:cubicBezTo>
                  <a:pt x="3933620" y="1835190"/>
                  <a:pt x="3823334" y="1742245"/>
                  <a:pt x="3938954" y="1793631"/>
                </a:cubicBezTo>
                <a:cubicBezTo>
                  <a:pt x="3956808" y="1801566"/>
                  <a:pt x="3967992" y="1820865"/>
                  <a:pt x="3985846" y="1828800"/>
                </a:cubicBezTo>
                <a:cubicBezTo>
                  <a:pt x="4004054" y="1836893"/>
                  <a:pt x="4025131" y="1835691"/>
                  <a:pt x="4044461" y="1840524"/>
                </a:cubicBezTo>
                <a:cubicBezTo>
                  <a:pt x="4056449" y="1843521"/>
                  <a:pt x="4067907" y="1848339"/>
                  <a:pt x="4079630" y="1852247"/>
                </a:cubicBezTo>
                <a:cubicBezTo>
                  <a:pt x="4134504" y="1907118"/>
                  <a:pt x="4067225" y="1846833"/>
                  <a:pt x="4138246" y="1887416"/>
                </a:cubicBezTo>
                <a:cubicBezTo>
                  <a:pt x="4155210" y="1897110"/>
                  <a:pt x="4168174" y="1912891"/>
                  <a:pt x="4185138" y="1922585"/>
                </a:cubicBezTo>
                <a:cubicBezTo>
                  <a:pt x="4198219" y="1930060"/>
                  <a:pt x="4257048" y="1943493"/>
                  <a:pt x="4267200" y="1946031"/>
                </a:cubicBezTo>
                <a:cubicBezTo>
                  <a:pt x="4347820" y="1999779"/>
                  <a:pt x="4310805" y="1984013"/>
                  <a:pt x="4372707" y="2004647"/>
                </a:cubicBezTo>
                <a:cubicBezTo>
                  <a:pt x="4384430" y="2016370"/>
                  <a:pt x="4394386" y="2030180"/>
                  <a:pt x="4407877" y="2039816"/>
                </a:cubicBezTo>
                <a:cubicBezTo>
                  <a:pt x="4455679" y="2073960"/>
                  <a:pt x="4468165" y="2058238"/>
                  <a:pt x="4525107" y="2086708"/>
                </a:cubicBezTo>
                <a:cubicBezTo>
                  <a:pt x="4540738" y="2094523"/>
                  <a:pt x="4556827" y="2101484"/>
                  <a:pt x="4572000" y="2110154"/>
                </a:cubicBezTo>
                <a:cubicBezTo>
                  <a:pt x="4584233" y="2117144"/>
                  <a:pt x="4594294" y="2127878"/>
                  <a:pt x="4607169" y="2133600"/>
                </a:cubicBezTo>
                <a:cubicBezTo>
                  <a:pt x="4680058" y="2165996"/>
                  <a:pt x="4708063" y="2160103"/>
                  <a:pt x="4794738" y="2168770"/>
                </a:cubicBezTo>
                <a:cubicBezTo>
                  <a:pt x="4868784" y="2193452"/>
                  <a:pt x="4840362" y="2192216"/>
                  <a:pt x="4876800" y="2192216"/>
                </a:cubicBezTo>
              </a:path>
            </a:pathLst>
          </a:cu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1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0" name="Text Box 5"/>
          <p:cNvSpPr txBox="1">
            <a:spLocks noChangeArrowheads="1"/>
          </p:cNvSpPr>
          <p:nvPr/>
        </p:nvSpPr>
        <p:spPr bwMode="auto">
          <a:xfrm>
            <a:off x="317500" y="1274763"/>
            <a:ext cx="8826500" cy="4393510"/>
          </a:xfrm>
          <a:prstGeom prst="rect">
            <a:avLst/>
          </a:prstGeom>
          <a:noFill/>
          <a:ln w="9525">
            <a:noFill/>
            <a:miter lim="800000"/>
            <a:headEnd/>
            <a:tailEnd/>
          </a:ln>
          <a:effectLst/>
        </p:spPr>
        <p:txBody>
          <a:bodyPr wrap="square">
            <a:spAutoFit/>
          </a:bodyPr>
          <a:lstStyle/>
          <a:p>
            <a:pPr>
              <a:defRPr/>
            </a:pPr>
            <a:r>
              <a:rPr lang="en-GB" sz="2700" dirty="0" smtClean="0">
                <a:solidFill>
                  <a:srgbClr val="FFFF00"/>
                </a:solidFill>
                <a:effectLst>
                  <a:outerShdw blurRad="38100" dist="38100" dir="2700000" algn="tl">
                    <a:srgbClr val="000000"/>
                  </a:outerShdw>
                </a:effectLst>
                <a:latin typeface="Calibri" pitchFamily="34" charset="0"/>
                <a:sym typeface="Wingdings" pitchFamily="2" charset="2"/>
              </a:rPr>
              <a:t>Alternative (not correct) definitions are:</a:t>
            </a:r>
          </a:p>
          <a:p>
            <a:pPr>
              <a:defRPr/>
            </a:pPr>
            <a:endParaRPr lang="en-GB" sz="14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4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3200" dirty="0" smtClean="0">
                <a:solidFill>
                  <a:schemeClr val="bg1"/>
                </a:solidFill>
                <a:effectLst>
                  <a:outerShdw blurRad="38100" dist="38100" dir="2700000" algn="tl">
                    <a:srgbClr val="000000"/>
                  </a:outerShdw>
                </a:effectLst>
                <a:latin typeface="Calibri" pitchFamily="34" charset="0"/>
              </a:rPr>
              <a:t>“</a:t>
            </a:r>
            <a:r>
              <a:rPr lang="en-GB" sz="3200" i="1" dirty="0" smtClean="0">
                <a:solidFill>
                  <a:schemeClr val="bg1"/>
                </a:solidFill>
                <a:effectLst>
                  <a:outerShdw blurRad="38100" dist="38100" dir="2700000" algn="tl">
                    <a:srgbClr val="000000"/>
                  </a:outerShdw>
                </a:effectLst>
                <a:latin typeface="Calibri" pitchFamily="34" charset="0"/>
              </a:rPr>
              <a:t>The mantle potential temperature Tp is simply the </a:t>
            </a:r>
            <a:r>
              <a:rPr lang="en-GB" sz="3200" i="1" dirty="0" err="1" smtClean="0">
                <a:solidFill>
                  <a:schemeClr val="bg1"/>
                </a:solidFill>
                <a:effectLst>
                  <a:outerShdw blurRad="38100" dist="38100" dir="2700000" algn="tl">
                    <a:srgbClr val="000000"/>
                  </a:outerShdw>
                </a:effectLst>
                <a:latin typeface="Calibri" pitchFamily="34" charset="0"/>
              </a:rPr>
              <a:t>metastable</a:t>
            </a:r>
            <a:r>
              <a:rPr lang="en-GB" sz="3200" i="1" dirty="0" smtClean="0">
                <a:solidFill>
                  <a:schemeClr val="bg1"/>
                </a:solidFill>
                <a:effectLst>
                  <a:outerShdw blurRad="38100" dist="38100" dir="2700000" algn="tl">
                    <a:srgbClr val="000000"/>
                  </a:outerShdw>
                </a:effectLst>
                <a:latin typeface="Calibri" pitchFamily="34" charset="0"/>
              </a:rPr>
              <a:t> extension to the surface of the adiabat </a:t>
            </a:r>
            <a:r>
              <a:rPr lang="en-GB" sz="3200" i="1" u="sng" dirty="0" smtClean="0">
                <a:solidFill>
                  <a:schemeClr val="bg1"/>
                </a:solidFill>
                <a:effectLst>
                  <a:outerShdw blurRad="38100" dist="38100" dir="2700000" algn="tl">
                    <a:srgbClr val="000000"/>
                  </a:outerShdw>
                </a:effectLst>
                <a:latin typeface="Calibri" pitchFamily="34" charset="0"/>
              </a:rPr>
              <a:t>from the solid convecting part of mantle at depth</a:t>
            </a:r>
            <a:r>
              <a:rPr lang="en-GB" sz="3200" dirty="0" smtClean="0">
                <a:solidFill>
                  <a:schemeClr val="bg1"/>
                </a:solidFill>
                <a:effectLst>
                  <a:outerShdw blurRad="38100" dist="38100" dir="2700000" algn="tl">
                    <a:srgbClr val="000000"/>
                  </a:outerShdw>
                </a:effectLst>
                <a:latin typeface="Calibri" pitchFamily="34" charset="0"/>
              </a:rPr>
              <a:t>.”</a:t>
            </a:r>
          </a:p>
          <a:p>
            <a:pPr>
              <a:defRPr/>
            </a:pPr>
            <a:r>
              <a:rPr lang="en-GB" sz="1600" dirty="0" smtClean="0">
                <a:solidFill>
                  <a:schemeClr val="bg1"/>
                </a:solidFill>
                <a:latin typeface="Calibri" pitchFamily="34" charset="0"/>
                <a:sym typeface="Wingdings" pitchFamily="2" charset="2"/>
              </a:rPr>
              <a:t>          (Herzberg and Asimow (2008) Geochem. </a:t>
            </a:r>
            <a:r>
              <a:rPr lang="en-GB" sz="1600" dirty="0" err="1" smtClean="0">
                <a:solidFill>
                  <a:schemeClr val="bg1"/>
                </a:solidFill>
                <a:latin typeface="Calibri" pitchFamily="34" charset="0"/>
                <a:sym typeface="Wingdings" pitchFamily="2" charset="2"/>
              </a:rPr>
              <a:t>Geophys</a:t>
            </a:r>
            <a:r>
              <a:rPr lang="en-GB" sz="1600" dirty="0" smtClean="0">
                <a:solidFill>
                  <a:schemeClr val="bg1"/>
                </a:solidFill>
                <a:latin typeface="Calibri" pitchFamily="34" charset="0"/>
                <a:sym typeface="Wingdings" pitchFamily="2" charset="2"/>
              </a:rPr>
              <a:t>. </a:t>
            </a:r>
            <a:r>
              <a:rPr lang="en-GB" sz="1600" dirty="0" err="1" smtClean="0">
                <a:solidFill>
                  <a:schemeClr val="bg1"/>
                </a:solidFill>
                <a:latin typeface="Calibri" pitchFamily="34" charset="0"/>
                <a:sym typeface="Wingdings" pitchFamily="2" charset="2"/>
              </a:rPr>
              <a:t>Geosyst</a:t>
            </a:r>
            <a:r>
              <a:rPr lang="en-GB" sz="1600" dirty="0" smtClean="0">
                <a:solidFill>
                  <a:schemeClr val="bg1"/>
                </a:solidFill>
                <a:latin typeface="Calibri" pitchFamily="34" charset="0"/>
                <a:sym typeface="Wingdings" pitchFamily="2" charset="2"/>
              </a:rPr>
              <a:t>., </a:t>
            </a:r>
            <a:r>
              <a:rPr lang="en-GB" sz="1600" dirty="0" smtClean="0">
                <a:solidFill>
                  <a:schemeClr val="bg1"/>
                </a:solidFill>
                <a:latin typeface="Calibri" pitchFamily="34" charset="0"/>
              </a:rPr>
              <a:t>8, doi:10.1029GC002057)</a:t>
            </a:r>
            <a:endParaRPr lang="en-GB" sz="1600" dirty="0" smtClean="0">
              <a:solidFill>
                <a:schemeClr val="bg1"/>
              </a:solidFill>
              <a:latin typeface="Calibri" pitchFamily="34" charset="0"/>
              <a:sym typeface="Wingdings" pitchFamily="2" charset="2"/>
            </a:endParaRPr>
          </a:p>
          <a:p>
            <a:pPr>
              <a:defRPr/>
            </a:pPr>
            <a:endParaRPr lang="en-GB" sz="105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a:t>
            </a:r>
            <a:r>
              <a:rPr lang="en-GB" sz="3200" i="1" dirty="0" smtClean="0">
                <a:solidFill>
                  <a:schemeClr val="bg1"/>
                </a:solidFill>
                <a:effectLst>
                  <a:outerShdw blurRad="38100" dist="38100" dir="2700000" algn="tl">
                    <a:srgbClr val="000000"/>
                  </a:outerShdw>
                </a:effectLst>
                <a:latin typeface="Calibri" pitchFamily="34" charset="0"/>
                <a:sym typeface="Wingdings" pitchFamily="2" charset="2"/>
              </a:rPr>
              <a:t>The temperature that </a:t>
            </a:r>
            <a:r>
              <a:rPr lang="en-GB" sz="3200" i="1" u="sng" dirty="0" smtClean="0">
                <a:solidFill>
                  <a:schemeClr val="bg1"/>
                </a:solidFill>
                <a:effectLst>
                  <a:outerShdw blurRad="38100" dist="38100" dir="2700000" algn="tl">
                    <a:srgbClr val="000000"/>
                  </a:outerShdw>
                </a:effectLst>
                <a:latin typeface="Calibri" pitchFamily="34" charset="0"/>
                <a:sym typeface="Wingdings" pitchFamily="2" charset="2"/>
              </a:rPr>
              <a:t>the solid adiabatically convecting mantle would be at the surface </a:t>
            </a:r>
            <a:r>
              <a:rPr lang="en-GB" sz="3200" i="1" dirty="0" smtClean="0">
                <a:solidFill>
                  <a:schemeClr val="bg1"/>
                </a:solidFill>
                <a:effectLst>
                  <a:outerShdw blurRad="38100" dist="38100" dir="2700000" algn="tl">
                    <a:srgbClr val="000000"/>
                  </a:outerShdw>
                </a:effectLst>
                <a:latin typeface="Calibri" pitchFamily="34" charset="0"/>
                <a:sym typeface="Wingdings" pitchFamily="2" charset="2"/>
              </a:rPr>
              <a:t>if it did not melt is called the potential temperature.</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a:t>
            </a:r>
            <a:r>
              <a:rPr lang="en-GB" sz="2000" dirty="0" smtClean="0">
                <a:solidFill>
                  <a:schemeClr val="bg1"/>
                </a:solidFill>
                <a:effectLst>
                  <a:outerShdw blurRad="38100" dist="38100" dir="2700000" algn="tl">
                    <a:srgbClr val="000000"/>
                  </a:outerShdw>
                </a:effectLst>
                <a:latin typeface="Calibri" pitchFamily="34" charset="0"/>
                <a:sym typeface="Wingdings" pitchFamily="2" charset="2"/>
              </a:rPr>
              <a:t> </a:t>
            </a:r>
          </a:p>
          <a:p>
            <a:pPr>
              <a:defRPr/>
            </a:pPr>
            <a:r>
              <a:rPr lang="en-GB" sz="1600" dirty="0" smtClean="0">
                <a:solidFill>
                  <a:schemeClr val="bg1"/>
                </a:solidFill>
                <a:effectLst>
                  <a:outerShdw blurRad="38100" dist="38100" dir="2700000" algn="tl">
                    <a:srgbClr val="000000"/>
                  </a:outerShdw>
                </a:effectLst>
                <a:latin typeface="Calibri" pitchFamily="34" charset="0"/>
                <a:sym typeface="Wingdings" pitchFamily="2" charset="2"/>
              </a:rPr>
              <a:t>				         	   (Herzberg, 2011, Geology, 39, 1179-1180)</a:t>
            </a:r>
            <a:endParaRPr lang="en-GB" sz="16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animEffect transition="in" filter="fade">
                                      <p:cBhvr>
                                        <p:cTn id="11" dur="500"/>
                                        <p:tgtEl>
                                          <p:spTgt spid="20">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animEffect transition="in" filter="fade">
                                      <p:cBhvr>
                                        <p:cTn id="15" dur="500"/>
                                        <p:tgtEl>
                                          <p:spTgt spid="20">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xEl>
                                              <p:pRg st="6" end="6"/>
                                            </p:txEl>
                                          </p:spTgt>
                                        </p:tgtEl>
                                        <p:attrNameLst>
                                          <p:attrName>style.visibility</p:attrName>
                                        </p:attrNameLst>
                                      </p:cBhvr>
                                      <p:to>
                                        <p:strVal val="visible"/>
                                      </p:to>
                                    </p:set>
                                    <p:animEffect transition="in" filter="fade">
                                      <p:cBhvr>
                                        <p:cTn id="20" dur="500"/>
                                        <p:tgtEl>
                                          <p:spTgt spid="20">
                                            <p:txEl>
                                              <p:pRg st="6" end="6"/>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0">
                                            <p:txEl>
                                              <p:pRg st="7" end="7"/>
                                            </p:txEl>
                                          </p:spTgt>
                                        </p:tgtEl>
                                        <p:attrNameLst>
                                          <p:attrName>style.visibility</p:attrName>
                                        </p:attrNameLst>
                                      </p:cBhvr>
                                      <p:to>
                                        <p:strVal val="visible"/>
                                      </p:to>
                                    </p:set>
                                    <p:animEffect transition="in" filter="fade">
                                      <p:cBhvr>
                                        <p:cTn id="24"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6" name="Text Box 7"/>
          <p:cNvSpPr txBox="1">
            <a:spLocks noChangeArrowheads="1"/>
          </p:cNvSpPr>
          <p:nvPr/>
        </p:nvSpPr>
        <p:spPr bwMode="auto">
          <a:xfrm>
            <a:off x="190500" y="742950"/>
            <a:ext cx="8763000" cy="5493812"/>
          </a:xfrm>
          <a:prstGeom prst="rect">
            <a:avLst/>
          </a:prstGeom>
          <a:noFill/>
          <a:ln w="9525">
            <a:noFill/>
            <a:miter lim="800000"/>
            <a:headEnd/>
            <a:tailEnd/>
          </a:ln>
          <a:effectLst/>
        </p:spPr>
        <p:txBody>
          <a:bodyPr wrap="square">
            <a:spAutoFit/>
          </a:bodyPr>
          <a:lstStyle/>
          <a:p>
            <a:pPr>
              <a:defRPr/>
            </a:pPr>
            <a:r>
              <a:rPr lang="en-GB" sz="3100" dirty="0">
                <a:solidFill>
                  <a:schemeClr val="bg1"/>
                </a:solidFill>
                <a:effectLst>
                  <a:outerShdw blurRad="38100" dist="38100" dir="2700000" algn="tl">
                    <a:srgbClr val="000000"/>
                  </a:outerShdw>
                </a:effectLst>
                <a:latin typeface="Calibri" pitchFamily="34" charset="0"/>
              </a:rPr>
              <a:t>The concept itself of Tp should be considered in relation to the depth of magma formation.</a:t>
            </a:r>
          </a:p>
          <a:p>
            <a:pPr>
              <a:defRPr/>
            </a:pPr>
            <a:endParaRPr lang="en-GB" sz="1050" dirty="0">
              <a:solidFill>
                <a:schemeClr val="bg1"/>
              </a:solidFill>
              <a:effectLst>
                <a:outerShdw blurRad="38100" dist="38100" dir="2700000" algn="tl">
                  <a:srgbClr val="000000"/>
                </a:outerShdw>
              </a:effectLst>
              <a:latin typeface="Calibri" pitchFamily="34" charset="0"/>
            </a:endParaRPr>
          </a:p>
          <a:p>
            <a:pPr>
              <a:defRPr/>
            </a:pPr>
            <a:r>
              <a:rPr lang="en-GB" sz="3100" dirty="0" smtClean="0">
                <a:solidFill>
                  <a:schemeClr val="bg1"/>
                </a:solidFill>
                <a:effectLst>
                  <a:outerShdw blurRad="38100" dist="38100" dir="2700000" algn="tl">
                    <a:srgbClr val="000000"/>
                  </a:outerShdw>
                </a:effectLst>
                <a:latin typeface="Calibri" pitchFamily="34" charset="0"/>
              </a:rPr>
              <a:t>To every point in the mantle can be assigned a Tp bringing that point up, adiabatically, to the surface.</a:t>
            </a:r>
            <a:r>
              <a:rPr lang="en-GB" sz="3100" dirty="0" smtClean="0">
                <a:solidFill>
                  <a:schemeClr val="bg1"/>
                </a:solidFill>
                <a:latin typeface="Calibri" pitchFamily="34" charset="0"/>
              </a:rPr>
              <a:t> </a:t>
            </a:r>
          </a:p>
          <a:p>
            <a:pPr>
              <a:defRPr/>
            </a:pPr>
            <a:endParaRPr lang="en-GB" sz="1050" dirty="0">
              <a:solidFill>
                <a:schemeClr val="bg1"/>
              </a:solidFill>
              <a:effectLst>
                <a:outerShdw blurRad="38100" dist="38100" dir="2700000" algn="tl">
                  <a:srgbClr val="000000"/>
                </a:outerShdw>
              </a:effectLst>
              <a:latin typeface="Calibri" pitchFamily="34" charset="0"/>
            </a:endParaRPr>
          </a:p>
          <a:p>
            <a:pPr>
              <a:defRPr/>
            </a:pPr>
            <a:r>
              <a:rPr lang="en-GB" sz="3100" dirty="0">
                <a:solidFill>
                  <a:schemeClr val="bg1"/>
                </a:solidFill>
                <a:effectLst>
                  <a:outerShdw blurRad="38100" dist="38100" dir="2700000" algn="tl">
                    <a:srgbClr val="000000"/>
                  </a:outerShdw>
                </a:effectLst>
                <a:latin typeface="Calibri" pitchFamily="34" charset="0"/>
              </a:rPr>
              <a:t>Magmas formed at high P in the superadiabatic part of the mantle show high Tp; magmas formed at shallower P show lower Tp.</a:t>
            </a:r>
          </a:p>
          <a:p>
            <a:pPr>
              <a:defRPr/>
            </a:pPr>
            <a:endParaRPr lang="en-GB" sz="500" dirty="0">
              <a:solidFill>
                <a:schemeClr val="bg1"/>
              </a:solidFill>
              <a:effectLst>
                <a:outerShdw blurRad="38100" dist="38100" dir="2700000" algn="tl">
                  <a:srgbClr val="000000"/>
                </a:outerShdw>
              </a:effectLst>
              <a:latin typeface="Calibri" pitchFamily="34" charset="0"/>
            </a:endParaRPr>
          </a:p>
          <a:p>
            <a:pPr algn="ctr">
              <a:defRPr/>
            </a:pPr>
            <a:r>
              <a:rPr lang="en-GB" sz="3600" dirty="0">
                <a:solidFill>
                  <a:schemeClr val="bg1"/>
                </a:solidFill>
                <a:effectLst>
                  <a:outerShdw blurRad="38100" dist="38100" dir="2700000" algn="tl">
                    <a:srgbClr val="000000"/>
                  </a:outerShdw>
                </a:effectLst>
                <a:latin typeface="Calibri" pitchFamily="34" charset="0"/>
              </a:rPr>
              <a:t>This does not imply any kind of thermal anomaly, but it indicates a temperature gradient in the mantle</a:t>
            </a:r>
            <a:r>
              <a:rPr lang="en-GB" sz="3600" dirty="0" smtClean="0">
                <a:solidFill>
                  <a:schemeClr val="bg1"/>
                </a:solidFill>
                <a:effectLst>
                  <a:outerShdw blurRad="38100" dist="38100" dir="2700000" algn="tl">
                    <a:srgbClr val="000000"/>
                  </a:outerShdw>
                </a:effectLst>
                <a:latin typeface="Calibri" pitchFamily="34" charset="0"/>
              </a:rPr>
              <a:t>.</a:t>
            </a:r>
            <a:endParaRPr lang="en-GB" sz="3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42" name="Rectangle 14"/>
          <p:cNvSpPr>
            <a:spLocks noChangeArrowheads="1"/>
          </p:cNvSpPr>
          <p:nvPr/>
        </p:nvSpPr>
        <p:spPr bwMode="auto">
          <a:xfrm>
            <a:off x="0" y="6316663"/>
            <a:ext cx="91440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723973" name="Text Box 5"/>
          <p:cNvSpPr txBox="1">
            <a:spLocks noChangeArrowheads="1"/>
          </p:cNvSpPr>
          <p:nvPr/>
        </p:nvSpPr>
        <p:spPr bwMode="auto">
          <a:xfrm>
            <a:off x="330200" y="827088"/>
            <a:ext cx="8509000" cy="2015936"/>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Geotherm illustrates how the temperature of the Earth changes with depth.</a:t>
            </a:r>
          </a:p>
          <a:p>
            <a:pPr>
              <a:defRPr/>
            </a:pPr>
            <a:endParaRPr lang="en-GB" sz="500" dirty="0" smtClean="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Temperature increases with depth at rates from ~0.5 to &gt;200 °C/km.</a:t>
            </a:r>
            <a:endParaRPr lang="en-GB" sz="32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723975" name="Text Box 7"/>
          <p:cNvSpPr txBox="1">
            <a:spLocks noChangeArrowheads="1"/>
          </p:cNvSpPr>
          <p:nvPr/>
        </p:nvSpPr>
        <p:spPr bwMode="auto">
          <a:xfrm>
            <a:off x="317500" y="2760784"/>
            <a:ext cx="8509000" cy="3862596"/>
          </a:xfrm>
          <a:prstGeom prst="rect">
            <a:avLst/>
          </a:prstGeom>
          <a:noFill/>
          <a:ln w="9525">
            <a:noFill/>
            <a:miter lim="800000"/>
            <a:headEnd/>
            <a:tailEnd/>
          </a:ln>
          <a:effectLst/>
        </p:spPr>
        <p:txBody>
          <a:bodyPr wrap="square">
            <a:spAutoFit/>
          </a:bodyPr>
          <a:lstStyle/>
          <a:p>
            <a:pPr algn="ctr">
              <a:defRPr/>
            </a:pPr>
            <a:r>
              <a:rPr lang="en-GB" sz="3400" u="sng" dirty="0" smtClean="0">
                <a:solidFill>
                  <a:schemeClr val="bg1"/>
                </a:solidFill>
                <a:latin typeface="Calibri" pitchFamily="34" charset="0"/>
              </a:rPr>
              <a:t>The variation of temperature </a:t>
            </a:r>
            <a:r>
              <a:rPr lang="en-GB" sz="3400" dirty="0" smtClean="0">
                <a:solidFill>
                  <a:schemeClr val="bg1"/>
                </a:solidFill>
                <a:latin typeface="Calibri" pitchFamily="34" charset="0"/>
              </a:rPr>
              <a:t>with depth in the Earth’s crust and mantle </a:t>
            </a:r>
            <a:r>
              <a:rPr lang="en-GB" sz="3400" u="sng" dirty="0" smtClean="0">
                <a:solidFill>
                  <a:schemeClr val="bg1"/>
                </a:solidFill>
                <a:latin typeface="Calibri" pitchFamily="34" charset="0"/>
              </a:rPr>
              <a:t>cannot be directly measured </a:t>
            </a:r>
            <a:r>
              <a:rPr lang="en-GB" sz="3400" dirty="0" smtClean="0">
                <a:solidFill>
                  <a:schemeClr val="bg1"/>
                </a:solidFill>
                <a:latin typeface="Calibri" pitchFamily="34" charset="0"/>
              </a:rPr>
              <a:t>and must be inferred.</a:t>
            </a:r>
          </a:p>
          <a:p>
            <a:pPr>
              <a:defRPr/>
            </a:pPr>
            <a:endParaRPr lang="en-GB" sz="300" dirty="0" smtClean="0">
              <a:solidFill>
                <a:schemeClr val="bg1"/>
              </a:solidFill>
              <a:latin typeface="Calibri" pitchFamily="34" charset="0"/>
            </a:endParaRPr>
          </a:p>
          <a:p>
            <a:pPr>
              <a:defRPr/>
            </a:pPr>
            <a:r>
              <a:rPr lang="en-GB" sz="2800" dirty="0" smtClean="0">
                <a:solidFill>
                  <a:schemeClr val="bg1"/>
                </a:solidFill>
                <a:latin typeface="Calibri" pitchFamily="34" charset="0"/>
              </a:rPr>
              <a:t>One of the more direct indications of interior temperatures is provided by the eruption temperatures of volcanoes and the matching of those temperatures with knowledge of the depth of origin and magma/source relationship.</a:t>
            </a:r>
            <a:endParaRPr lang="en-GB" sz="2800" dirty="0">
              <a:solidFill>
                <a:schemeClr val="bg1"/>
              </a:solidFill>
              <a:latin typeface="Calibri" pitchFamily="34" charset="0"/>
              <a:sym typeface="Wingdings" pitchFamily="2" charset="2"/>
            </a:endParaRPr>
          </a:p>
        </p:txBody>
      </p:sp>
      <p:sp>
        <p:nvSpPr>
          <p:cNvPr id="7182" name="Text Box 14"/>
          <p:cNvSpPr txBox="1">
            <a:spLocks noChangeArrowheads="1"/>
          </p:cNvSpPr>
          <p:nvPr/>
        </p:nvSpPr>
        <p:spPr bwMode="auto">
          <a:xfrm>
            <a:off x="4777740" y="6461125"/>
            <a:ext cx="4321810" cy="338138"/>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Green </a:t>
            </a:r>
            <a:r>
              <a:rPr lang="en-GB" sz="1600" dirty="0">
                <a:solidFill>
                  <a:schemeClr val="bg1"/>
                </a:solidFill>
                <a:effectLst>
                  <a:outerShdw blurRad="38100" dist="38100" dir="2700000" algn="tl">
                    <a:srgbClr val="000000"/>
                  </a:outerShdw>
                </a:effectLst>
                <a:latin typeface="Calibri" pitchFamily="34" charset="0"/>
              </a:rPr>
              <a:t>et </a:t>
            </a:r>
            <a:r>
              <a:rPr lang="en-GB" sz="1600" dirty="0" smtClean="0">
                <a:solidFill>
                  <a:schemeClr val="bg1"/>
                </a:solidFill>
                <a:effectLst>
                  <a:outerShdw blurRad="38100" dist="38100" dir="2700000" algn="tl">
                    <a:srgbClr val="000000"/>
                  </a:outerShdw>
                </a:effectLst>
                <a:latin typeface="Calibri" pitchFamily="34" charset="0"/>
              </a:rPr>
              <a:t>al., 2001 (Eur</a:t>
            </a:r>
            <a:r>
              <a:rPr lang="en-GB" sz="1600" dirty="0">
                <a:solidFill>
                  <a:schemeClr val="bg1"/>
                </a:solidFill>
                <a:effectLst>
                  <a:outerShdw blurRad="38100" dist="38100" dir="2700000" algn="tl">
                    <a:srgbClr val="000000"/>
                  </a:outerShdw>
                </a:effectLst>
                <a:latin typeface="Calibri" pitchFamily="34" charset="0"/>
              </a:rPr>
              <a:t>. J. Mineral. 13, </a:t>
            </a:r>
            <a:r>
              <a:rPr lang="en-GB" sz="1600" dirty="0" smtClean="0">
                <a:solidFill>
                  <a:schemeClr val="bg1"/>
                </a:solidFill>
                <a:effectLst>
                  <a:outerShdw blurRad="38100" dist="38100" dir="2700000" algn="tl">
                    <a:srgbClr val="000000"/>
                  </a:outerShdw>
                </a:effectLst>
                <a:latin typeface="Calibri" pitchFamily="34" charset="0"/>
              </a:rPr>
              <a:t>437-451)</a:t>
            </a:r>
            <a:endParaRPr lang="en-GB" sz="1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4"/>
                                        </p:tgtEl>
                                        <p:attrNameLst>
                                          <p:attrName>style.visibility</p:attrName>
                                        </p:attrNameLst>
                                      </p:cBhvr>
                                      <p:to>
                                        <p:strVal val="visible"/>
                                      </p:to>
                                    </p:set>
                                    <p:animEffect transition="in" filter="fade">
                                      <p:cBhvr>
                                        <p:cTn id="7" dur="500"/>
                                        <p:tgtEl>
                                          <p:spTgt spid="723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3">
                                            <p:txEl>
                                              <p:pRg st="0" end="0"/>
                                            </p:txEl>
                                          </p:spTgt>
                                        </p:tgtEl>
                                        <p:attrNameLst>
                                          <p:attrName>style.visibility</p:attrName>
                                        </p:attrNameLst>
                                      </p:cBhvr>
                                      <p:to>
                                        <p:strVal val="visible"/>
                                      </p:to>
                                    </p:set>
                                    <p:animEffect transition="in" filter="fade">
                                      <p:cBhvr>
                                        <p:cTn id="12" dur="500"/>
                                        <p:tgtEl>
                                          <p:spTgt spid="7239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3">
                                            <p:txEl>
                                              <p:pRg st="2" end="2"/>
                                            </p:txEl>
                                          </p:spTgt>
                                        </p:tgtEl>
                                        <p:attrNameLst>
                                          <p:attrName>style.visibility</p:attrName>
                                        </p:attrNameLst>
                                      </p:cBhvr>
                                      <p:to>
                                        <p:strVal val="visible"/>
                                      </p:to>
                                    </p:set>
                                    <p:animEffect transition="in" filter="fade">
                                      <p:cBhvr>
                                        <p:cTn id="17" dur="500"/>
                                        <p:tgtEl>
                                          <p:spTgt spid="7239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3975">
                                            <p:txEl>
                                              <p:pRg st="0" end="0"/>
                                            </p:txEl>
                                          </p:spTgt>
                                        </p:tgtEl>
                                        <p:attrNameLst>
                                          <p:attrName>style.visibility</p:attrName>
                                        </p:attrNameLst>
                                      </p:cBhvr>
                                      <p:to>
                                        <p:strVal val="visible"/>
                                      </p:to>
                                    </p:set>
                                    <p:animEffect transition="in" filter="fade">
                                      <p:cBhvr>
                                        <p:cTn id="22" dur="500"/>
                                        <p:tgtEl>
                                          <p:spTgt spid="7239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3975">
                                            <p:txEl>
                                              <p:pRg st="2" end="2"/>
                                            </p:txEl>
                                          </p:spTgt>
                                        </p:tgtEl>
                                        <p:attrNameLst>
                                          <p:attrName>style.visibility</p:attrName>
                                        </p:attrNameLst>
                                      </p:cBhvr>
                                      <p:to>
                                        <p:strVal val="visible"/>
                                      </p:to>
                                    </p:set>
                                    <p:animEffect transition="in" filter="fade">
                                      <p:cBhvr>
                                        <p:cTn id="27" dur="500"/>
                                        <p:tgtEl>
                                          <p:spTgt spid="723975">
                                            <p:txEl>
                                              <p:pRg st="2" end="2"/>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Effect transition="in" filter="fade">
                                      <p:cBhvr>
                                        <p:cTn id="31"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3" grpId="0" build="p" autoUpdateAnimBg="0"/>
      <p:bldP spid="723974" grpId="0"/>
      <p:bldP spid="723975" grpId="0" build="p" autoUpdateAnimBg="0"/>
      <p:bldP spid="71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04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3" name="Text Box 3"/>
          <p:cNvSpPr txBox="1">
            <a:spLocks noChangeArrowheads="1"/>
          </p:cNvSpPr>
          <p:nvPr/>
        </p:nvSpPr>
        <p:spPr bwMode="auto">
          <a:xfrm>
            <a:off x="317500" y="2333625"/>
            <a:ext cx="4805363" cy="2478088"/>
          </a:xfrm>
          <a:prstGeom prst="rect">
            <a:avLst/>
          </a:prstGeom>
          <a:noFill/>
          <a:ln w="9525">
            <a:noFill/>
            <a:miter lim="800000"/>
            <a:headEnd/>
            <a:tailEnd/>
          </a:ln>
          <a:effectLst/>
        </p:spPr>
        <p:txBody>
          <a:bodyPr wrap="square">
            <a:spAutoFit/>
          </a:bodyPr>
          <a:lstStyle/>
          <a:p>
            <a:pPr>
              <a:defRPr/>
            </a:pPr>
            <a:r>
              <a:rPr lang="en-GB" sz="3100" dirty="0" smtClean="0">
                <a:solidFill>
                  <a:schemeClr val="bg1"/>
                </a:solidFill>
                <a:effectLst>
                  <a:outerShdw blurRad="38100" dist="38100" dir="2700000" algn="tl">
                    <a:srgbClr val="000000"/>
                  </a:outerShdw>
                </a:effectLst>
                <a:latin typeface="Calibri" pitchFamily="34" charset="0"/>
                <a:sym typeface="Wingdings" pitchFamily="2" charset="2"/>
              </a:rPr>
              <a:t>When dealing with Mantle Potential Temperature we are referred to the temperature of the mantle when it partially melts.</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grpSp>
        <p:nvGrpSpPr>
          <p:cNvPr id="30726" name="Group 17"/>
          <p:cNvGrpSpPr>
            <a:grpSpLocks/>
          </p:cNvGrpSpPr>
          <p:nvPr/>
        </p:nvGrpSpPr>
        <p:grpSpPr bwMode="auto">
          <a:xfrm>
            <a:off x="5218113" y="1784350"/>
            <a:ext cx="3757612" cy="4108450"/>
            <a:chOff x="3287" y="1124"/>
            <a:chExt cx="2367" cy="2588"/>
          </a:xfrm>
        </p:grpSpPr>
        <p:grpSp>
          <p:nvGrpSpPr>
            <p:cNvPr id="30729" name="Group 32"/>
            <p:cNvGrpSpPr>
              <a:grpSpLocks/>
            </p:cNvGrpSpPr>
            <p:nvPr/>
          </p:nvGrpSpPr>
          <p:grpSpPr bwMode="auto">
            <a:xfrm>
              <a:off x="3287" y="1124"/>
              <a:ext cx="2367" cy="2588"/>
              <a:chOff x="3287" y="1372"/>
              <a:chExt cx="2367" cy="2588"/>
            </a:xfrm>
          </p:grpSpPr>
          <p:pic>
            <p:nvPicPr>
              <p:cNvPr id="30735"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8" y="3291"/>
                <a:ext cx="1144" cy="68"/>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Lst>
                <a:ahLst/>
                <a:cxnLst>
                  <a:cxn ang="T8">
                    <a:pos x="T0" y="T1"/>
                  </a:cxn>
                  <a:cxn ang="T9">
                    <a:pos x="T2" y="T3"/>
                  </a:cxn>
                  <a:cxn ang="T10">
                    <a:pos x="T4" y="T5"/>
                  </a:cxn>
                  <a:cxn ang="T11">
                    <a:pos x="T6" y="T7"/>
                  </a:cxn>
                </a:cxnLst>
                <a:rect l="T12" t="T13" r="T14" b="T15"/>
                <a:pathLst>
                  <a:path w="1144" h="68">
                    <a:moveTo>
                      <a:pt x="0" y="68"/>
                    </a:moveTo>
                    <a:cubicBezTo>
                      <a:pt x="27" y="62"/>
                      <a:pt x="38" y="65"/>
                      <a:pt x="112" y="60"/>
                    </a:cubicBezTo>
                    <a:lnTo>
                      <a:pt x="444" y="40"/>
                    </a:lnTo>
                    <a:lnTo>
                      <a:pt x="1144"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81" y="1441"/>
                <a:ext cx="1136" cy="1488"/>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1488">
                    <a:moveTo>
                      <a:pt x="0" y="1488"/>
                    </a:moveTo>
                    <a:cubicBezTo>
                      <a:pt x="92" y="1353"/>
                      <a:pt x="185" y="1219"/>
                      <a:pt x="296" y="1064"/>
                    </a:cubicBezTo>
                    <a:cubicBezTo>
                      <a:pt x="407" y="909"/>
                      <a:pt x="555" y="712"/>
                      <a:pt x="668" y="560"/>
                    </a:cubicBezTo>
                    <a:cubicBezTo>
                      <a:pt x="781" y="408"/>
                      <a:pt x="913" y="234"/>
                      <a:pt x="972" y="152"/>
                    </a:cubicBezTo>
                    <a:cubicBezTo>
                      <a:pt x="1031" y="70"/>
                      <a:pt x="1005" y="89"/>
                      <a:pt x="1024" y="68"/>
                    </a:cubicBezTo>
                    <a:cubicBezTo>
                      <a:pt x="1043" y="47"/>
                      <a:pt x="1069" y="39"/>
                      <a:pt x="1088" y="28"/>
                    </a:cubicBezTo>
                    <a:cubicBezTo>
                      <a:pt x="1107" y="17"/>
                      <a:pt x="1109" y="6"/>
                      <a:pt x="1136"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02117" name="AutoShape 37"/>
            <p:cNvSpPr>
              <a:spLocks/>
            </p:cNvSpPr>
            <p:nvPr/>
          </p:nvSpPr>
          <p:spPr bwMode="auto">
            <a:xfrm>
              <a:off x="4955" y="2472"/>
              <a:ext cx="56" cy="1187"/>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731" name="Text Box 38"/>
            <p:cNvSpPr txBox="1">
              <a:spLocks noChangeArrowheads="1"/>
            </p:cNvSpPr>
            <p:nvPr/>
          </p:nvSpPr>
          <p:spPr bwMode="auto">
            <a:xfrm>
              <a:off x="4163" y="3062"/>
              <a:ext cx="784" cy="404"/>
            </a:xfrm>
            <a:prstGeom prst="rect">
              <a:avLst/>
            </a:prstGeom>
            <a:noFill/>
            <a:ln w="9525" algn="ctr">
              <a:noFill/>
              <a:miter lim="800000"/>
              <a:headEnd/>
              <a:tailEnd/>
            </a:ln>
          </p:spPr>
          <p:txBody>
            <a:bodyPr>
              <a:spAutoFit/>
            </a:bodyPr>
            <a:lstStyle/>
            <a:p>
              <a:pPr algn="ctr">
                <a:spcBef>
                  <a:spcPct val="50000"/>
                </a:spcBef>
              </a:pPr>
              <a:r>
                <a:rPr lang="en-GB">
                  <a:solidFill>
                    <a:srgbClr val="0066FF"/>
                  </a:solidFill>
                  <a:effectLst/>
                  <a:latin typeface="Calibri" pitchFamily="34" charset="0"/>
                </a:rPr>
                <a:t>Adiabatic Gradient</a:t>
              </a:r>
            </a:p>
          </p:txBody>
        </p:sp>
        <p:sp>
          <p:nvSpPr>
            <p:cNvPr id="302119" name="AutoShape 39"/>
            <p:cNvSpPr>
              <a:spLocks/>
            </p:cNvSpPr>
            <p:nvPr/>
          </p:nvSpPr>
          <p:spPr bwMode="auto">
            <a:xfrm>
              <a:off x="3427" y="1364"/>
              <a:ext cx="111" cy="1054"/>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2294612">
              <a:off x="3922" y="1590"/>
              <a:ext cx="84" cy="56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30734" name="Text Box 40"/>
            <p:cNvSpPr txBox="1">
              <a:spLocks noChangeArrowheads="1"/>
            </p:cNvSpPr>
            <p:nvPr/>
          </p:nvSpPr>
          <p:spPr bwMode="auto">
            <a:xfrm>
              <a:off x="3497" y="1645"/>
              <a:ext cx="784" cy="48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Non Adiabatic Gradient</a:t>
              </a:r>
            </a:p>
          </p:txBody>
        </p:sp>
      </p:grpSp>
      <p:sp>
        <p:nvSpPr>
          <p:cNvPr id="16" name="Text Box 3"/>
          <p:cNvSpPr txBox="1">
            <a:spLocks noChangeArrowheads="1"/>
          </p:cNvSpPr>
          <p:nvPr/>
        </p:nvSpPr>
        <p:spPr bwMode="auto">
          <a:xfrm>
            <a:off x="317500" y="4772025"/>
            <a:ext cx="4805363" cy="1754326"/>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We </a:t>
            </a: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calculate</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 Tp </a:t>
            </a: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indirectly</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 studying partial melts of a</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7" name="Text Box 3"/>
          <p:cNvSpPr txBox="1">
            <a:spLocks noChangeArrowheads="1"/>
          </p:cNvSpPr>
          <p:nvPr/>
        </p:nvSpPr>
        <p:spPr bwMode="auto">
          <a:xfrm>
            <a:off x="3516313" y="5862638"/>
            <a:ext cx="3517900" cy="646112"/>
          </a:xfrm>
          <a:prstGeom prst="rect">
            <a:avLst/>
          </a:prstGeom>
          <a:noFill/>
          <a:ln w="9525">
            <a:noFill/>
            <a:miter lim="800000"/>
            <a:headEnd/>
            <a:tailEnd/>
          </a:ln>
          <a:effectLst/>
        </p:spPr>
        <p:txBody>
          <a:bodyPr>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mantle source.</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6" grpId="0" build="p" autoUpdateAnimBg="0"/>
      <p:bldP spid="1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ChangeArrowheads="1"/>
          </p:cNvSpPr>
          <p:nvPr/>
        </p:nvSpPr>
        <p:spPr bwMode="auto">
          <a:xfrm>
            <a:off x="812800" y="6316663"/>
            <a:ext cx="83312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58"/>
          <p:cNvGrpSpPr>
            <a:grpSpLocks/>
          </p:cNvGrpSpPr>
          <p:nvPr/>
        </p:nvGrpSpPr>
        <p:grpSpPr bwMode="auto">
          <a:xfrm>
            <a:off x="3732213" y="941388"/>
            <a:ext cx="5411787" cy="5916612"/>
            <a:chOff x="2351" y="593"/>
            <a:chExt cx="3409" cy="3727"/>
          </a:xfrm>
        </p:grpSpPr>
        <p:pic>
          <p:nvPicPr>
            <p:cNvPr id="34839"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72513" name="Rectangle 33"/>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14" name="Rectangle 34"/>
            <p:cNvSpPr>
              <a:spLocks noChangeArrowheads="1"/>
            </p:cNvSpPr>
            <p:nvPr/>
          </p:nvSpPr>
          <p:spPr bwMode="auto">
            <a:xfrm>
              <a:off x="4240" y="1952"/>
              <a:ext cx="840" cy="213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16" name="Rectangle 36"/>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17" name="Rectangle 37"/>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36" name="Freeform 56"/>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72537" name="Freeform 57"/>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72511" name="Rectangle 31"/>
          <p:cNvSpPr>
            <a:spLocks noChangeArrowheads="1"/>
          </p:cNvSpPr>
          <p:nvPr/>
        </p:nvSpPr>
        <p:spPr bwMode="auto">
          <a:xfrm>
            <a:off x="4419600" y="2768600"/>
            <a:ext cx="4559300" cy="1397000"/>
          </a:xfrm>
          <a:prstGeom prst="rect">
            <a:avLst/>
          </a:prstGeom>
          <a:solidFill>
            <a:schemeClr val="hlink">
              <a:alpha val="60001"/>
            </a:schemeClr>
          </a:solidFill>
          <a:ln w="9525" algn="ctr">
            <a:noFill/>
            <a:miter lim="800000"/>
            <a:headEnd/>
            <a:tailEnd/>
          </a:ln>
          <a:effectLst/>
        </p:spPr>
        <p:txBody>
          <a:bodyPr wrap="none" anchor="ctr"/>
          <a:lstStyle/>
          <a:p>
            <a:pPr algn="ctr">
              <a:defRPr/>
            </a:pPr>
            <a:r>
              <a:rPr lang="en-GB" sz="3200" smtClean="0">
                <a:solidFill>
                  <a:schemeClr val="tx1"/>
                </a:solidFill>
                <a:effectLst>
                  <a:outerShdw blurRad="38100" dist="38100" dir="2700000" algn="tl">
                    <a:srgbClr val="FFFFFF"/>
                  </a:outerShdw>
                </a:effectLst>
                <a:latin typeface="Calibri" pitchFamily="34" charset="0"/>
              </a:rPr>
              <a:t>TBL</a:t>
            </a:r>
            <a:endParaRPr lang="en-GB" sz="3200">
              <a:solidFill>
                <a:schemeClr val="tx1"/>
              </a:solidFill>
              <a:effectLst>
                <a:outerShdw blurRad="38100" dist="38100" dir="2700000" algn="tl">
                  <a:srgbClr val="FFFFFF"/>
                </a:outerShdw>
              </a:effectLst>
              <a:latin typeface="Calibri" pitchFamily="34" charset="0"/>
            </a:endParaRPr>
          </a:p>
        </p:txBody>
      </p:sp>
      <p:sp>
        <p:nvSpPr>
          <p:cNvPr id="1172512" name="Rectangle 32"/>
          <p:cNvSpPr>
            <a:spLocks noChangeArrowheads="1"/>
          </p:cNvSpPr>
          <p:nvPr/>
        </p:nvSpPr>
        <p:spPr bwMode="auto">
          <a:xfrm>
            <a:off x="4419600" y="4140200"/>
            <a:ext cx="4559300" cy="25654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72483" name="Text Box 3"/>
          <p:cNvSpPr txBox="1">
            <a:spLocks noChangeArrowheads="1"/>
          </p:cNvSpPr>
          <p:nvPr/>
        </p:nvSpPr>
        <p:spPr bwMode="auto">
          <a:xfrm>
            <a:off x="317500" y="865188"/>
            <a:ext cx="3378200" cy="1373187"/>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Let us assume to different types of lithospheres.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2484"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72507" name="Text Box 27"/>
          <p:cNvSpPr txBox="1">
            <a:spLocks noChangeArrowheads="1"/>
          </p:cNvSpPr>
          <p:nvPr/>
        </p:nvSpPr>
        <p:spPr bwMode="auto">
          <a:xfrm>
            <a:off x="317499" y="2427288"/>
            <a:ext cx="3444875" cy="3108543"/>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Type 1:</a:t>
            </a: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“Normal” continental lithosphere (thickness of mechanical boundary layer ~60 km; thermal boundary layer ~130 km).</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2508" name="Line 28"/>
          <p:cNvSpPr>
            <a:spLocks noChangeShapeType="1"/>
          </p:cNvSpPr>
          <p:nvPr/>
        </p:nvSpPr>
        <p:spPr bwMode="auto">
          <a:xfrm>
            <a:off x="4432300" y="27813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2509" name="Line 29"/>
          <p:cNvSpPr>
            <a:spLocks noChangeShapeType="1"/>
          </p:cNvSpPr>
          <p:nvPr/>
        </p:nvSpPr>
        <p:spPr bwMode="auto">
          <a:xfrm>
            <a:off x="4419600" y="41656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2510" name="Rectangle 30"/>
          <p:cNvSpPr>
            <a:spLocks noChangeArrowheads="1"/>
          </p:cNvSpPr>
          <p:nvPr/>
        </p:nvSpPr>
        <p:spPr bwMode="auto">
          <a:xfrm>
            <a:off x="4432300" y="1473200"/>
            <a:ext cx="4559300" cy="1295400"/>
          </a:xfrm>
          <a:prstGeom prst="rect">
            <a:avLst/>
          </a:prstGeom>
          <a:solidFill>
            <a:srgbClr val="FF6600">
              <a:alpha val="60001"/>
            </a:srgbClr>
          </a:solidFill>
          <a:ln w="9525" algn="ctr">
            <a:noFill/>
            <a:miter lim="800000"/>
            <a:headEnd/>
            <a:tailEnd/>
          </a:ln>
          <a:effectLst/>
        </p:spPr>
        <p:txBody>
          <a:bodyPr wrap="none" anchor="ctr"/>
          <a:lstStyle/>
          <a:p>
            <a:pPr algn="ctr">
              <a:defRPr/>
            </a:pPr>
            <a:r>
              <a:rPr lang="en-GB" sz="3200" smtClean="0">
                <a:solidFill>
                  <a:schemeClr val="tx1"/>
                </a:solidFill>
                <a:effectLst>
                  <a:outerShdw blurRad="38100" dist="38100" dir="2700000" algn="tl">
                    <a:srgbClr val="FFFFFF"/>
                  </a:outerShdw>
                </a:effectLst>
                <a:latin typeface="Calibri" pitchFamily="34" charset="0"/>
              </a:rPr>
              <a:t>MBL</a:t>
            </a:r>
            <a:endParaRPr lang="en-GB" sz="3200">
              <a:solidFill>
                <a:schemeClr val="tx1"/>
              </a:solidFill>
              <a:effectLst>
                <a:outerShdw blurRad="38100" dist="38100" dir="2700000" algn="tl">
                  <a:srgbClr val="FFFFFF"/>
                </a:outerShdw>
              </a:effectLst>
              <a:latin typeface="Calibri" pitchFamily="34" charset="0"/>
            </a:endParaRPr>
          </a:p>
        </p:txBody>
      </p:sp>
      <p:sp>
        <p:nvSpPr>
          <p:cNvPr id="1172519" name="Rectangle 3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2541" name="AutoShape 61"/>
          <p:cNvSpPr>
            <a:spLocks/>
          </p:cNvSpPr>
          <p:nvPr/>
        </p:nvSpPr>
        <p:spPr bwMode="auto">
          <a:xfrm>
            <a:off x="4046538" y="1444625"/>
            <a:ext cx="150812" cy="882650"/>
          </a:xfrm>
          <a:prstGeom prst="leftBrace">
            <a:avLst>
              <a:gd name="adj1" fmla="val 152983"/>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2542" name="Text Box 62"/>
          <p:cNvSpPr txBox="1">
            <a:spLocks noChangeArrowheads="1"/>
          </p:cNvSpPr>
          <p:nvPr/>
        </p:nvSpPr>
        <p:spPr bwMode="auto">
          <a:xfrm rot="16200000">
            <a:off x="2679783" y="2066102"/>
            <a:ext cx="2431884"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Lithosphere </a:t>
            </a:r>
            <a:r>
              <a:rPr lang="en-GB" sz="1600">
                <a:solidFill>
                  <a:srgbClr val="FF0000"/>
                </a:solidFill>
                <a:effectLst>
                  <a:outerShdw blurRad="38100" dist="38100" dir="2700000" algn="tl">
                    <a:srgbClr val="000000"/>
                  </a:outerShdw>
                </a:effectLst>
                <a:latin typeface="Calibri" pitchFamily="34" charset="0"/>
              </a:rPr>
              <a:t>(McK&amp;B88)</a:t>
            </a:r>
          </a:p>
        </p:txBody>
      </p:sp>
      <p:sp>
        <p:nvSpPr>
          <p:cNvPr id="1172543" name="AutoShape 63"/>
          <p:cNvSpPr>
            <a:spLocks/>
          </p:cNvSpPr>
          <p:nvPr/>
        </p:nvSpPr>
        <p:spPr bwMode="auto">
          <a:xfrm>
            <a:off x="4046538" y="4157663"/>
            <a:ext cx="165100" cy="2584450"/>
          </a:xfrm>
          <a:prstGeom prst="leftBrace">
            <a:avLst>
              <a:gd name="adj1" fmla="val 130449"/>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2544" name="Text Box 64"/>
          <p:cNvSpPr txBox="1">
            <a:spLocks noChangeArrowheads="1"/>
          </p:cNvSpPr>
          <p:nvPr/>
        </p:nvSpPr>
        <p:spPr bwMode="auto">
          <a:xfrm rot="16200000">
            <a:off x="3013849" y="5436364"/>
            <a:ext cx="1763753"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Asthenosphere</a:t>
            </a:r>
          </a:p>
        </p:txBody>
      </p:sp>
      <p:sp>
        <p:nvSpPr>
          <p:cNvPr id="26" name="Freeform 18"/>
          <p:cNvSpPr>
            <a:spLocks/>
          </p:cNvSpPr>
          <p:nvPr/>
        </p:nvSpPr>
        <p:spPr bwMode="auto">
          <a:xfrm rot="5400000">
            <a:off x="3659981" y="2353470"/>
            <a:ext cx="5153025" cy="3452812"/>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25627" name="Line 26"/>
          <p:cNvSpPr>
            <a:spLocks noChangeShapeType="1"/>
          </p:cNvSpPr>
          <p:nvPr/>
        </p:nvSpPr>
        <p:spPr bwMode="auto">
          <a:xfrm>
            <a:off x="7239000" y="1535113"/>
            <a:ext cx="0" cy="1208087"/>
          </a:xfrm>
          <a:prstGeom prst="line">
            <a:avLst/>
          </a:prstGeom>
          <a:noFill/>
          <a:ln w="38100">
            <a:solidFill>
              <a:schemeClr val="tx1"/>
            </a:solidFill>
            <a:round/>
            <a:headEnd type="triangle" w="med" len="med"/>
            <a:tailEnd type="triangle" w="med" len="med"/>
          </a:ln>
        </p:spPr>
        <p:txBody>
          <a:bodyPr wrap="none" anchor="ctr"/>
          <a:lstStyle/>
          <a:p>
            <a:pPr>
              <a:defRPr/>
            </a:pPr>
            <a:endParaRPr lang="en-GB">
              <a:latin typeface="Calibri" pitchFamily="34" charset="0"/>
            </a:endParaRPr>
          </a:p>
        </p:txBody>
      </p:sp>
      <p:sp>
        <p:nvSpPr>
          <p:cNvPr id="25628" name="Line 27"/>
          <p:cNvSpPr>
            <a:spLocks noChangeShapeType="1"/>
          </p:cNvSpPr>
          <p:nvPr/>
        </p:nvSpPr>
        <p:spPr bwMode="auto">
          <a:xfrm flipH="1" flipV="1">
            <a:off x="6157913" y="1528763"/>
            <a:ext cx="14287" cy="2586037"/>
          </a:xfrm>
          <a:prstGeom prst="line">
            <a:avLst/>
          </a:prstGeom>
          <a:noFill/>
          <a:ln w="38100">
            <a:solidFill>
              <a:schemeClr val="tx1"/>
            </a:solidFill>
            <a:round/>
            <a:headEnd type="triangle" w="med" len="med"/>
            <a:tailEnd type="triangle" w="med" len="med"/>
          </a:ln>
        </p:spPr>
        <p:txBody>
          <a:bodyPr wrap="none" anchor="ctr"/>
          <a:lstStyle/>
          <a:p>
            <a:pPr>
              <a:defRPr/>
            </a:pPr>
            <a:endParaRPr lang="en-GB">
              <a:latin typeface="Calibri" pitchFamily="34" charset="0"/>
            </a:endParaRPr>
          </a:p>
        </p:txBody>
      </p:sp>
      <p:sp>
        <p:nvSpPr>
          <p:cNvPr id="3" name="AutoShape 61"/>
          <p:cNvSpPr>
            <a:spLocks/>
          </p:cNvSpPr>
          <p:nvPr/>
        </p:nvSpPr>
        <p:spPr bwMode="auto">
          <a:xfrm>
            <a:off x="4048125" y="1431925"/>
            <a:ext cx="150813" cy="1881188"/>
          </a:xfrm>
          <a:prstGeom prst="leftBrace">
            <a:avLst>
              <a:gd name="adj1" fmla="val 152983"/>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4" name="Text Box 62"/>
          <p:cNvSpPr txBox="1">
            <a:spLocks noChangeArrowheads="1"/>
          </p:cNvSpPr>
          <p:nvPr/>
        </p:nvSpPr>
        <p:spPr bwMode="auto">
          <a:xfrm rot="16200000">
            <a:off x="3185531" y="1756539"/>
            <a:ext cx="1420389"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Lithosphere</a:t>
            </a:r>
            <a:endParaRPr lang="en-GB" sz="1600">
              <a:solidFill>
                <a:srgbClr val="FF0000"/>
              </a:solidFill>
              <a:effectLst>
                <a:outerShdw blurRad="38100" dist="38100" dir="2700000" algn="tl">
                  <a:srgbClr val="000000"/>
                </a:outerShdw>
              </a:effectLst>
              <a:latin typeface="Calibri" pitchFamily="34" charset="0"/>
            </a:endParaRPr>
          </a:p>
        </p:txBody>
      </p:sp>
      <p:sp>
        <p:nvSpPr>
          <p:cNvPr id="1172545" name="Text Box 65"/>
          <p:cNvSpPr txBox="1">
            <a:spLocks noChangeArrowheads="1"/>
          </p:cNvSpPr>
          <p:nvPr/>
        </p:nvSpPr>
        <p:spPr bwMode="auto">
          <a:xfrm rot="23844998">
            <a:off x="6464081" y="3036194"/>
            <a:ext cx="1677062" cy="523220"/>
          </a:xfrm>
          <a:prstGeom prst="rect">
            <a:avLst/>
          </a:prstGeom>
          <a:noFill/>
          <a:ln w="9525" algn="ctr">
            <a:noFill/>
            <a:miter lim="800000"/>
            <a:headEnd/>
            <a:tailEnd/>
          </a:ln>
          <a:effectLst/>
        </p:spPr>
        <p:txBody>
          <a:bodyPr wrap="none">
            <a:spAutoFit/>
          </a:bodyPr>
          <a:lstStyle/>
          <a:p>
            <a:pPr>
              <a:defRPr/>
            </a:pPr>
            <a:r>
              <a:rPr lang="en-GB" sz="2800" dirty="0">
                <a:solidFill>
                  <a:srgbClr val="FF0000"/>
                </a:solidFill>
                <a:effectLst>
                  <a:outerShdw blurRad="38100" dist="38100" dir="2700000" algn="tl">
                    <a:srgbClr val="000000"/>
                  </a:outerShdw>
                </a:effectLst>
                <a:latin typeface="Calibri" pitchFamily="34" charset="0"/>
              </a:rPr>
              <a:t>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2483">
                                            <p:txEl>
                                              <p:pRg st="0" end="0"/>
                                            </p:txEl>
                                          </p:spTgt>
                                        </p:tgtEl>
                                        <p:attrNameLst>
                                          <p:attrName>style.visibility</p:attrName>
                                        </p:attrNameLst>
                                      </p:cBhvr>
                                      <p:to>
                                        <p:strVal val="visible"/>
                                      </p:to>
                                    </p:set>
                                    <p:animEffect transition="in" filter="fade">
                                      <p:cBhvr>
                                        <p:cTn id="7" dur="500"/>
                                        <p:tgtEl>
                                          <p:spTgt spid="117248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72519"/>
                                        </p:tgtEl>
                                        <p:attrNameLst>
                                          <p:attrName>style.visibility</p:attrName>
                                        </p:attrNameLst>
                                      </p:cBhvr>
                                      <p:to>
                                        <p:strVal val="visible"/>
                                      </p:to>
                                    </p:set>
                                    <p:animEffect transition="in" filter="fade">
                                      <p:cBhvr>
                                        <p:cTn id="14" dur="500"/>
                                        <p:tgtEl>
                                          <p:spTgt spid="11725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72507">
                                            <p:txEl>
                                              <p:pRg st="0" end="0"/>
                                            </p:txEl>
                                          </p:spTgt>
                                        </p:tgtEl>
                                        <p:attrNameLst>
                                          <p:attrName>style.visibility</p:attrName>
                                        </p:attrNameLst>
                                      </p:cBhvr>
                                      <p:to>
                                        <p:strVal val="visible"/>
                                      </p:to>
                                    </p:set>
                                    <p:animEffect transition="in" filter="fade">
                                      <p:cBhvr>
                                        <p:cTn id="18" dur="500"/>
                                        <p:tgtEl>
                                          <p:spTgt spid="1172507">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72507">
                                            <p:txEl>
                                              <p:pRg st="1" end="1"/>
                                            </p:txEl>
                                          </p:spTgt>
                                        </p:tgtEl>
                                        <p:attrNameLst>
                                          <p:attrName>style.visibility</p:attrName>
                                        </p:attrNameLst>
                                      </p:cBhvr>
                                      <p:to>
                                        <p:strVal val="visible"/>
                                      </p:to>
                                    </p:set>
                                    <p:animEffect transition="in" filter="fade">
                                      <p:cBhvr>
                                        <p:cTn id="22" dur="500"/>
                                        <p:tgtEl>
                                          <p:spTgt spid="11725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2510"/>
                                        </p:tgtEl>
                                        <p:attrNameLst>
                                          <p:attrName>style.visibility</p:attrName>
                                        </p:attrNameLst>
                                      </p:cBhvr>
                                      <p:to>
                                        <p:strVal val="visible"/>
                                      </p:to>
                                    </p:set>
                                    <p:animEffect transition="in" filter="fade">
                                      <p:cBhvr>
                                        <p:cTn id="27" dur="500"/>
                                        <p:tgtEl>
                                          <p:spTgt spid="1172510"/>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25627"/>
                                        </p:tgtEl>
                                        <p:attrNameLst>
                                          <p:attrName>style.visibility</p:attrName>
                                        </p:attrNameLst>
                                      </p:cBhvr>
                                      <p:to>
                                        <p:strVal val="visible"/>
                                      </p:to>
                                    </p:set>
                                    <p:animEffect transition="in" filter="circle(out)">
                                      <p:cBhvr>
                                        <p:cTn id="31" dur="2000"/>
                                        <p:tgtEl>
                                          <p:spTgt spid="256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72508"/>
                                        </p:tgtEl>
                                        <p:attrNameLst>
                                          <p:attrName>style.visibility</p:attrName>
                                        </p:attrNameLst>
                                      </p:cBhvr>
                                      <p:to>
                                        <p:strVal val="visible"/>
                                      </p:to>
                                    </p:set>
                                    <p:animEffect transition="in" filter="wipe(left)">
                                      <p:cBhvr>
                                        <p:cTn id="36" dur="500"/>
                                        <p:tgtEl>
                                          <p:spTgt spid="117250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172511"/>
                                        </p:tgtEl>
                                        <p:attrNameLst>
                                          <p:attrName>style.visibility</p:attrName>
                                        </p:attrNameLst>
                                      </p:cBhvr>
                                      <p:to>
                                        <p:strVal val="visible"/>
                                      </p:to>
                                    </p:set>
                                    <p:animEffect transition="in" filter="fade">
                                      <p:cBhvr>
                                        <p:cTn id="40" dur="500"/>
                                        <p:tgtEl>
                                          <p:spTgt spid="1172511"/>
                                        </p:tgtEl>
                                      </p:cBhvr>
                                    </p:animEffect>
                                  </p:childTnLst>
                                </p:cTn>
                              </p:par>
                            </p:childTnLst>
                          </p:cTn>
                        </p:par>
                        <p:par>
                          <p:cTn id="41" fill="hold">
                            <p:stCondLst>
                              <p:cond delay="1000"/>
                            </p:stCondLst>
                            <p:childTnLst>
                              <p:par>
                                <p:cTn id="42" presetID="6" presetClass="entr" presetSubtype="32" fill="hold" nodeType="afterEffect">
                                  <p:stCondLst>
                                    <p:cond delay="0"/>
                                  </p:stCondLst>
                                  <p:childTnLst>
                                    <p:set>
                                      <p:cBhvr>
                                        <p:cTn id="43" dur="1" fill="hold">
                                          <p:stCondLst>
                                            <p:cond delay="0"/>
                                          </p:stCondLst>
                                        </p:cTn>
                                        <p:tgtEl>
                                          <p:spTgt spid="25628"/>
                                        </p:tgtEl>
                                        <p:attrNameLst>
                                          <p:attrName>style.visibility</p:attrName>
                                        </p:attrNameLst>
                                      </p:cBhvr>
                                      <p:to>
                                        <p:strVal val="visible"/>
                                      </p:to>
                                    </p:set>
                                    <p:animEffect transition="in" filter="circle(out)">
                                      <p:cBhvr>
                                        <p:cTn id="44" dur="2000"/>
                                        <p:tgtEl>
                                          <p:spTgt spid="25628"/>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172509"/>
                                        </p:tgtEl>
                                        <p:attrNameLst>
                                          <p:attrName>style.visibility</p:attrName>
                                        </p:attrNameLst>
                                      </p:cBhvr>
                                      <p:to>
                                        <p:strVal val="visible"/>
                                      </p:to>
                                    </p:set>
                                    <p:animEffect transition="in" filter="wipe(left)">
                                      <p:cBhvr>
                                        <p:cTn id="48" dur="500"/>
                                        <p:tgtEl>
                                          <p:spTgt spid="1172509"/>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1000"/>
                                        <p:tgtEl>
                                          <p:spTgt spid="3"/>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172542"/>
                                        </p:tgtEl>
                                        <p:attrNameLst>
                                          <p:attrName>style.visibility</p:attrName>
                                        </p:attrNameLst>
                                      </p:cBhvr>
                                      <p:to>
                                        <p:strVal val="visible"/>
                                      </p:to>
                                    </p:set>
                                    <p:animEffect transition="in" filter="fade">
                                      <p:cBhvr>
                                        <p:cTn id="56" dur="500"/>
                                        <p:tgtEl>
                                          <p:spTgt spid="11725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172542"/>
                                        </p:tgtEl>
                                      </p:cBhvr>
                                    </p:animEffect>
                                    <p:set>
                                      <p:cBhvr>
                                        <p:cTn id="61" dur="1" fill="hold">
                                          <p:stCondLst>
                                            <p:cond delay="499"/>
                                          </p:stCondLst>
                                        </p:cTn>
                                        <p:tgtEl>
                                          <p:spTgt spid="117254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172541"/>
                                        </p:tgtEl>
                                        <p:attrNameLst>
                                          <p:attrName>style.visibility</p:attrName>
                                        </p:attrNameLst>
                                      </p:cBhvr>
                                      <p:to>
                                        <p:strVal val="visible"/>
                                      </p:to>
                                    </p:set>
                                    <p:animEffect transition="in" filter="fade">
                                      <p:cBhvr>
                                        <p:cTn id="68" dur="500"/>
                                        <p:tgtEl>
                                          <p:spTgt spid="1172541"/>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72512"/>
                                        </p:tgtEl>
                                        <p:attrNameLst>
                                          <p:attrName>style.visibility</p:attrName>
                                        </p:attrNameLst>
                                      </p:cBhvr>
                                      <p:to>
                                        <p:strVal val="visible"/>
                                      </p:to>
                                    </p:set>
                                    <p:animEffect transition="in" filter="fade">
                                      <p:cBhvr>
                                        <p:cTn id="77" dur="500"/>
                                        <p:tgtEl>
                                          <p:spTgt spid="1172512"/>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172543"/>
                                        </p:tgtEl>
                                        <p:attrNameLst>
                                          <p:attrName>style.visibility</p:attrName>
                                        </p:attrNameLst>
                                      </p:cBhvr>
                                      <p:to>
                                        <p:strVal val="visible"/>
                                      </p:to>
                                    </p:set>
                                    <p:animEffect transition="in" filter="fade">
                                      <p:cBhvr>
                                        <p:cTn id="81" dur="500"/>
                                        <p:tgtEl>
                                          <p:spTgt spid="1172543"/>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1172544"/>
                                        </p:tgtEl>
                                        <p:attrNameLst>
                                          <p:attrName>style.visibility</p:attrName>
                                        </p:attrNameLst>
                                      </p:cBhvr>
                                      <p:to>
                                        <p:strVal val="visible"/>
                                      </p:to>
                                    </p:set>
                                    <p:animEffect transition="in" filter="fade">
                                      <p:cBhvr>
                                        <p:cTn id="85" dur="500"/>
                                        <p:tgtEl>
                                          <p:spTgt spid="117254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down)">
                                      <p:cBhvr>
                                        <p:cTn id="90" dur="2000"/>
                                        <p:tgtEl>
                                          <p:spTgt spid="26"/>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1172545"/>
                                        </p:tgtEl>
                                        <p:attrNameLst>
                                          <p:attrName>style.visibility</p:attrName>
                                        </p:attrNameLst>
                                      </p:cBhvr>
                                      <p:to>
                                        <p:strVal val="visible"/>
                                      </p:to>
                                    </p:set>
                                    <p:animEffect transition="in" filter="fade">
                                      <p:cBhvr>
                                        <p:cTn id="94" dur="500"/>
                                        <p:tgtEl>
                                          <p:spTgt spid="117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512" grpId="0" animBg="1"/>
      <p:bldP spid="1172483" grpId="0" build="p" autoUpdateAnimBg="0"/>
      <p:bldP spid="1172507" grpId="0" build="p" autoUpdateAnimBg="0"/>
      <p:bldP spid="1172519" grpId="0" animBg="1"/>
      <p:bldP spid="1172541" grpId="0" animBg="1"/>
      <p:bldP spid="1172542" grpId="0"/>
      <p:bldP spid="1172542" grpId="1"/>
      <p:bldP spid="1172543" grpId="0" animBg="1"/>
      <p:bldP spid="1172544" grpId="0"/>
      <p:bldP spid="3" grpId="0" animBg="1"/>
      <p:bldP spid="3" grpId="1" animBg="1"/>
      <p:bldP spid="4" grpId="0"/>
      <p:bldP spid="11725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ChangeArrowheads="1"/>
          </p:cNvSpPr>
          <p:nvPr/>
        </p:nvSpPr>
        <p:spPr bwMode="auto">
          <a:xfrm>
            <a:off x="885825" y="6316663"/>
            <a:ext cx="825817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35843" name="Group 35"/>
          <p:cNvGrpSpPr>
            <a:grpSpLocks/>
          </p:cNvGrpSpPr>
          <p:nvPr/>
        </p:nvGrpSpPr>
        <p:grpSpPr bwMode="auto">
          <a:xfrm>
            <a:off x="3732213" y="941388"/>
            <a:ext cx="5411787" cy="5916612"/>
            <a:chOff x="2351" y="593"/>
            <a:chExt cx="3409" cy="3727"/>
          </a:xfrm>
        </p:grpSpPr>
        <p:pic>
          <p:nvPicPr>
            <p:cNvPr id="35871" name="Picture 3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78661" name="Rectangle 3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8662" name="Rectangle 38"/>
            <p:cNvSpPr>
              <a:spLocks noChangeArrowheads="1"/>
            </p:cNvSpPr>
            <p:nvPr/>
          </p:nvSpPr>
          <p:spPr bwMode="auto">
            <a:xfrm>
              <a:off x="4240" y="1952"/>
              <a:ext cx="840" cy="213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8663" name="Rectangle 3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8664" name="Rectangle 4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8665" name="Freeform 4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78666" name="Freeform 4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78633" name="Rectangle 9"/>
          <p:cNvSpPr>
            <a:spLocks noChangeArrowheads="1"/>
          </p:cNvSpPr>
          <p:nvPr/>
        </p:nvSpPr>
        <p:spPr bwMode="auto">
          <a:xfrm>
            <a:off x="4419600" y="2768600"/>
            <a:ext cx="4559300" cy="1397000"/>
          </a:xfrm>
          <a:prstGeom prst="rect">
            <a:avLst/>
          </a:prstGeom>
          <a:solidFill>
            <a:schemeClr val="hlink">
              <a:alpha val="60001"/>
            </a:schemeClr>
          </a:solidFill>
          <a:ln w="9525" algn="ctr">
            <a:noFill/>
            <a:miter lim="800000"/>
            <a:headEnd/>
            <a:tailEnd/>
          </a:ln>
          <a:effectLst/>
        </p:spPr>
        <p:txBody>
          <a:bodyPr wrap="none" anchor="ctr"/>
          <a:lstStyle/>
          <a:p>
            <a:pPr algn="ctr">
              <a:defRPr/>
            </a:pPr>
            <a:r>
              <a:rPr lang="en-GB" sz="3200" smtClean="0">
                <a:solidFill>
                  <a:schemeClr val="tx1"/>
                </a:solidFill>
                <a:effectLst>
                  <a:outerShdw blurRad="38100" dist="38100" dir="2700000" algn="tl">
                    <a:srgbClr val="FFFFFF"/>
                  </a:outerShdw>
                </a:effectLst>
                <a:latin typeface="Calibri" pitchFamily="34" charset="0"/>
              </a:rPr>
              <a:t>TBL</a:t>
            </a:r>
            <a:endParaRPr lang="en-GB" sz="3200">
              <a:solidFill>
                <a:schemeClr val="tx1"/>
              </a:solidFill>
              <a:effectLst>
                <a:outerShdw blurRad="38100" dist="38100" dir="2700000" algn="tl">
                  <a:srgbClr val="FFFFFF"/>
                </a:outerShdw>
              </a:effectLst>
              <a:latin typeface="Calibri" pitchFamily="34" charset="0"/>
            </a:endParaRPr>
          </a:p>
        </p:txBody>
      </p:sp>
      <p:sp>
        <p:nvSpPr>
          <p:cNvPr id="1178634" name="Rectangle 10"/>
          <p:cNvSpPr>
            <a:spLocks noChangeArrowheads="1"/>
          </p:cNvSpPr>
          <p:nvPr/>
        </p:nvSpPr>
        <p:spPr bwMode="auto">
          <a:xfrm>
            <a:off x="4419600" y="4140200"/>
            <a:ext cx="4559300" cy="25654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78635" name="Text Box 11"/>
          <p:cNvSpPr txBox="1">
            <a:spLocks noChangeArrowheads="1"/>
          </p:cNvSpPr>
          <p:nvPr/>
        </p:nvSpPr>
        <p:spPr bwMode="auto">
          <a:xfrm>
            <a:off x="317500" y="865188"/>
            <a:ext cx="3378200" cy="2246769"/>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geotherm of type 1 lithosphere shows a clear kink at the base of the thermal boundary layer.</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8636" name="Text Box 12"/>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78637" name="Text Box 13"/>
          <p:cNvSpPr txBox="1">
            <a:spLocks noChangeArrowheads="1"/>
          </p:cNvSpPr>
          <p:nvPr/>
        </p:nvSpPr>
        <p:spPr bwMode="auto">
          <a:xfrm>
            <a:off x="317500" y="3654425"/>
            <a:ext cx="3365500" cy="1815882"/>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This is related to the transition from the convective to the conductive regions.</a:t>
            </a:r>
            <a:endParaRPr lang="en-GB" sz="28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1178639" name="Line 15"/>
          <p:cNvSpPr>
            <a:spLocks noChangeShapeType="1"/>
          </p:cNvSpPr>
          <p:nvPr/>
        </p:nvSpPr>
        <p:spPr bwMode="auto">
          <a:xfrm>
            <a:off x="4432300" y="27813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8640" name="Line 16"/>
          <p:cNvSpPr>
            <a:spLocks noChangeShapeType="1"/>
          </p:cNvSpPr>
          <p:nvPr/>
        </p:nvSpPr>
        <p:spPr bwMode="auto">
          <a:xfrm>
            <a:off x="4419600" y="41656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8641" name="Rectangle 17"/>
          <p:cNvSpPr>
            <a:spLocks noChangeArrowheads="1"/>
          </p:cNvSpPr>
          <p:nvPr/>
        </p:nvSpPr>
        <p:spPr bwMode="auto">
          <a:xfrm>
            <a:off x="4432300" y="1473200"/>
            <a:ext cx="4559300" cy="1295400"/>
          </a:xfrm>
          <a:prstGeom prst="rect">
            <a:avLst/>
          </a:prstGeom>
          <a:solidFill>
            <a:srgbClr val="FF6600">
              <a:alpha val="60001"/>
            </a:srgbClr>
          </a:solidFill>
          <a:ln w="9525" algn="ctr">
            <a:noFill/>
            <a:miter lim="800000"/>
            <a:headEnd/>
            <a:tailEnd/>
          </a:ln>
          <a:effectLst/>
        </p:spPr>
        <p:txBody>
          <a:bodyPr wrap="none" anchor="ctr"/>
          <a:lstStyle/>
          <a:p>
            <a:pPr algn="ctr">
              <a:defRPr/>
            </a:pPr>
            <a:r>
              <a:rPr lang="en-GB" sz="3200" smtClean="0">
                <a:solidFill>
                  <a:schemeClr val="tx1"/>
                </a:solidFill>
                <a:effectLst>
                  <a:outerShdw blurRad="38100" dist="38100" dir="2700000" algn="tl">
                    <a:srgbClr val="FFFFFF"/>
                  </a:outerShdw>
                </a:effectLst>
                <a:latin typeface="Calibri" pitchFamily="34" charset="0"/>
              </a:rPr>
              <a:t>MBL</a:t>
            </a:r>
            <a:endParaRPr lang="en-GB" sz="3200">
              <a:solidFill>
                <a:schemeClr val="tx1"/>
              </a:solidFill>
              <a:effectLst>
                <a:outerShdw blurRad="38100" dist="38100" dir="2700000" algn="tl">
                  <a:srgbClr val="FFFFFF"/>
                </a:outerShdw>
              </a:effectLst>
              <a:latin typeface="Calibri" pitchFamily="34" charset="0"/>
            </a:endParaRPr>
          </a:p>
        </p:txBody>
      </p:sp>
      <p:sp>
        <p:nvSpPr>
          <p:cNvPr id="1178642" name="Freeform 18"/>
          <p:cNvSpPr>
            <a:spLocks/>
          </p:cNvSpPr>
          <p:nvPr/>
        </p:nvSpPr>
        <p:spPr bwMode="auto">
          <a:xfrm rot="5400000">
            <a:off x="3659981" y="2353470"/>
            <a:ext cx="5153025" cy="3452812"/>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grpSp>
        <p:nvGrpSpPr>
          <p:cNvPr id="3" name="Group 19"/>
          <p:cNvGrpSpPr>
            <a:grpSpLocks/>
          </p:cNvGrpSpPr>
          <p:nvPr/>
        </p:nvGrpSpPr>
        <p:grpSpPr bwMode="auto">
          <a:xfrm>
            <a:off x="4697413" y="4314825"/>
            <a:ext cx="3938587" cy="2222500"/>
            <a:chOff x="375" y="3171"/>
            <a:chExt cx="1776" cy="984"/>
          </a:xfrm>
        </p:grpSpPr>
        <p:sp>
          <p:nvSpPr>
            <p:cNvPr id="1178644" name="Oval 20"/>
            <p:cNvSpPr>
              <a:spLocks noChangeArrowheads="1"/>
            </p:cNvSpPr>
            <p:nvPr/>
          </p:nvSpPr>
          <p:spPr bwMode="auto">
            <a:xfrm>
              <a:off x="997"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8645" name="AutoShape 21"/>
            <p:cNvSpPr>
              <a:spLocks noChangeArrowheads="1"/>
            </p:cNvSpPr>
            <p:nvPr/>
          </p:nvSpPr>
          <p:spPr bwMode="auto">
            <a:xfrm>
              <a:off x="970"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46" name="AutoShape 22"/>
            <p:cNvSpPr>
              <a:spLocks noChangeArrowheads="1"/>
            </p:cNvSpPr>
            <p:nvPr/>
          </p:nvSpPr>
          <p:spPr bwMode="auto">
            <a:xfrm rot="10672734">
              <a:off x="1499" y="361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47" name="AutoShape 23"/>
            <p:cNvSpPr>
              <a:spLocks noChangeArrowheads="1"/>
            </p:cNvSpPr>
            <p:nvPr/>
          </p:nvSpPr>
          <p:spPr bwMode="auto">
            <a:xfrm rot="10672734">
              <a:off x="1567"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48" name="AutoShape 24"/>
            <p:cNvSpPr>
              <a:spLocks noChangeArrowheads="1"/>
            </p:cNvSpPr>
            <p:nvPr/>
          </p:nvSpPr>
          <p:spPr bwMode="auto">
            <a:xfrm rot="5400000">
              <a:off x="1238" y="317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49" name="AutoShape 25"/>
            <p:cNvSpPr>
              <a:spLocks noChangeArrowheads="1"/>
            </p:cNvSpPr>
            <p:nvPr/>
          </p:nvSpPr>
          <p:spPr bwMode="auto">
            <a:xfrm rot="16200000">
              <a:off x="1235" y="4099"/>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0" name="Oval 26"/>
            <p:cNvSpPr>
              <a:spLocks noChangeArrowheads="1"/>
            </p:cNvSpPr>
            <p:nvPr/>
          </p:nvSpPr>
          <p:spPr bwMode="auto">
            <a:xfrm>
              <a:off x="1593"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8651" name="AutoShape 27"/>
            <p:cNvSpPr>
              <a:spLocks noChangeArrowheads="1"/>
            </p:cNvSpPr>
            <p:nvPr/>
          </p:nvSpPr>
          <p:spPr bwMode="auto">
            <a:xfrm>
              <a:off x="2095"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2" name="AutoShape 28"/>
            <p:cNvSpPr>
              <a:spLocks noChangeArrowheads="1"/>
            </p:cNvSpPr>
            <p:nvPr/>
          </p:nvSpPr>
          <p:spPr bwMode="auto">
            <a:xfrm rot="5400000">
              <a:off x="1847" y="409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3" name="AutoShape 29"/>
            <p:cNvSpPr>
              <a:spLocks noChangeArrowheads="1"/>
            </p:cNvSpPr>
            <p:nvPr/>
          </p:nvSpPr>
          <p:spPr bwMode="auto">
            <a:xfrm rot="16200000">
              <a:off x="1827" y="3171"/>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4" name="Oval 30"/>
            <p:cNvSpPr>
              <a:spLocks noChangeArrowheads="1"/>
            </p:cNvSpPr>
            <p:nvPr/>
          </p:nvSpPr>
          <p:spPr bwMode="auto">
            <a:xfrm>
              <a:off x="399" y="3198"/>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8655" name="AutoShape 31"/>
            <p:cNvSpPr>
              <a:spLocks noChangeArrowheads="1"/>
            </p:cNvSpPr>
            <p:nvPr/>
          </p:nvSpPr>
          <p:spPr bwMode="auto">
            <a:xfrm>
              <a:off x="900" y="3607"/>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6" name="AutoShape 32"/>
            <p:cNvSpPr>
              <a:spLocks noChangeArrowheads="1"/>
            </p:cNvSpPr>
            <p:nvPr/>
          </p:nvSpPr>
          <p:spPr bwMode="auto">
            <a:xfrm rot="5400000">
              <a:off x="655" y="409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7" name="AutoShape 33"/>
            <p:cNvSpPr>
              <a:spLocks noChangeArrowheads="1"/>
            </p:cNvSpPr>
            <p:nvPr/>
          </p:nvSpPr>
          <p:spPr bwMode="auto">
            <a:xfrm rot="16200000">
              <a:off x="627" y="3171"/>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58" name="AutoShape 34"/>
            <p:cNvSpPr>
              <a:spLocks noChangeArrowheads="1"/>
            </p:cNvSpPr>
            <p:nvPr/>
          </p:nvSpPr>
          <p:spPr bwMode="auto">
            <a:xfrm rot="10672734">
              <a:off x="375"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78667" name="Rectangle 43"/>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8670" name="AutoShape 46"/>
          <p:cNvSpPr>
            <a:spLocks noChangeArrowheads="1"/>
          </p:cNvSpPr>
          <p:nvPr/>
        </p:nvSpPr>
        <p:spPr bwMode="auto">
          <a:xfrm rot="1210014">
            <a:off x="7727903" y="3289186"/>
            <a:ext cx="333375" cy="655603"/>
          </a:xfrm>
          <a:prstGeom prst="downArrow">
            <a:avLst>
              <a:gd name="adj1" fmla="val 50000"/>
              <a:gd name="adj2" fmla="val 69083"/>
            </a:avLst>
          </a:prstGeom>
          <a:solidFill>
            <a:srgbClr val="FFFF00"/>
          </a:solidFill>
          <a:ln w="9525" algn="ctr">
            <a:solidFill>
              <a:schemeClr val="tx1"/>
            </a:solidFill>
            <a:miter lim="800000"/>
            <a:headEnd/>
            <a:tailEnd/>
          </a:ln>
          <a:effectLst/>
          <a:scene3d>
            <a:camera prst="orthographicFront"/>
            <a:lightRig rig="threePt" dir="t"/>
          </a:scene3d>
          <a:sp3d>
            <a:bevelT/>
          </a:sp3d>
        </p:spPr>
        <p:txBody>
          <a:bodyPr wrap="none"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8635">
                                            <p:txEl>
                                              <p:pRg st="0" end="0"/>
                                            </p:txEl>
                                          </p:spTgt>
                                        </p:tgtEl>
                                        <p:attrNameLst>
                                          <p:attrName>style.visibility</p:attrName>
                                        </p:attrNameLst>
                                      </p:cBhvr>
                                      <p:to>
                                        <p:strVal val="visible"/>
                                      </p:to>
                                    </p:set>
                                    <p:animEffect transition="in" filter="fade">
                                      <p:cBhvr>
                                        <p:cTn id="7" dur="500"/>
                                        <p:tgtEl>
                                          <p:spTgt spid="1178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78670"/>
                                        </p:tgtEl>
                                        <p:attrNameLst>
                                          <p:attrName>style.visibility</p:attrName>
                                        </p:attrNameLst>
                                      </p:cBhvr>
                                      <p:to>
                                        <p:strVal val="visible"/>
                                      </p:to>
                                    </p:set>
                                    <p:animEffect transition="in" filter="wipe(up)">
                                      <p:cBhvr>
                                        <p:cTn id="12" dur="500"/>
                                        <p:tgtEl>
                                          <p:spTgt spid="1178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78637">
                                            <p:txEl>
                                              <p:pRg st="0" end="0"/>
                                            </p:txEl>
                                          </p:spTgt>
                                        </p:tgtEl>
                                        <p:attrNameLst>
                                          <p:attrName>style.visibility</p:attrName>
                                        </p:attrNameLst>
                                      </p:cBhvr>
                                      <p:to>
                                        <p:strVal val="visible"/>
                                      </p:to>
                                    </p:set>
                                    <p:animEffect transition="in" filter="fade">
                                      <p:cBhvr>
                                        <p:cTn id="17" dur="500"/>
                                        <p:tgtEl>
                                          <p:spTgt spid="11786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35" grpId="0" build="p" autoUpdateAnimBg="0"/>
      <p:bldP spid="1178637" grpId="0" build="p" autoUpdateAnimBg="0"/>
      <p:bldP spid="11786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ChangeArrowheads="1"/>
          </p:cNvSpPr>
          <p:nvPr/>
        </p:nvSpPr>
        <p:spPr bwMode="auto">
          <a:xfrm>
            <a:off x="800100" y="6316663"/>
            <a:ext cx="83439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36867" name="Group 35"/>
          <p:cNvGrpSpPr>
            <a:grpSpLocks/>
          </p:cNvGrpSpPr>
          <p:nvPr/>
        </p:nvGrpSpPr>
        <p:grpSpPr bwMode="auto">
          <a:xfrm>
            <a:off x="3732213" y="941388"/>
            <a:ext cx="5411787" cy="5916612"/>
            <a:chOff x="2351" y="593"/>
            <a:chExt cx="3409" cy="3727"/>
          </a:xfrm>
        </p:grpSpPr>
        <p:pic>
          <p:nvPicPr>
            <p:cNvPr id="36896" name="Picture 3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0709" name="Rectangle 3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0" name="Rectangle 38"/>
            <p:cNvSpPr>
              <a:spLocks noChangeArrowheads="1"/>
            </p:cNvSpPr>
            <p:nvPr/>
          </p:nvSpPr>
          <p:spPr bwMode="auto">
            <a:xfrm>
              <a:off x="4240" y="1952"/>
              <a:ext cx="840" cy="213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1" name="Rectangle 3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2" name="Rectangle 4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3" name="Freeform 4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0714" name="Freeform 4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0681" name="Rectangle 9"/>
          <p:cNvSpPr>
            <a:spLocks noChangeArrowheads="1"/>
          </p:cNvSpPr>
          <p:nvPr/>
        </p:nvSpPr>
        <p:spPr bwMode="auto">
          <a:xfrm>
            <a:off x="4419600" y="2768600"/>
            <a:ext cx="4559300" cy="1397000"/>
          </a:xfrm>
          <a:prstGeom prst="rect">
            <a:avLst/>
          </a:prstGeom>
          <a:solidFill>
            <a:schemeClr val="hlink">
              <a:alpha val="60001"/>
            </a:scheme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0682" name="Rectangle 10"/>
          <p:cNvSpPr>
            <a:spLocks noChangeArrowheads="1"/>
          </p:cNvSpPr>
          <p:nvPr/>
        </p:nvSpPr>
        <p:spPr bwMode="auto">
          <a:xfrm>
            <a:off x="4419600" y="4140200"/>
            <a:ext cx="4559300" cy="25654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0683" name="Text Box 11"/>
          <p:cNvSpPr txBox="1">
            <a:spLocks noChangeArrowheads="1"/>
          </p:cNvSpPr>
          <p:nvPr/>
        </p:nvSpPr>
        <p:spPr bwMode="auto">
          <a:xfrm>
            <a:off x="317500" y="865188"/>
            <a:ext cx="3513138" cy="3416320"/>
          </a:xfrm>
          <a:prstGeom prst="rect">
            <a:avLst/>
          </a:prstGeom>
          <a:noFill/>
          <a:ln w="9525">
            <a:noFill/>
            <a:miter lim="800000"/>
            <a:headEnd/>
            <a:tailEnd/>
          </a:ln>
          <a:effectLst/>
        </p:spPr>
        <p:txBody>
          <a:bodyPr wrap="square">
            <a:spAutoFit/>
          </a:bodyPr>
          <a:lstStyle/>
          <a:p>
            <a:pPr>
              <a:defRPr/>
            </a:pPr>
            <a:r>
              <a:rPr lang="en-GB" sz="2700" dirty="0" smtClean="0">
                <a:solidFill>
                  <a:schemeClr val="bg1"/>
                </a:solidFill>
                <a:effectLst>
                  <a:outerShdw blurRad="38100" dist="38100" dir="2700000" algn="tl">
                    <a:srgbClr val="000000"/>
                  </a:outerShdw>
                </a:effectLst>
                <a:latin typeface="Calibri" pitchFamily="34" charset="0"/>
                <a:sym typeface="Wingdings" pitchFamily="2" charset="2"/>
              </a:rPr>
              <a:t>In this case the potential temperature (</a:t>
            </a:r>
            <a:r>
              <a:rPr lang="en-GB" sz="2700" dirty="0" smtClean="0">
                <a:solidFill>
                  <a:srgbClr val="FFFF00"/>
                </a:solidFill>
                <a:effectLst>
                  <a:outerShdw blurRad="38100" dist="38100" dir="2700000" algn="tl">
                    <a:srgbClr val="000000"/>
                  </a:outerShdw>
                </a:effectLst>
                <a:latin typeface="Calibri" pitchFamily="34" charset="0"/>
                <a:sym typeface="Wingdings" pitchFamily="2" charset="2"/>
              </a:rPr>
              <a:t>following the Cambridge School</a:t>
            </a:r>
            <a:r>
              <a:rPr lang="en-GB" sz="2700" dirty="0" smtClean="0">
                <a:solidFill>
                  <a:schemeClr val="bg1"/>
                </a:solidFill>
                <a:effectLst>
                  <a:outerShdw blurRad="38100" dist="38100" dir="2700000" algn="tl">
                    <a:srgbClr val="000000"/>
                  </a:outerShdw>
                </a:effectLst>
                <a:latin typeface="Calibri" pitchFamily="34" charset="0"/>
                <a:sym typeface="Wingdings" pitchFamily="2" charset="2"/>
              </a:rPr>
              <a:t>) is obtained by continuing the mantle adiabat in the convective region up to surface pressure.</a:t>
            </a:r>
            <a:endParaRPr lang="en-GB" sz="27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0684" name="Text Box 12"/>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80685" name="Text Box 13"/>
          <p:cNvSpPr txBox="1">
            <a:spLocks noChangeArrowheads="1"/>
          </p:cNvSpPr>
          <p:nvPr/>
        </p:nvSpPr>
        <p:spPr bwMode="auto">
          <a:xfrm>
            <a:off x="317500" y="4606925"/>
            <a:ext cx="3365500" cy="2062103"/>
          </a:xfrm>
          <a:prstGeom prst="rect">
            <a:avLst/>
          </a:prstGeom>
          <a:noFill/>
          <a:ln w="9525">
            <a:noFill/>
            <a:miter lim="800000"/>
            <a:headEnd/>
            <a:tailEnd/>
          </a:ln>
          <a:effectLst/>
        </p:spPr>
        <p:txBody>
          <a:bodyPr wrap="square">
            <a:spAutoFit/>
          </a:bodyPr>
          <a:lstStyle/>
          <a:p>
            <a:pPr algn="ctr">
              <a:defRPr/>
            </a:pP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The potential temperature of this example is 1280 °C.</a:t>
            </a:r>
            <a:endParaRPr lang="en-GB" sz="32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1180687" name="Line 15"/>
          <p:cNvSpPr>
            <a:spLocks noChangeShapeType="1"/>
          </p:cNvSpPr>
          <p:nvPr/>
        </p:nvSpPr>
        <p:spPr bwMode="auto">
          <a:xfrm>
            <a:off x="4432300" y="27813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80688" name="Line 16"/>
          <p:cNvSpPr>
            <a:spLocks noChangeShapeType="1"/>
          </p:cNvSpPr>
          <p:nvPr/>
        </p:nvSpPr>
        <p:spPr bwMode="auto">
          <a:xfrm>
            <a:off x="4419600" y="41656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80689" name="Rectangle 17"/>
          <p:cNvSpPr>
            <a:spLocks noChangeArrowheads="1"/>
          </p:cNvSpPr>
          <p:nvPr/>
        </p:nvSpPr>
        <p:spPr bwMode="auto">
          <a:xfrm>
            <a:off x="4432300" y="1473200"/>
            <a:ext cx="4559300" cy="1295400"/>
          </a:xfrm>
          <a:prstGeom prst="rect">
            <a:avLst/>
          </a:prstGeom>
          <a:solidFill>
            <a:srgbClr val="FF6600">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36876" name="Group 19"/>
          <p:cNvGrpSpPr>
            <a:grpSpLocks/>
          </p:cNvGrpSpPr>
          <p:nvPr/>
        </p:nvGrpSpPr>
        <p:grpSpPr bwMode="auto">
          <a:xfrm>
            <a:off x="4697413" y="4314825"/>
            <a:ext cx="3938587" cy="2222500"/>
            <a:chOff x="375" y="3171"/>
            <a:chExt cx="1776" cy="984"/>
          </a:xfrm>
        </p:grpSpPr>
        <p:sp>
          <p:nvSpPr>
            <p:cNvPr id="1180692" name="Oval 20"/>
            <p:cNvSpPr>
              <a:spLocks noChangeArrowheads="1"/>
            </p:cNvSpPr>
            <p:nvPr/>
          </p:nvSpPr>
          <p:spPr bwMode="auto">
            <a:xfrm>
              <a:off x="997"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0693" name="AutoShape 21"/>
            <p:cNvSpPr>
              <a:spLocks noChangeArrowheads="1"/>
            </p:cNvSpPr>
            <p:nvPr/>
          </p:nvSpPr>
          <p:spPr bwMode="auto">
            <a:xfrm>
              <a:off x="970"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4" name="AutoShape 22"/>
            <p:cNvSpPr>
              <a:spLocks noChangeArrowheads="1"/>
            </p:cNvSpPr>
            <p:nvPr/>
          </p:nvSpPr>
          <p:spPr bwMode="auto">
            <a:xfrm rot="10672734">
              <a:off x="1499" y="361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5" name="AutoShape 23"/>
            <p:cNvSpPr>
              <a:spLocks noChangeArrowheads="1"/>
            </p:cNvSpPr>
            <p:nvPr/>
          </p:nvSpPr>
          <p:spPr bwMode="auto">
            <a:xfrm rot="10672734">
              <a:off x="1567"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6" name="AutoShape 24"/>
            <p:cNvSpPr>
              <a:spLocks noChangeArrowheads="1"/>
            </p:cNvSpPr>
            <p:nvPr/>
          </p:nvSpPr>
          <p:spPr bwMode="auto">
            <a:xfrm rot="5400000">
              <a:off x="1238" y="317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7" name="AutoShape 25"/>
            <p:cNvSpPr>
              <a:spLocks noChangeArrowheads="1"/>
            </p:cNvSpPr>
            <p:nvPr/>
          </p:nvSpPr>
          <p:spPr bwMode="auto">
            <a:xfrm rot="16200000">
              <a:off x="1235" y="4099"/>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8" name="Oval 26"/>
            <p:cNvSpPr>
              <a:spLocks noChangeArrowheads="1"/>
            </p:cNvSpPr>
            <p:nvPr/>
          </p:nvSpPr>
          <p:spPr bwMode="auto">
            <a:xfrm>
              <a:off x="1593"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0699" name="AutoShape 27"/>
            <p:cNvSpPr>
              <a:spLocks noChangeArrowheads="1"/>
            </p:cNvSpPr>
            <p:nvPr/>
          </p:nvSpPr>
          <p:spPr bwMode="auto">
            <a:xfrm>
              <a:off x="2095"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0" name="AutoShape 28"/>
            <p:cNvSpPr>
              <a:spLocks noChangeArrowheads="1"/>
            </p:cNvSpPr>
            <p:nvPr/>
          </p:nvSpPr>
          <p:spPr bwMode="auto">
            <a:xfrm rot="5400000">
              <a:off x="1847" y="409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1" name="AutoShape 29"/>
            <p:cNvSpPr>
              <a:spLocks noChangeArrowheads="1"/>
            </p:cNvSpPr>
            <p:nvPr/>
          </p:nvSpPr>
          <p:spPr bwMode="auto">
            <a:xfrm rot="16200000">
              <a:off x="1827" y="3171"/>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2" name="Oval 30"/>
            <p:cNvSpPr>
              <a:spLocks noChangeArrowheads="1"/>
            </p:cNvSpPr>
            <p:nvPr/>
          </p:nvSpPr>
          <p:spPr bwMode="auto">
            <a:xfrm>
              <a:off x="399" y="3198"/>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0703" name="AutoShape 31"/>
            <p:cNvSpPr>
              <a:spLocks noChangeArrowheads="1"/>
            </p:cNvSpPr>
            <p:nvPr/>
          </p:nvSpPr>
          <p:spPr bwMode="auto">
            <a:xfrm>
              <a:off x="900" y="3607"/>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4" name="AutoShape 32"/>
            <p:cNvSpPr>
              <a:spLocks noChangeArrowheads="1"/>
            </p:cNvSpPr>
            <p:nvPr/>
          </p:nvSpPr>
          <p:spPr bwMode="auto">
            <a:xfrm rot="5400000">
              <a:off x="655" y="409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5" name="AutoShape 33"/>
            <p:cNvSpPr>
              <a:spLocks noChangeArrowheads="1"/>
            </p:cNvSpPr>
            <p:nvPr/>
          </p:nvSpPr>
          <p:spPr bwMode="auto">
            <a:xfrm rot="16200000">
              <a:off x="627" y="3171"/>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6" name="AutoShape 34"/>
            <p:cNvSpPr>
              <a:spLocks noChangeArrowheads="1"/>
            </p:cNvSpPr>
            <p:nvPr/>
          </p:nvSpPr>
          <p:spPr bwMode="auto">
            <a:xfrm rot="10672734">
              <a:off x="375"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80686" name="Line 14"/>
          <p:cNvSpPr>
            <a:spLocks noChangeShapeType="1"/>
          </p:cNvSpPr>
          <p:nvPr/>
        </p:nvSpPr>
        <p:spPr bwMode="auto">
          <a:xfrm flipH="1" flipV="1">
            <a:off x="7623175" y="1498600"/>
            <a:ext cx="192088" cy="2833688"/>
          </a:xfrm>
          <a:prstGeom prst="line">
            <a:avLst/>
          </a:prstGeom>
          <a:noFill/>
          <a:ln w="76200">
            <a:solidFill>
              <a:srgbClr val="996633"/>
            </a:solidFill>
            <a:prstDash val="sysDot"/>
            <a:round/>
            <a:headEnd/>
            <a:tailEnd/>
          </a:ln>
          <a:effectLst/>
        </p:spPr>
        <p:txBody>
          <a:bodyPr anchor="ctr"/>
          <a:lstStyle/>
          <a:p>
            <a:pPr>
              <a:defRPr/>
            </a:pPr>
            <a:endParaRPr lang="en-GB">
              <a:latin typeface="Calibri" pitchFamily="34" charset="0"/>
            </a:endParaRPr>
          </a:p>
        </p:txBody>
      </p:sp>
      <p:sp>
        <p:nvSpPr>
          <p:cNvPr id="1180715" name="Text Box 43"/>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
        <p:nvSpPr>
          <p:cNvPr id="1180716" name="Rectangle 44"/>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39" name="Freeform 18"/>
          <p:cNvSpPr>
            <a:spLocks/>
          </p:cNvSpPr>
          <p:nvPr/>
        </p:nvSpPr>
        <p:spPr bwMode="auto">
          <a:xfrm rot="5400000">
            <a:off x="3659981" y="2353470"/>
            <a:ext cx="5153025" cy="3452812"/>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0683">
                                            <p:txEl>
                                              <p:pRg st="0" end="0"/>
                                            </p:txEl>
                                          </p:spTgt>
                                        </p:tgtEl>
                                        <p:attrNameLst>
                                          <p:attrName>style.visibility</p:attrName>
                                        </p:attrNameLst>
                                      </p:cBhvr>
                                      <p:to>
                                        <p:strVal val="visible"/>
                                      </p:to>
                                    </p:set>
                                    <p:animEffect transition="in" filter="fade">
                                      <p:cBhvr>
                                        <p:cTn id="7" dur="500"/>
                                        <p:tgtEl>
                                          <p:spTgt spid="1180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0686"/>
                                        </p:tgtEl>
                                        <p:attrNameLst>
                                          <p:attrName>style.visibility</p:attrName>
                                        </p:attrNameLst>
                                      </p:cBhvr>
                                      <p:to>
                                        <p:strVal val="visible"/>
                                      </p:to>
                                    </p:set>
                                    <p:animEffect transition="in" filter="wipe(down)">
                                      <p:cBhvr>
                                        <p:cTn id="12" dur="2000"/>
                                        <p:tgtEl>
                                          <p:spTgt spid="118068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80715"/>
                                        </p:tgtEl>
                                        <p:attrNameLst>
                                          <p:attrName>style.visibility</p:attrName>
                                        </p:attrNameLst>
                                      </p:cBhvr>
                                      <p:to>
                                        <p:strVal val="visible"/>
                                      </p:to>
                                    </p:set>
                                    <p:animEffect transition="in" filter="fade">
                                      <p:cBhvr>
                                        <p:cTn id="16" dur="500"/>
                                        <p:tgtEl>
                                          <p:spTgt spid="11807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80685">
                                            <p:txEl>
                                              <p:pRg st="0" end="0"/>
                                            </p:txEl>
                                          </p:spTgt>
                                        </p:tgtEl>
                                        <p:attrNameLst>
                                          <p:attrName>style.visibility</p:attrName>
                                        </p:attrNameLst>
                                      </p:cBhvr>
                                      <p:to>
                                        <p:strVal val="visible"/>
                                      </p:to>
                                    </p:set>
                                    <p:animEffect transition="in" filter="fade">
                                      <p:cBhvr>
                                        <p:cTn id="21" dur="500"/>
                                        <p:tgtEl>
                                          <p:spTgt spid="11806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83" grpId="0" build="p" autoUpdateAnimBg="0"/>
      <p:bldP spid="1180685" grpId="0" build="p" autoUpdateAnimBg="0"/>
      <p:bldP spid="11807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ChangeArrowheads="1"/>
          </p:cNvSpPr>
          <p:nvPr/>
        </p:nvSpPr>
        <p:spPr bwMode="auto">
          <a:xfrm>
            <a:off x="844550" y="6316663"/>
            <a:ext cx="829945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79" name="Text Box 3"/>
          <p:cNvSpPr txBox="1">
            <a:spLocks noChangeArrowheads="1"/>
          </p:cNvSpPr>
          <p:nvPr/>
        </p:nvSpPr>
        <p:spPr bwMode="auto">
          <a:xfrm>
            <a:off x="317500" y="865188"/>
            <a:ext cx="3378200" cy="1384995"/>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Let us assume a second type of lithosphere.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65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37893" name="Group 44"/>
          <p:cNvGrpSpPr>
            <a:grpSpLocks/>
          </p:cNvGrpSpPr>
          <p:nvPr/>
        </p:nvGrpSpPr>
        <p:grpSpPr bwMode="auto">
          <a:xfrm>
            <a:off x="3732213" y="941388"/>
            <a:ext cx="5411787" cy="5916612"/>
            <a:chOff x="2351" y="593"/>
            <a:chExt cx="3409" cy="3727"/>
          </a:xfrm>
        </p:grpSpPr>
        <p:pic>
          <p:nvPicPr>
            <p:cNvPr id="37923" name="Picture 15"/>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76592" name="Rectangle 16"/>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3" name="Rectangle 17"/>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4" name="Rectangle 18"/>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5" name="Rectangle 19"/>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6" name="Freeform 20"/>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76597" name="Freeform 21"/>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76599" name="Text Box 23"/>
          <p:cNvSpPr txBox="1">
            <a:spLocks noChangeArrowheads="1"/>
          </p:cNvSpPr>
          <p:nvPr/>
        </p:nvSpPr>
        <p:spPr bwMode="auto">
          <a:xfrm>
            <a:off x="317500" y="2427288"/>
            <a:ext cx="3378200" cy="3970318"/>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Type 2:</a:t>
            </a: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“Cratonic” continental lithosphere (thickness of mechanical boundary layer ~150 km; thermal boundary layer ~230 km).</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76600" name="Rectangle 24"/>
          <p:cNvSpPr>
            <a:spLocks noChangeArrowheads="1"/>
          </p:cNvSpPr>
          <p:nvPr/>
        </p:nvSpPr>
        <p:spPr bwMode="auto">
          <a:xfrm>
            <a:off x="4422775" y="4610100"/>
            <a:ext cx="4559300" cy="1701800"/>
          </a:xfrm>
          <a:prstGeom prst="rect">
            <a:avLst/>
          </a:prstGeom>
          <a:solidFill>
            <a:schemeClr val="hlink">
              <a:alpha val="60001"/>
            </a:schemeClr>
          </a:solidFill>
          <a:ln w="9525" algn="ctr">
            <a:noFill/>
            <a:miter lim="800000"/>
            <a:headEnd/>
            <a:tailEnd/>
          </a:ln>
          <a:effectLst/>
        </p:spPr>
        <p:txBody>
          <a:bodyPr wrap="none" anchor="ctr"/>
          <a:lstStyle/>
          <a:p>
            <a:pPr algn="ctr">
              <a:defRPr/>
            </a:pPr>
            <a:r>
              <a:rPr lang="en-GB" sz="3200" smtClean="0">
                <a:solidFill>
                  <a:schemeClr val="tx1"/>
                </a:solidFill>
                <a:effectLst>
                  <a:outerShdw blurRad="38100" dist="38100" dir="2700000" algn="tl">
                    <a:srgbClr val="FFFFFF"/>
                  </a:outerShdw>
                </a:effectLst>
                <a:latin typeface="Calibri" pitchFamily="34" charset="0"/>
              </a:rPr>
              <a:t>TBL</a:t>
            </a:r>
            <a:endParaRPr lang="en-GB" sz="3200">
              <a:solidFill>
                <a:schemeClr val="tx1"/>
              </a:solidFill>
              <a:effectLst>
                <a:outerShdw blurRad="38100" dist="38100" dir="2700000" algn="tl">
                  <a:srgbClr val="FFFFFF"/>
                </a:outerShdw>
              </a:effectLst>
              <a:latin typeface="Calibri" pitchFamily="34" charset="0"/>
            </a:endParaRPr>
          </a:p>
        </p:txBody>
      </p:sp>
      <p:sp>
        <p:nvSpPr>
          <p:cNvPr id="1176601" name="Rectangle 25"/>
          <p:cNvSpPr>
            <a:spLocks noChangeArrowheads="1"/>
          </p:cNvSpPr>
          <p:nvPr/>
        </p:nvSpPr>
        <p:spPr bwMode="auto">
          <a:xfrm>
            <a:off x="4422775" y="6311900"/>
            <a:ext cx="4559300" cy="3937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76602" name="Rectangle 26"/>
          <p:cNvSpPr>
            <a:spLocks noChangeArrowheads="1"/>
          </p:cNvSpPr>
          <p:nvPr/>
        </p:nvSpPr>
        <p:spPr bwMode="auto">
          <a:xfrm>
            <a:off x="4424363" y="1473200"/>
            <a:ext cx="4559300" cy="3136900"/>
          </a:xfrm>
          <a:prstGeom prst="rect">
            <a:avLst/>
          </a:prstGeom>
          <a:solidFill>
            <a:srgbClr val="FF6600">
              <a:alpha val="60001"/>
            </a:srgbClr>
          </a:solidFill>
          <a:ln w="9525" algn="ctr">
            <a:noFill/>
            <a:miter lim="800000"/>
            <a:headEnd/>
            <a:tailEnd/>
          </a:ln>
          <a:effectLst/>
        </p:spPr>
        <p:txBody>
          <a:bodyPr wrap="none" anchor="ctr"/>
          <a:lstStyle/>
          <a:p>
            <a:pPr algn="ctr">
              <a:defRPr/>
            </a:pPr>
            <a:r>
              <a:rPr lang="en-GB" sz="3200" smtClean="0">
                <a:solidFill>
                  <a:schemeClr val="tx1"/>
                </a:solidFill>
                <a:effectLst>
                  <a:outerShdw blurRad="38100" dist="38100" dir="2700000" algn="tl">
                    <a:srgbClr val="FFFFFF"/>
                  </a:outerShdw>
                </a:effectLst>
                <a:latin typeface="Calibri" pitchFamily="34" charset="0"/>
              </a:rPr>
              <a:t>MBL</a:t>
            </a:r>
            <a:endParaRPr lang="en-GB" sz="3200">
              <a:solidFill>
                <a:schemeClr val="tx1"/>
              </a:solidFill>
              <a:effectLst>
                <a:outerShdw blurRad="38100" dist="38100" dir="2700000" algn="tl">
                  <a:srgbClr val="FFFFFF"/>
                </a:outerShdw>
              </a:effectLst>
              <a:latin typeface="Calibri" pitchFamily="34" charset="0"/>
            </a:endParaRPr>
          </a:p>
        </p:txBody>
      </p:sp>
      <p:sp>
        <p:nvSpPr>
          <p:cNvPr id="1176585" name="Line 9"/>
          <p:cNvSpPr>
            <a:spLocks noChangeShapeType="1"/>
          </p:cNvSpPr>
          <p:nvPr/>
        </p:nvSpPr>
        <p:spPr bwMode="auto">
          <a:xfrm>
            <a:off x="4483100" y="46101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6586" name="Line 10"/>
          <p:cNvSpPr>
            <a:spLocks noChangeShapeType="1"/>
          </p:cNvSpPr>
          <p:nvPr/>
        </p:nvSpPr>
        <p:spPr bwMode="auto">
          <a:xfrm>
            <a:off x="4470400" y="62992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grpSp>
        <p:nvGrpSpPr>
          <p:cNvPr id="3" name="Group 27"/>
          <p:cNvGrpSpPr>
            <a:grpSpLocks/>
          </p:cNvGrpSpPr>
          <p:nvPr/>
        </p:nvGrpSpPr>
        <p:grpSpPr bwMode="auto">
          <a:xfrm>
            <a:off x="4713894" y="6308885"/>
            <a:ext cx="3903104" cy="427156"/>
            <a:chOff x="381" y="3066"/>
            <a:chExt cx="1760" cy="1182"/>
          </a:xfrm>
        </p:grpSpPr>
        <p:sp>
          <p:nvSpPr>
            <p:cNvPr id="1176604" name="Oval 28"/>
            <p:cNvSpPr>
              <a:spLocks noChangeArrowheads="1"/>
            </p:cNvSpPr>
            <p:nvPr/>
          </p:nvSpPr>
          <p:spPr bwMode="auto">
            <a:xfrm>
              <a:off x="997"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6605" name="AutoShape 29"/>
            <p:cNvSpPr>
              <a:spLocks noChangeArrowheads="1"/>
            </p:cNvSpPr>
            <p:nvPr/>
          </p:nvSpPr>
          <p:spPr bwMode="auto">
            <a:xfrm>
              <a:off x="977" y="3547"/>
              <a:ext cx="43" cy="17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6" name="AutoShape 30"/>
            <p:cNvSpPr>
              <a:spLocks noChangeArrowheads="1"/>
            </p:cNvSpPr>
            <p:nvPr/>
          </p:nvSpPr>
          <p:spPr bwMode="auto">
            <a:xfrm rot="10800000">
              <a:off x="1507" y="3579"/>
              <a:ext cx="41" cy="182"/>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8" name="AutoShape 32"/>
            <p:cNvSpPr>
              <a:spLocks noChangeArrowheads="1"/>
            </p:cNvSpPr>
            <p:nvPr/>
          </p:nvSpPr>
          <p:spPr bwMode="auto">
            <a:xfrm rot="5400000">
              <a:off x="1166" y="3181"/>
              <a:ext cx="201" cy="3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9" name="AutoShape 33"/>
            <p:cNvSpPr>
              <a:spLocks noChangeArrowheads="1"/>
            </p:cNvSpPr>
            <p:nvPr/>
          </p:nvSpPr>
          <p:spPr bwMode="auto">
            <a:xfrm rot="16200000">
              <a:off x="1142" y="4107"/>
              <a:ext cx="242" cy="40"/>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0" name="Oval 34"/>
            <p:cNvSpPr>
              <a:spLocks noChangeArrowheads="1"/>
            </p:cNvSpPr>
            <p:nvPr/>
          </p:nvSpPr>
          <p:spPr bwMode="auto">
            <a:xfrm>
              <a:off x="1593"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6611" name="AutoShape 35"/>
            <p:cNvSpPr>
              <a:spLocks noChangeArrowheads="1"/>
            </p:cNvSpPr>
            <p:nvPr/>
          </p:nvSpPr>
          <p:spPr bwMode="auto">
            <a:xfrm>
              <a:off x="2106" y="3514"/>
              <a:ext cx="35" cy="242"/>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2" name="AutoShape 36"/>
            <p:cNvSpPr>
              <a:spLocks noChangeArrowheads="1"/>
            </p:cNvSpPr>
            <p:nvPr/>
          </p:nvSpPr>
          <p:spPr bwMode="auto">
            <a:xfrm rot="5400000">
              <a:off x="1846" y="4093"/>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3" name="AutoShape 37"/>
            <p:cNvSpPr>
              <a:spLocks noChangeArrowheads="1"/>
            </p:cNvSpPr>
            <p:nvPr/>
          </p:nvSpPr>
          <p:spPr bwMode="auto">
            <a:xfrm rot="16200000">
              <a:off x="1720" y="3177"/>
              <a:ext cx="268" cy="45"/>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4" name="Oval 38"/>
            <p:cNvSpPr>
              <a:spLocks noChangeArrowheads="1"/>
            </p:cNvSpPr>
            <p:nvPr/>
          </p:nvSpPr>
          <p:spPr bwMode="auto">
            <a:xfrm>
              <a:off x="399" y="3197"/>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6615" name="AutoShape 39"/>
            <p:cNvSpPr>
              <a:spLocks noChangeArrowheads="1"/>
            </p:cNvSpPr>
            <p:nvPr/>
          </p:nvSpPr>
          <p:spPr bwMode="auto">
            <a:xfrm>
              <a:off x="905" y="3520"/>
              <a:ext cx="46" cy="182"/>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6" name="AutoShape 40"/>
            <p:cNvSpPr>
              <a:spLocks noChangeArrowheads="1"/>
            </p:cNvSpPr>
            <p:nvPr/>
          </p:nvSpPr>
          <p:spPr bwMode="auto">
            <a:xfrm rot="5400000">
              <a:off x="590" y="4083"/>
              <a:ext cx="184"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7" name="AutoShape 41"/>
            <p:cNvSpPr>
              <a:spLocks noChangeArrowheads="1"/>
            </p:cNvSpPr>
            <p:nvPr/>
          </p:nvSpPr>
          <p:spPr bwMode="auto">
            <a:xfrm rot="16200000">
              <a:off x="560" y="3180"/>
              <a:ext cx="215" cy="40"/>
            </a:xfrm>
            <a:prstGeom prst="triangle">
              <a:avLst>
                <a:gd name="adj" fmla="val 50001"/>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8" name="AutoShape 42"/>
            <p:cNvSpPr>
              <a:spLocks noChangeArrowheads="1"/>
            </p:cNvSpPr>
            <p:nvPr/>
          </p:nvSpPr>
          <p:spPr bwMode="auto">
            <a:xfrm rot="10672734">
              <a:off x="381" y="3584"/>
              <a:ext cx="44" cy="16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7" name="AutoShape 31"/>
            <p:cNvSpPr>
              <a:spLocks noChangeArrowheads="1"/>
            </p:cNvSpPr>
            <p:nvPr/>
          </p:nvSpPr>
          <p:spPr bwMode="auto">
            <a:xfrm rot="10800000">
              <a:off x="1573" y="3575"/>
              <a:ext cx="45" cy="21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76598" name="Freeform 22"/>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176622" name="Rectangle 46"/>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25" name="AutoShape 49"/>
          <p:cNvSpPr>
            <a:spLocks/>
          </p:cNvSpPr>
          <p:nvPr/>
        </p:nvSpPr>
        <p:spPr bwMode="auto">
          <a:xfrm>
            <a:off x="3995738" y="1470025"/>
            <a:ext cx="190500" cy="3703638"/>
          </a:xfrm>
          <a:prstGeom prst="leftBrace">
            <a:avLst>
              <a:gd name="adj1" fmla="val 212778"/>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6626" name="Text Box 50"/>
          <p:cNvSpPr txBox="1">
            <a:spLocks noChangeArrowheads="1"/>
          </p:cNvSpPr>
          <p:nvPr/>
        </p:nvSpPr>
        <p:spPr bwMode="auto">
          <a:xfrm rot="16200000">
            <a:off x="3185531" y="2448689"/>
            <a:ext cx="1420389"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Lithosphere</a:t>
            </a:r>
          </a:p>
        </p:txBody>
      </p:sp>
      <p:sp>
        <p:nvSpPr>
          <p:cNvPr id="1176627" name="AutoShape 51"/>
          <p:cNvSpPr>
            <a:spLocks/>
          </p:cNvSpPr>
          <p:nvPr/>
        </p:nvSpPr>
        <p:spPr bwMode="auto">
          <a:xfrm>
            <a:off x="4046538" y="6330950"/>
            <a:ext cx="153987" cy="411163"/>
          </a:xfrm>
          <a:prstGeom prst="leftBrace">
            <a:avLst>
              <a:gd name="adj1" fmla="val 22251"/>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6628" name="Text Box 52"/>
          <p:cNvSpPr txBox="1">
            <a:spLocks noChangeArrowheads="1"/>
          </p:cNvSpPr>
          <p:nvPr/>
        </p:nvSpPr>
        <p:spPr bwMode="auto">
          <a:xfrm>
            <a:off x="1954312" y="6341723"/>
            <a:ext cx="1763753" cy="400110"/>
          </a:xfrm>
          <a:prstGeom prst="rect">
            <a:avLst/>
          </a:prstGeom>
          <a:noFill/>
          <a:ln w="9525" algn="ctr">
            <a:noFill/>
            <a:miter lim="800000"/>
            <a:headEnd/>
            <a:tailEnd/>
          </a:ln>
          <a:effectLst/>
        </p:spPr>
        <p:txBody>
          <a:bodyPr wrap="none">
            <a:spAutoFit/>
          </a:bodyPr>
          <a:lstStyle/>
          <a:p>
            <a:pPr>
              <a:defRPr/>
            </a:pPr>
            <a:r>
              <a:rPr lang="en-GB" sz="2000" dirty="0">
                <a:solidFill>
                  <a:srgbClr val="FF0000"/>
                </a:solidFill>
                <a:effectLst>
                  <a:outerShdw blurRad="38100" dist="38100" dir="2700000" algn="tl">
                    <a:srgbClr val="000000"/>
                  </a:outerShdw>
                </a:effectLst>
                <a:latin typeface="Calibri" pitchFamily="34" charset="0"/>
              </a:rPr>
              <a:t>Asthenosphere</a:t>
            </a:r>
          </a:p>
        </p:txBody>
      </p:sp>
      <p:sp>
        <p:nvSpPr>
          <p:cNvPr id="1176629" name="Text Box 53"/>
          <p:cNvSpPr txBox="1">
            <a:spLocks noChangeArrowheads="1"/>
          </p:cNvSpPr>
          <p:nvPr/>
        </p:nvSpPr>
        <p:spPr bwMode="auto">
          <a:xfrm rot="24667573">
            <a:off x="4661362" y="2118847"/>
            <a:ext cx="1677062" cy="523220"/>
          </a:xfrm>
          <a:prstGeom prst="rect">
            <a:avLst/>
          </a:prstGeom>
          <a:noFill/>
          <a:ln w="9525" algn="ctr">
            <a:noFill/>
            <a:miter lim="800000"/>
            <a:headEnd/>
            <a:tailEnd/>
          </a:ln>
          <a:effectLst/>
        </p:spPr>
        <p:txBody>
          <a:bodyPr wrap="none">
            <a:spAutoFit/>
          </a:bodyPr>
          <a:lstStyle/>
          <a:p>
            <a:pPr>
              <a:defRPr/>
            </a:pPr>
            <a:r>
              <a:rPr lang="en-GB" sz="2800" dirty="0">
                <a:solidFill>
                  <a:srgbClr val="FF0000"/>
                </a:solidFill>
                <a:effectLst>
                  <a:outerShdw blurRad="38100" dist="38100" dir="2700000" algn="tl">
                    <a:srgbClr val="000000"/>
                  </a:outerShdw>
                </a:effectLst>
                <a:latin typeface="Calibri" pitchFamily="34" charset="0"/>
              </a:rPr>
              <a:t>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6579">
                                            <p:txEl>
                                              <p:pRg st="0" end="0"/>
                                            </p:txEl>
                                          </p:spTgt>
                                        </p:tgtEl>
                                        <p:attrNameLst>
                                          <p:attrName>style.visibility</p:attrName>
                                        </p:attrNameLst>
                                      </p:cBhvr>
                                      <p:to>
                                        <p:strVal val="visible"/>
                                      </p:to>
                                    </p:set>
                                    <p:animEffect transition="in" filter="fade">
                                      <p:cBhvr>
                                        <p:cTn id="7" dur="500"/>
                                        <p:tgtEl>
                                          <p:spTgt spid="117657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76599">
                                            <p:txEl>
                                              <p:pRg st="0" end="0"/>
                                            </p:txEl>
                                          </p:spTgt>
                                        </p:tgtEl>
                                        <p:attrNameLst>
                                          <p:attrName>style.visibility</p:attrName>
                                        </p:attrNameLst>
                                      </p:cBhvr>
                                      <p:to>
                                        <p:strVal val="visible"/>
                                      </p:to>
                                    </p:set>
                                    <p:animEffect transition="in" filter="fade">
                                      <p:cBhvr>
                                        <p:cTn id="11" dur="500"/>
                                        <p:tgtEl>
                                          <p:spTgt spid="117659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76599">
                                            <p:txEl>
                                              <p:pRg st="1" end="1"/>
                                            </p:txEl>
                                          </p:spTgt>
                                        </p:tgtEl>
                                        <p:attrNameLst>
                                          <p:attrName>style.visibility</p:attrName>
                                        </p:attrNameLst>
                                      </p:cBhvr>
                                      <p:to>
                                        <p:strVal val="visible"/>
                                      </p:to>
                                    </p:set>
                                    <p:animEffect transition="in" filter="fade">
                                      <p:cBhvr>
                                        <p:cTn id="15" dur="500"/>
                                        <p:tgtEl>
                                          <p:spTgt spid="11765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76602"/>
                                        </p:tgtEl>
                                        <p:attrNameLst>
                                          <p:attrName>style.visibility</p:attrName>
                                        </p:attrNameLst>
                                      </p:cBhvr>
                                      <p:to>
                                        <p:strVal val="visible"/>
                                      </p:to>
                                    </p:set>
                                    <p:animEffect transition="in" filter="fade">
                                      <p:cBhvr>
                                        <p:cTn id="20" dur="500"/>
                                        <p:tgtEl>
                                          <p:spTgt spid="11766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76585"/>
                                        </p:tgtEl>
                                        <p:attrNameLst>
                                          <p:attrName>style.visibility</p:attrName>
                                        </p:attrNameLst>
                                      </p:cBhvr>
                                      <p:to>
                                        <p:strVal val="visible"/>
                                      </p:to>
                                    </p:set>
                                    <p:animEffect transition="in" filter="wipe(left)">
                                      <p:cBhvr>
                                        <p:cTn id="25" dur="500"/>
                                        <p:tgtEl>
                                          <p:spTgt spid="117658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76600"/>
                                        </p:tgtEl>
                                        <p:attrNameLst>
                                          <p:attrName>style.visibility</p:attrName>
                                        </p:attrNameLst>
                                      </p:cBhvr>
                                      <p:to>
                                        <p:strVal val="visible"/>
                                      </p:to>
                                    </p:set>
                                    <p:animEffect transition="in" filter="fade">
                                      <p:cBhvr>
                                        <p:cTn id="29" dur="500"/>
                                        <p:tgtEl>
                                          <p:spTgt spid="117660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76586"/>
                                        </p:tgtEl>
                                        <p:attrNameLst>
                                          <p:attrName>style.visibility</p:attrName>
                                        </p:attrNameLst>
                                      </p:cBhvr>
                                      <p:to>
                                        <p:strVal val="visible"/>
                                      </p:to>
                                    </p:set>
                                    <p:animEffect transition="in" filter="wipe(left)">
                                      <p:cBhvr>
                                        <p:cTn id="33" dur="500"/>
                                        <p:tgtEl>
                                          <p:spTgt spid="1176586"/>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176625"/>
                                        </p:tgtEl>
                                        <p:attrNameLst>
                                          <p:attrName>style.visibility</p:attrName>
                                        </p:attrNameLst>
                                      </p:cBhvr>
                                      <p:to>
                                        <p:strVal val="visible"/>
                                      </p:to>
                                    </p:set>
                                    <p:animEffect transition="in" filter="wipe(up)">
                                      <p:cBhvr>
                                        <p:cTn id="37" dur="1000"/>
                                        <p:tgtEl>
                                          <p:spTgt spid="1176625"/>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176626"/>
                                        </p:tgtEl>
                                        <p:attrNameLst>
                                          <p:attrName>style.visibility</p:attrName>
                                        </p:attrNameLst>
                                      </p:cBhvr>
                                      <p:to>
                                        <p:strVal val="visible"/>
                                      </p:to>
                                    </p:set>
                                    <p:animEffect transition="in" filter="fade">
                                      <p:cBhvr>
                                        <p:cTn id="41" dur="500"/>
                                        <p:tgtEl>
                                          <p:spTgt spid="11766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76601"/>
                                        </p:tgtEl>
                                        <p:attrNameLst>
                                          <p:attrName>style.visibility</p:attrName>
                                        </p:attrNameLst>
                                      </p:cBhvr>
                                      <p:to>
                                        <p:strVal val="visible"/>
                                      </p:to>
                                    </p:set>
                                    <p:animEffect transition="in" filter="fade">
                                      <p:cBhvr>
                                        <p:cTn id="46" dur="500"/>
                                        <p:tgtEl>
                                          <p:spTgt spid="1176601"/>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176627"/>
                                        </p:tgtEl>
                                        <p:attrNameLst>
                                          <p:attrName>style.visibility</p:attrName>
                                        </p:attrNameLst>
                                      </p:cBhvr>
                                      <p:to>
                                        <p:strVal val="visible"/>
                                      </p:to>
                                    </p:set>
                                    <p:animEffect transition="in" filter="fade">
                                      <p:cBhvr>
                                        <p:cTn id="50" dur="500"/>
                                        <p:tgtEl>
                                          <p:spTgt spid="117662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76628"/>
                                        </p:tgtEl>
                                        <p:attrNameLst>
                                          <p:attrName>style.visibility</p:attrName>
                                        </p:attrNameLst>
                                      </p:cBhvr>
                                      <p:to>
                                        <p:strVal val="visible"/>
                                      </p:to>
                                    </p:set>
                                    <p:animEffect transition="in" filter="fade">
                                      <p:cBhvr>
                                        <p:cTn id="54" dur="500"/>
                                        <p:tgtEl>
                                          <p:spTgt spid="1176628"/>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176598"/>
                                        </p:tgtEl>
                                        <p:attrNameLst>
                                          <p:attrName>style.visibility</p:attrName>
                                        </p:attrNameLst>
                                      </p:cBhvr>
                                      <p:to>
                                        <p:strVal val="visible"/>
                                      </p:to>
                                    </p:set>
                                    <p:animEffect transition="in" filter="wipe(down)">
                                      <p:cBhvr>
                                        <p:cTn id="63" dur="2000"/>
                                        <p:tgtEl>
                                          <p:spTgt spid="1176598"/>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176629"/>
                                        </p:tgtEl>
                                        <p:attrNameLst>
                                          <p:attrName>style.visibility</p:attrName>
                                        </p:attrNameLst>
                                      </p:cBhvr>
                                      <p:to>
                                        <p:strVal val="visible"/>
                                      </p:to>
                                    </p:set>
                                    <p:animEffect transition="in" filter="fade">
                                      <p:cBhvr>
                                        <p:cTn id="67" dur="500"/>
                                        <p:tgtEl>
                                          <p:spTgt spid="117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79" grpId="0" build="p" autoUpdateAnimBg="0"/>
      <p:bldP spid="1176599" grpId="0" build="p" autoUpdateAnimBg="0"/>
      <p:bldP spid="1176600" grpId="0" animBg="1"/>
      <p:bldP spid="1176601" grpId="0" animBg="1"/>
      <p:bldP spid="1176602" grpId="0" animBg="1"/>
      <p:bldP spid="1176625" grpId="0" animBg="1"/>
      <p:bldP spid="1176626" grpId="0"/>
      <p:bldP spid="1176627" grpId="0" animBg="1"/>
      <p:bldP spid="1176628" grpId="0"/>
      <p:bldP spid="11766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ChangeArrowheads="1"/>
          </p:cNvSpPr>
          <p:nvPr/>
        </p:nvSpPr>
        <p:spPr bwMode="auto">
          <a:xfrm>
            <a:off x="1006475" y="6316663"/>
            <a:ext cx="81375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23" name="Text Box 3"/>
          <p:cNvSpPr txBox="1">
            <a:spLocks noChangeArrowheads="1"/>
          </p:cNvSpPr>
          <p:nvPr/>
        </p:nvSpPr>
        <p:spPr bwMode="auto">
          <a:xfrm>
            <a:off x="317500" y="865188"/>
            <a:ext cx="3378200" cy="2227262"/>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Also in this case continue the mantle adiabat in the convecting region up to surface pressure.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2724"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38917" name="Group 5"/>
          <p:cNvGrpSpPr>
            <a:grpSpLocks/>
          </p:cNvGrpSpPr>
          <p:nvPr/>
        </p:nvGrpSpPr>
        <p:grpSpPr bwMode="auto">
          <a:xfrm>
            <a:off x="3732213" y="941388"/>
            <a:ext cx="5411787" cy="5916612"/>
            <a:chOff x="2351" y="593"/>
            <a:chExt cx="3409" cy="3727"/>
          </a:xfrm>
        </p:grpSpPr>
        <p:pic>
          <p:nvPicPr>
            <p:cNvPr id="38944"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2727"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28"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29"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0"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1"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2732"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2733" name="Text Box 13"/>
          <p:cNvSpPr txBox="1">
            <a:spLocks noChangeArrowheads="1"/>
          </p:cNvSpPr>
          <p:nvPr/>
        </p:nvSpPr>
        <p:spPr bwMode="auto">
          <a:xfrm>
            <a:off x="317500" y="3530600"/>
            <a:ext cx="3378200" cy="2862263"/>
          </a:xfrm>
          <a:prstGeom prst="rect">
            <a:avLst/>
          </a:prstGeom>
          <a:noFill/>
          <a:ln w="9525">
            <a:noFill/>
            <a:miter lim="800000"/>
            <a:headEnd/>
            <a:tailEnd/>
          </a:ln>
          <a:effectLst/>
        </p:spPr>
        <p:txBody>
          <a:bodyPr wrap="square">
            <a:spAutoFit/>
          </a:bodyPr>
          <a:lstStyle/>
          <a:p>
            <a:pPr algn="ct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Also in this case the potential temperature </a:t>
            </a: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is assumed</a:t>
            </a: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 to be 1280 °C.</a:t>
            </a:r>
            <a:endParaRPr lang="en-GB" sz="36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1182734" name="Rectangle 14"/>
          <p:cNvSpPr>
            <a:spLocks noChangeArrowheads="1"/>
          </p:cNvSpPr>
          <p:nvPr/>
        </p:nvSpPr>
        <p:spPr bwMode="auto">
          <a:xfrm>
            <a:off x="4422775" y="4610100"/>
            <a:ext cx="4559300" cy="1701800"/>
          </a:xfrm>
          <a:prstGeom prst="rect">
            <a:avLst/>
          </a:prstGeom>
          <a:solidFill>
            <a:schemeClr val="hlink">
              <a:alpha val="60001"/>
            </a:scheme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5" name="Rectangle 15"/>
          <p:cNvSpPr>
            <a:spLocks noChangeArrowheads="1"/>
          </p:cNvSpPr>
          <p:nvPr/>
        </p:nvSpPr>
        <p:spPr bwMode="auto">
          <a:xfrm>
            <a:off x="4422775" y="6311900"/>
            <a:ext cx="4559300" cy="3937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6" name="Rectangle 16"/>
          <p:cNvSpPr>
            <a:spLocks noChangeArrowheads="1"/>
          </p:cNvSpPr>
          <p:nvPr/>
        </p:nvSpPr>
        <p:spPr bwMode="auto">
          <a:xfrm>
            <a:off x="4438650" y="1473200"/>
            <a:ext cx="4559300" cy="3136900"/>
          </a:xfrm>
          <a:prstGeom prst="rect">
            <a:avLst/>
          </a:prstGeom>
          <a:solidFill>
            <a:srgbClr val="FF6600">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7" name="Line 17"/>
          <p:cNvSpPr>
            <a:spLocks noChangeShapeType="1"/>
          </p:cNvSpPr>
          <p:nvPr/>
        </p:nvSpPr>
        <p:spPr bwMode="auto">
          <a:xfrm>
            <a:off x="4483100" y="46101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82738" name="Line 18"/>
          <p:cNvSpPr>
            <a:spLocks noChangeShapeType="1"/>
          </p:cNvSpPr>
          <p:nvPr/>
        </p:nvSpPr>
        <p:spPr bwMode="auto">
          <a:xfrm>
            <a:off x="4470400" y="62992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grpSp>
        <p:nvGrpSpPr>
          <p:cNvPr id="38924" name="Group 19"/>
          <p:cNvGrpSpPr>
            <a:grpSpLocks/>
          </p:cNvGrpSpPr>
          <p:nvPr/>
        </p:nvGrpSpPr>
        <p:grpSpPr bwMode="auto">
          <a:xfrm>
            <a:off x="4700588" y="6346825"/>
            <a:ext cx="3938587" cy="355600"/>
            <a:chOff x="375" y="3171"/>
            <a:chExt cx="1776" cy="984"/>
          </a:xfrm>
        </p:grpSpPr>
        <p:sp>
          <p:nvSpPr>
            <p:cNvPr id="1182740" name="Oval 20"/>
            <p:cNvSpPr>
              <a:spLocks noChangeArrowheads="1"/>
            </p:cNvSpPr>
            <p:nvPr/>
          </p:nvSpPr>
          <p:spPr bwMode="auto">
            <a:xfrm>
              <a:off x="997"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2741" name="AutoShape 21"/>
            <p:cNvSpPr>
              <a:spLocks noChangeArrowheads="1"/>
            </p:cNvSpPr>
            <p:nvPr/>
          </p:nvSpPr>
          <p:spPr bwMode="auto">
            <a:xfrm>
              <a:off x="970" y="3606"/>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2" name="AutoShape 22"/>
            <p:cNvSpPr>
              <a:spLocks noChangeArrowheads="1"/>
            </p:cNvSpPr>
            <p:nvPr/>
          </p:nvSpPr>
          <p:spPr bwMode="auto">
            <a:xfrm rot="10672734">
              <a:off x="1499" y="361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3" name="AutoShape 23"/>
            <p:cNvSpPr>
              <a:spLocks noChangeArrowheads="1"/>
            </p:cNvSpPr>
            <p:nvPr/>
          </p:nvSpPr>
          <p:spPr bwMode="auto">
            <a:xfrm rot="10672734">
              <a:off x="1567" y="3615"/>
              <a:ext cx="56" cy="5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4" name="AutoShape 24"/>
            <p:cNvSpPr>
              <a:spLocks noChangeArrowheads="1"/>
            </p:cNvSpPr>
            <p:nvPr/>
          </p:nvSpPr>
          <p:spPr bwMode="auto">
            <a:xfrm rot="5400000">
              <a:off x="1238" y="3172"/>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5" name="AutoShape 25"/>
            <p:cNvSpPr>
              <a:spLocks noChangeArrowheads="1"/>
            </p:cNvSpPr>
            <p:nvPr/>
          </p:nvSpPr>
          <p:spPr bwMode="auto">
            <a:xfrm rot="16200000">
              <a:off x="1234" y="4098"/>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6" name="Oval 26"/>
            <p:cNvSpPr>
              <a:spLocks noChangeArrowheads="1"/>
            </p:cNvSpPr>
            <p:nvPr/>
          </p:nvSpPr>
          <p:spPr bwMode="auto">
            <a:xfrm>
              <a:off x="1593"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2747" name="AutoShape 27"/>
            <p:cNvSpPr>
              <a:spLocks noChangeArrowheads="1"/>
            </p:cNvSpPr>
            <p:nvPr/>
          </p:nvSpPr>
          <p:spPr bwMode="auto">
            <a:xfrm>
              <a:off x="2095" y="3606"/>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8" name="AutoShape 28"/>
            <p:cNvSpPr>
              <a:spLocks noChangeArrowheads="1"/>
            </p:cNvSpPr>
            <p:nvPr/>
          </p:nvSpPr>
          <p:spPr bwMode="auto">
            <a:xfrm rot="5400000">
              <a:off x="1846" y="4093"/>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9" name="AutoShape 29"/>
            <p:cNvSpPr>
              <a:spLocks noChangeArrowheads="1"/>
            </p:cNvSpPr>
            <p:nvPr/>
          </p:nvSpPr>
          <p:spPr bwMode="auto">
            <a:xfrm rot="16200000">
              <a:off x="1826" y="3171"/>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0" name="Oval 30"/>
            <p:cNvSpPr>
              <a:spLocks noChangeArrowheads="1"/>
            </p:cNvSpPr>
            <p:nvPr/>
          </p:nvSpPr>
          <p:spPr bwMode="auto">
            <a:xfrm>
              <a:off x="399" y="3197"/>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2751" name="AutoShape 31"/>
            <p:cNvSpPr>
              <a:spLocks noChangeArrowheads="1"/>
            </p:cNvSpPr>
            <p:nvPr/>
          </p:nvSpPr>
          <p:spPr bwMode="auto">
            <a:xfrm>
              <a:off x="900" y="3606"/>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2" name="AutoShape 32"/>
            <p:cNvSpPr>
              <a:spLocks noChangeArrowheads="1"/>
            </p:cNvSpPr>
            <p:nvPr/>
          </p:nvSpPr>
          <p:spPr bwMode="auto">
            <a:xfrm rot="5400000">
              <a:off x="654" y="4094"/>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3" name="AutoShape 33"/>
            <p:cNvSpPr>
              <a:spLocks noChangeArrowheads="1"/>
            </p:cNvSpPr>
            <p:nvPr/>
          </p:nvSpPr>
          <p:spPr bwMode="auto">
            <a:xfrm rot="16200000">
              <a:off x="626" y="3172"/>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4" name="AutoShape 34"/>
            <p:cNvSpPr>
              <a:spLocks noChangeArrowheads="1"/>
            </p:cNvSpPr>
            <p:nvPr/>
          </p:nvSpPr>
          <p:spPr bwMode="auto">
            <a:xfrm rot="10672734">
              <a:off x="375" y="3615"/>
              <a:ext cx="56" cy="5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82755" name="Line 35"/>
          <p:cNvSpPr>
            <a:spLocks noChangeShapeType="1"/>
          </p:cNvSpPr>
          <p:nvPr/>
        </p:nvSpPr>
        <p:spPr bwMode="auto">
          <a:xfrm flipH="1" flipV="1">
            <a:off x="7678738" y="1498600"/>
            <a:ext cx="342900" cy="5219700"/>
          </a:xfrm>
          <a:prstGeom prst="line">
            <a:avLst/>
          </a:prstGeom>
          <a:noFill/>
          <a:ln w="76200">
            <a:solidFill>
              <a:srgbClr val="996633"/>
            </a:solidFill>
            <a:prstDash val="sysDot"/>
            <a:round/>
            <a:headEnd/>
            <a:tailEnd/>
          </a:ln>
          <a:effectLst/>
        </p:spPr>
        <p:txBody>
          <a:bodyPr anchor="ctr"/>
          <a:lstStyle/>
          <a:p>
            <a:pPr>
              <a:defRPr/>
            </a:pPr>
            <a:endParaRPr lang="en-GB">
              <a:latin typeface="Calibri" pitchFamily="34" charset="0"/>
            </a:endParaRPr>
          </a:p>
        </p:txBody>
      </p:sp>
      <p:sp>
        <p:nvSpPr>
          <p:cNvPr id="1182756" name="Freeform 36"/>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182757" name="Rectangle 37"/>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8" name="Text Box 38"/>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2723">
                                            <p:txEl>
                                              <p:pRg st="0" end="0"/>
                                            </p:txEl>
                                          </p:spTgt>
                                        </p:tgtEl>
                                        <p:attrNameLst>
                                          <p:attrName>style.visibility</p:attrName>
                                        </p:attrNameLst>
                                      </p:cBhvr>
                                      <p:to>
                                        <p:strVal val="visible"/>
                                      </p:to>
                                    </p:set>
                                    <p:animEffect transition="in" filter="fade">
                                      <p:cBhvr>
                                        <p:cTn id="7" dur="500"/>
                                        <p:tgtEl>
                                          <p:spTgt spid="1182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2755"/>
                                        </p:tgtEl>
                                        <p:attrNameLst>
                                          <p:attrName>style.visibility</p:attrName>
                                        </p:attrNameLst>
                                      </p:cBhvr>
                                      <p:to>
                                        <p:strVal val="visible"/>
                                      </p:to>
                                    </p:set>
                                    <p:animEffect transition="in" filter="wipe(down)">
                                      <p:cBhvr>
                                        <p:cTn id="12" dur="500"/>
                                        <p:tgtEl>
                                          <p:spTgt spid="118275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82758"/>
                                        </p:tgtEl>
                                        <p:attrNameLst>
                                          <p:attrName>style.visibility</p:attrName>
                                        </p:attrNameLst>
                                      </p:cBhvr>
                                      <p:to>
                                        <p:strVal val="visible"/>
                                      </p:to>
                                    </p:set>
                                    <p:animEffect transition="in" filter="fade">
                                      <p:cBhvr>
                                        <p:cTn id="16" dur="500"/>
                                        <p:tgtEl>
                                          <p:spTgt spid="11827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82733">
                                            <p:txEl>
                                              <p:pRg st="0" end="0"/>
                                            </p:txEl>
                                          </p:spTgt>
                                        </p:tgtEl>
                                        <p:attrNameLst>
                                          <p:attrName>style.visibility</p:attrName>
                                        </p:attrNameLst>
                                      </p:cBhvr>
                                      <p:to>
                                        <p:strVal val="visible"/>
                                      </p:to>
                                    </p:set>
                                    <p:animEffect transition="in" filter="fade">
                                      <p:cBhvr>
                                        <p:cTn id="21" dur="500"/>
                                        <p:tgtEl>
                                          <p:spTgt spid="1182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3" grpId="0" build="p" autoUpdateAnimBg="0"/>
      <p:bldP spid="1182733" grpId="0" build="p" autoUpdateAnimBg="0"/>
      <p:bldP spid="11827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4"/>
          <p:cNvSpPr>
            <a:spLocks noChangeShapeType="1"/>
          </p:cNvSpPr>
          <p:nvPr/>
        </p:nvSpPr>
        <p:spPr bwMode="auto">
          <a:xfrm flipV="1">
            <a:off x="2078038" y="5092700"/>
            <a:ext cx="5904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
        <p:nvSpPr>
          <p:cNvPr id="1184771" name="Text Box 3"/>
          <p:cNvSpPr txBox="1">
            <a:spLocks noChangeArrowheads="1"/>
          </p:cNvSpPr>
          <p:nvPr/>
        </p:nvSpPr>
        <p:spPr bwMode="auto">
          <a:xfrm>
            <a:off x="317500" y="784225"/>
            <a:ext cx="8521700" cy="5732338"/>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The crust and lithosphere are </a:t>
            </a:r>
            <a:r>
              <a:rPr lang="en-GB" sz="3600" u="sng" dirty="0" smtClean="0">
                <a:solidFill>
                  <a:schemeClr val="bg1"/>
                </a:solidFill>
                <a:latin typeface="Calibri" pitchFamily="34" charset="0"/>
              </a:rPr>
              <a:t>usually</a:t>
            </a:r>
            <a:r>
              <a:rPr lang="en-GB" sz="3600" dirty="0" smtClean="0">
                <a:solidFill>
                  <a:schemeClr val="bg1"/>
                </a:solidFill>
                <a:latin typeface="Calibri" pitchFamily="34" charset="0"/>
              </a:rPr>
              <a:t> interpreted as a thin boundary layer over the asthenosphere, which is inferred to have a potential temperature of 1280 °C and adiabatic temperature distribution with depth. </a:t>
            </a:r>
          </a:p>
          <a:p>
            <a:pPr>
              <a:defRPr/>
            </a:pPr>
            <a:endParaRPr lang="en-GB" sz="1050" dirty="0" smtClean="0">
              <a:solidFill>
                <a:schemeClr val="bg1"/>
              </a:solidFill>
              <a:latin typeface="Calibri" pitchFamily="34" charset="0"/>
            </a:endParaRPr>
          </a:p>
          <a:p>
            <a:pPr>
              <a:defRPr/>
            </a:pPr>
            <a:r>
              <a:rPr lang="en-GB" sz="2800" dirty="0" smtClean="0">
                <a:solidFill>
                  <a:schemeClr val="bg1"/>
                </a:solidFill>
                <a:latin typeface="Calibri" pitchFamily="34" charset="0"/>
              </a:rPr>
              <a:t>The asthenosphere composition is inferred to be a reasonably well mixed and slightly residual lherzolite evolved from the silicate component of the primitive Earth by separation of the continental and oceanic crust and lithosphere over ~4.5 billion years. </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4772"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fade">
                                      <p:cBhvr>
                                        <p:cTn id="7" dur="500"/>
                                        <p:tgtEl>
                                          <p:spTgt spid="1184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4771">
                                            <p:txEl>
                                              <p:pRg st="2" end="2"/>
                                            </p:txEl>
                                          </p:spTgt>
                                        </p:tgtEl>
                                        <p:attrNameLst>
                                          <p:attrName>style.visibility</p:attrName>
                                        </p:attrNameLst>
                                      </p:cBhvr>
                                      <p:to>
                                        <p:strVal val="visible"/>
                                      </p:to>
                                    </p:set>
                                    <p:animEffect transition="in" filter="fade">
                                      <p:cBhvr>
                                        <p:cTn id="12" dur="500"/>
                                        <p:tgtEl>
                                          <p:spTgt spid="1184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1" name="Text Box 3"/>
          <p:cNvSpPr txBox="1">
            <a:spLocks noChangeArrowheads="1"/>
          </p:cNvSpPr>
          <p:nvPr/>
        </p:nvSpPr>
        <p:spPr bwMode="auto">
          <a:xfrm>
            <a:off x="317500" y="900113"/>
            <a:ext cx="8521700" cy="4955203"/>
          </a:xfrm>
          <a:prstGeom prst="rect">
            <a:avLst/>
          </a:prstGeom>
          <a:noFill/>
          <a:ln w="9525">
            <a:noFill/>
            <a:miter lim="800000"/>
            <a:headEnd/>
            <a:tailEnd/>
          </a:ln>
          <a:effectLst/>
        </p:spPr>
        <p:txBody>
          <a:bodyPr wrap="square">
            <a:spAutoFit/>
          </a:bodyPr>
          <a:lstStyle/>
          <a:p>
            <a:pPr>
              <a:defRPr/>
            </a:pPr>
            <a:r>
              <a:rPr lang="en-GB" sz="3000" dirty="0" smtClean="0">
                <a:solidFill>
                  <a:schemeClr val="bg1"/>
                </a:solidFill>
                <a:effectLst>
                  <a:outerShdw blurRad="38100" dist="38100" dir="2700000" algn="tl">
                    <a:srgbClr val="000000"/>
                  </a:outerShdw>
                </a:effectLst>
                <a:latin typeface="Calibri" pitchFamily="34" charset="0"/>
              </a:rPr>
              <a:t>Although MOR basalts are interpreted as sampling a modern, well-mixed mantle source (asthenospheric mantle), a second, relatively distinctive volcanism, ‘island chain’ or ‘hot spot’ volcanism is widely interpreted as sampling a different source or sources.</a:t>
            </a:r>
          </a:p>
          <a:p>
            <a:pPr>
              <a:defRPr/>
            </a:pPr>
            <a:endParaRPr lang="en-GB" sz="800" dirty="0" smtClean="0">
              <a:solidFill>
                <a:schemeClr val="bg1"/>
              </a:solidFill>
              <a:effectLst>
                <a:outerShdw blurRad="38100" dist="38100" dir="2700000" algn="tl">
                  <a:srgbClr val="000000"/>
                </a:outerShdw>
              </a:effectLst>
              <a:latin typeface="Calibri" pitchFamily="34" charset="0"/>
            </a:endParaRPr>
          </a:p>
          <a:p>
            <a:pPr>
              <a:defRPr/>
            </a:pPr>
            <a:r>
              <a:rPr lang="en-GB" sz="3000" dirty="0" smtClean="0">
                <a:solidFill>
                  <a:schemeClr val="bg1"/>
                </a:solidFill>
                <a:effectLst>
                  <a:outerShdw blurRad="38100" dist="38100" dir="2700000" algn="tl">
                    <a:srgbClr val="000000"/>
                  </a:outerShdw>
                </a:effectLst>
                <a:latin typeface="Calibri" pitchFamily="34" charset="0"/>
              </a:rPr>
              <a:t>The ‘hot spot’ sources are relatively fixed with respect to plate-movements and are fixed or show very slow movement relative to one another.</a:t>
            </a:r>
          </a:p>
          <a:p>
            <a:pPr>
              <a:defRPr/>
            </a:pPr>
            <a:endParaRPr lang="en-GB" sz="800" dirty="0" smtClean="0">
              <a:solidFill>
                <a:schemeClr val="bg1"/>
              </a:solidFill>
              <a:effectLst>
                <a:outerShdw blurRad="38100" dist="38100" dir="2700000" algn="tl">
                  <a:srgbClr val="000000"/>
                </a:outerShdw>
              </a:effectLst>
              <a:latin typeface="Calibri" pitchFamily="34" charset="0"/>
            </a:endParaRPr>
          </a:p>
          <a:p>
            <a:pPr>
              <a:defRPr/>
            </a:pPr>
            <a:r>
              <a:rPr lang="en-GB" sz="3000" dirty="0" smtClean="0">
                <a:solidFill>
                  <a:schemeClr val="bg1"/>
                </a:solidFill>
                <a:effectLst>
                  <a:outerShdw blurRad="38100" dist="38100" dir="2700000" algn="tl">
                    <a:srgbClr val="000000"/>
                  </a:outerShdw>
                </a:effectLst>
                <a:latin typeface="Calibri" pitchFamily="34" charset="0"/>
              </a:rPr>
              <a:t>The ‘fixed’ source could be as shallow as 200 km (e.g., Wilson, 1963).</a:t>
            </a:r>
            <a:endParaRPr lang="en-GB" sz="3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4772"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fade">
                                      <p:cBhvr>
                                        <p:cTn id="7" dur="500"/>
                                        <p:tgtEl>
                                          <p:spTgt spid="1184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4771">
                                            <p:txEl>
                                              <p:pRg st="2" end="2"/>
                                            </p:txEl>
                                          </p:spTgt>
                                        </p:tgtEl>
                                        <p:attrNameLst>
                                          <p:attrName>style.visibility</p:attrName>
                                        </p:attrNameLst>
                                      </p:cBhvr>
                                      <p:to>
                                        <p:strVal val="visible"/>
                                      </p:to>
                                    </p:set>
                                    <p:animEffect transition="in" filter="fade">
                                      <p:cBhvr>
                                        <p:cTn id="12" dur="500"/>
                                        <p:tgtEl>
                                          <p:spTgt spid="1184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4771">
                                            <p:txEl>
                                              <p:pRg st="4" end="4"/>
                                            </p:txEl>
                                          </p:spTgt>
                                        </p:tgtEl>
                                        <p:attrNameLst>
                                          <p:attrName>style.visibility</p:attrName>
                                        </p:attrNameLst>
                                      </p:cBhvr>
                                      <p:to>
                                        <p:strVal val="visible"/>
                                      </p:to>
                                    </p:set>
                                    <p:animEffect transition="in" filter="fade">
                                      <p:cBhvr>
                                        <p:cTn id="17" dur="500"/>
                                        <p:tgtEl>
                                          <p:spTgt spid="1184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1" name="Text Box 3"/>
          <p:cNvSpPr txBox="1">
            <a:spLocks noChangeArrowheads="1"/>
          </p:cNvSpPr>
          <p:nvPr/>
        </p:nvSpPr>
        <p:spPr bwMode="auto">
          <a:xfrm>
            <a:off x="317500" y="795338"/>
            <a:ext cx="8826500" cy="954087"/>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The presence of a BUOYANT PLUME or Lower Density Column has been considered the origin of the</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4772"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 name="Text Box 3"/>
          <p:cNvSpPr txBox="1">
            <a:spLocks noChangeArrowheads="1"/>
          </p:cNvSpPr>
          <p:nvPr/>
        </p:nvSpPr>
        <p:spPr bwMode="auto">
          <a:xfrm>
            <a:off x="317500" y="1641475"/>
            <a:ext cx="3351213" cy="1384300"/>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broad bathymetric high of the Hawaiian Arch (or H. Swell).</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 name="Text Box 3"/>
          <p:cNvSpPr txBox="1">
            <a:spLocks noChangeArrowheads="1"/>
          </p:cNvSpPr>
          <p:nvPr/>
        </p:nvSpPr>
        <p:spPr bwMode="auto">
          <a:xfrm>
            <a:off x="317500" y="3076575"/>
            <a:ext cx="3351213" cy="3416300"/>
          </a:xfrm>
          <a:prstGeom prst="rect">
            <a:avLst/>
          </a:prstGeom>
          <a:noFill/>
          <a:ln w="9525">
            <a:noFill/>
            <a:miter lim="800000"/>
            <a:headEnd/>
            <a:tailEnd/>
          </a:ln>
          <a:effectLst/>
        </p:spPr>
        <p:txBody>
          <a:bodyPr wrap="square">
            <a:spAutoFit/>
          </a:bodyPr>
          <a:lstStyle/>
          <a:p>
            <a:pPr>
              <a:defRPr/>
            </a:pPr>
            <a:r>
              <a:rPr lang="en-GB" sz="2400" dirty="0" smtClean="0">
                <a:solidFill>
                  <a:schemeClr val="bg1"/>
                </a:solidFill>
                <a:latin typeface="Calibri" pitchFamily="34" charset="0"/>
              </a:rPr>
              <a:t>The buoyancy plume is normally attributed to a temperature difference with </a:t>
            </a:r>
            <a:r>
              <a:rPr lang="en-GB" sz="2400" dirty="0" smtClean="0">
                <a:solidFill>
                  <a:srgbClr val="FFFF00"/>
                </a:solidFill>
                <a:latin typeface="Calibri" pitchFamily="34" charset="0"/>
              </a:rPr>
              <a:t>ΔT ~200–250 °C </a:t>
            </a:r>
            <a:r>
              <a:rPr lang="en-GB" sz="2400" dirty="0" smtClean="0">
                <a:solidFill>
                  <a:schemeClr val="bg1"/>
                </a:solidFill>
                <a:latin typeface="Calibri" pitchFamily="34" charset="0"/>
              </a:rPr>
              <a:t>(rarely to 500 °C or down to 100 °C) between the normal mantle and upwelling plume (</a:t>
            </a:r>
            <a:r>
              <a:rPr lang="en-GB" sz="2400" dirty="0" err="1" smtClean="0">
                <a:solidFill>
                  <a:schemeClr val="bg1"/>
                </a:solidFill>
                <a:latin typeface="Calibri" pitchFamily="34" charset="0"/>
              </a:rPr>
              <a:t>McK</a:t>
            </a:r>
            <a:r>
              <a:rPr lang="en-GB" sz="2400" dirty="0" smtClean="0">
                <a:solidFill>
                  <a:schemeClr val="bg1"/>
                </a:solidFill>
                <a:latin typeface="Calibri" pitchFamily="34" charset="0"/>
              </a:rPr>
              <a:t>&amp; B, 1988).</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 name="Text Box 14"/>
          <p:cNvSpPr txBox="1">
            <a:spLocks noChangeArrowheads="1"/>
          </p:cNvSpPr>
          <p:nvPr/>
        </p:nvSpPr>
        <p:spPr bwMode="auto">
          <a:xfrm>
            <a:off x="4469130" y="5986463"/>
            <a:ext cx="4674870" cy="304800"/>
          </a:xfrm>
          <a:prstGeom prst="rect">
            <a:avLst/>
          </a:prstGeom>
          <a:noFill/>
          <a:ln w="9525" algn="ctr">
            <a:noFill/>
            <a:miter lim="800000"/>
            <a:headEnd/>
            <a:tailEnd/>
          </a:ln>
          <a:effectLst/>
        </p:spPr>
        <p:txBody>
          <a:bodyPr wrap="square">
            <a:spAutoFit/>
          </a:bodyPr>
          <a:lstStyle/>
          <a:p>
            <a:pPr algn="r">
              <a:spcBef>
                <a:spcPct val="50000"/>
              </a:spcBef>
              <a:defRPr/>
            </a:pPr>
            <a:r>
              <a:rPr lang="en-GB" sz="1400" dirty="0" err="1" smtClean="0">
                <a:solidFill>
                  <a:schemeClr val="bg1"/>
                </a:solidFill>
                <a:effectLst>
                  <a:outerShdw blurRad="38100" dist="38100" dir="2700000" algn="tl">
                    <a:srgbClr val="000000"/>
                  </a:outerShdw>
                </a:effectLst>
                <a:latin typeface="Calibri" pitchFamily="34" charset="0"/>
              </a:rPr>
              <a:t>Cadio</a:t>
            </a:r>
            <a:r>
              <a:rPr lang="en-GB" sz="1400" dirty="0" smtClean="0">
                <a:solidFill>
                  <a:schemeClr val="bg1"/>
                </a:solidFill>
                <a:effectLst>
                  <a:outerShdw blurRad="38100" dist="38100" dir="2700000" algn="tl">
                    <a:srgbClr val="000000"/>
                  </a:outerShdw>
                </a:effectLst>
                <a:latin typeface="Calibri" pitchFamily="34" charset="0"/>
              </a:rPr>
              <a:t> </a:t>
            </a:r>
            <a:r>
              <a:rPr lang="en-GB" sz="1400" dirty="0">
                <a:solidFill>
                  <a:schemeClr val="bg1"/>
                </a:solidFill>
                <a:effectLst>
                  <a:outerShdw blurRad="38100" dist="38100" dir="2700000" algn="tl">
                    <a:srgbClr val="000000"/>
                  </a:outerShdw>
                </a:effectLst>
                <a:latin typeface="Calibri" pitchFamily="34" charset="0"/>
              </a:rPr>
              <a:t>et </a:t>
            </a:r>
            <a:r>
              <a:rPr lang="en-GB" sz="1400" dirty="0" smtClean="0">
                <a:solidFill>
                  <a:schemeClr val="bg1"/>
                </a:solidFill>
                <a:effectLst>
                  <a:outerShdw blurRad="38100" dist="38100" dir="2700000" algn="tl">
                    <a:srgbClr val="000000"/>
                  </a:outerShdw>
                </a:effectLst>
                <a:latin typeface="Calibri" pitchFamily="34" charset="0"/>
              </a:rPr>
              <a:t>al., 2012 (Earth </a:t>
            </a:r>
            <a:r>
              <a:rPr lang="en-GB" sz="1400" dirty="0">
                <a:solidFill>
                  <a:schemeClr val="bg1"/>
                </a:solidFill>
                <a:effectLst>
                  <a:outerShdw blurRad="38100" dist="38100" dir="2700000" algn="tl">
                    <a:srgbClr val="000000"/>
                  </a:outerShdw>
                </a:effectLst>
                <a:latin typeface="Calibri" pitchFamily="34" charset="0"/>
              </a:rPr>
              <a:t>Planet. Sci. Lett., 359-360, </a:t>
            </a:r>
            <a:r>
              <a:rPr lang="en-GB" sz="1400" dirty="0" smtClean="0">
                <a:solidFill>
                  <a:schemeClr val="bg1"/>
                </a:solidFill>
                <a:effectLst>
                  <a:outerShdw blurRad="38100" dist="38100" dir="2700000" algn="tl">
                    <a:srgbClr val="000000"/>
                  </a:outerShdw>
                </a:effectLst>
                <a:latin typeface="Calibri" pitchFamily="34" charset="0"/>
              </a:rPr>
              <a:t>40-54)</a:t>
            </a:r>
            <a:endParaRPr lang="en-GB" sz="1400" dirty="0">
              <a:solidFill>
                <a:schemeClr val="bg1"/>
              </a:solidFill>
              <a:effectLst>
                <a:outerShdw blurRad="38100" dist="38100" dir="2700000" algn="tl">
                  <a:srgbClr val="000000"/>
                </a:outerShdw>
              </a:effectLst>
              <a:latin typeface="Calibri" pitchFamily="34" charset="0"/>
            </a:endParaRPr>
          </a:p>
        </p:txBody>
      </p:sp>
      <p:pic>
        <p:nvPicPr>
          <p:cNvPr id="40970" name="Picture 10"/>
          <p:cNvPicPr>
            <a:picLocks noChangeAspect="1" noChangeArrowheads="1"/>
          </p:cNvPicPr>
          <p:nvPr/>
        </p:nvPicPr>
        <p:blipFill>
          <a:blip r:embed="rId3" cstate="print"/>
          <a:srcRect l="6253" b="3169"/>
          <a:stretch>
            <a:fillRect/>
          </a:stretch>
        </p:blipFill>
        <p:spPr bwMode="auto">
          <a:xfrm>
            <a:off x="3633788" y="1709738"/>
            <a:ext cx="5510212" cy="4257675"/>
          </a:xfrm>
          <a:prstGeom prst="rect">
            <a:avLst/>
          </a:prstGeom>
          <a:noFill/>
          <a:ln w="9525" algn="ctr">
            <a:noFill/>
            <a:miter lim="800000"/>
            <a:headEnd/>
            <a:tailEnd/>
          </a:ln>
        </p:spPr>
      </p:pic>
      <p:sp>
        <p:nvSpPr>
          <p:cNvPr id="10" name="Figura a mano libera 9"/>
          <p:cNvSpPr/>
          <p:nvPr/>
        </p:nvSpPr>
        <p:spPr bwMode="auto">
          <a:xfrm>
            <a:off x="4229100" y="2743200"/>
            <a:ext cx="3101622" cy="1943100"/>
          </a:xfrm>
          <a:custGeom>
            <a:avLst/>
            <a:gdLst>
              <a:gd name="connsiteX0" fmla="*/ 105833 w 3101622"/>
              <a:gd name="connsiteY0" fmla="*/ 364067 h 1943100"/>
              <a:gd name="connsiteX1" fmla="*/ 46567 w 3101622"/>
              <a:gd name="connsiteY1" fmla="*/ 702733 h 1943100"/>
              <a:gd name="connsiteX2" fmla="*/ 385233 w 3101622"/>
              <a:gd name="connsiteY2" fmla="*/ 1092200 h 1943100"/>
              <a:gd name="connsiteX3" fmla="*/ 1452033 w 3101622"/>
              <a:gd name="connsiteY3" fmla="*/ 1473200 h 1943100"/>
              <a:gd name="connsiteX4" fmla="*/ 2087033 w 3101622"/>
              <a:gd name="connsiteY4" fmla="*/ 1803400 h 1943100"/>
              <a:gd name="connsiteX5" fmla="*/ 2637367 w 3101622"/>
              <a:gd name="connsiteY5" fmla="*/ 1888067 h 1943100"/>
              <a:gd name="connsiteX6" fmla="*/ 3043767 w 3101622"/>
              <a:gd name="connsiteY6" fmla="*/ 1473200 h 1943100"/>
              <a:gd name="connsiteX7" fmla="*/ 2984500 w 3101622"/>
              <a:gd name="connsiteY7" fmla="*/ 872067 h 1943100"/>
              <a:gd name="connsiteX8" fmla="*/ 2510367 w 3101622"/>
              <a:gd name="connsiteY8" fmla="*/ 465667 h 1943100"/>
              <a:gd name="connsiteX9" fmla="*/ 1612900 w 3101622"/>
              <a:gd name="connsiteY9" fmla="*/ 135467 h 1943100"/>
              <a:gd name="connsiteX10" fmla="*/ 596900 w 3101622"/>
              <a:gd name="connsiteY10" fmla="*/ 33867 h 1943100"/>
              <a:gd name="connsiteX11" fmla="*/ 105833 w 3101622"/>
              <a:gd name="connsiteY11" fmla="*/ 364067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1622" h="1943100">
                <a:moveTo>
                  <a:pt x="105833" y="364067"/>
                </a:moveTo>
                <a:cubicBezTo>
                  <a:pt x="14111" y="475545"/>
                  <a:pt x="0" y="581377"/>
                  <a:pt x="46567" y="702733"/>
                </a:cubicBezTo>
                <a:cubicBezTo>
                  <a:pt x="93134" y="824089"/>
                  <a:pt x="150989" y="963789"/>
                  <a:pt x="385233" y="1092200"/>
                </a:cubicBezTo>
                <a:cubicBezTo>
                  <a:pt x="619477" y="1220611"/>
                  <a:pt x="1168400" y="1354667"/>
                  <a:pt x="1452033" y="1473200"/>
                </a:cubicBezTo>
                <a:cubicBezTo>
                  <a:pt x="1735666" y="1591733"/>
                  <a:pt x="1889477" y="1734256"/>
                  <a:pt x="2087033" y="1803400"/>
                </a:cubicBezTo>
                <a:cubicBezTo>
                  <a:pt x="2284589" y="1872544"/>
                  <a:pt x="2477911" y="1943100"/>
                  <a:pt x="2637367" y="1888067"/>
                </a:cubicBezTo>
                <a:cubicBezTo>
                  <a:pt x="2796823" y="1833034"/>
                  <a:pt x="2985912" y="1642533"/>
                  <a:pt x="3043767" y="1473200"/>
                </a:cubicBezTo>
                <a:cubicBezTo>
                  <a:pt x="3101622" y="1303867"/>
                  <a:pt x="3073400" y="1039989"/>
                  <a:pt x="2984500" y="872067"/>
                </a:cubicBezTo>
                <a:cubicBezTo>
                  <a:pt x="2895600" y="704145"/>
                  <a:pt x="2738967" y="588434"/>
                  <a:pt x="2510367" y="465667"/>
                </a:cubicBezTo>
                <a:cubicBezTo>
                  <a:pt x="2281767" y="342900"/>
                  <a:pt x="1931811" y="207434"/>
                  <a:pt x="1612900" y="135467"/>
                </a:cubicBezTo>
                <a:cubicBezTo>
                  <a:pt x="1293989" y="63500"/>
                  <a:pt x="846667" y="0"/>
                  <a:pt x="596900" y="33867"/>
                </a:cubicBezTo>
                <a:cubicBezTo>
                  <a:pt x="347133" y="67734"/>
                  <a:pt x="197555" y="252589"/>
                  <a:pt x="105833" y="364067"/>
                </a:cubicBezTo>
                <a:close/>
              </a:path>
            </a:pathLst>
          </a:custGeom>
          <a:noFill/>
          <a:ln w="38100" cap="flat" cmpd="sng" algn="ctr">
            <a:solidFill>
              <a:schemeClr val="bg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fade">
                                      <p:cBhvr>
                                        <p:cTn id="7" dur="500"/>
                                        <p:tgtEl>
                                          <p:spTgt spid="1184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70"/>
                                        </p:tgtEl>
                                        <p:attrNameLst>
                                          <p:attrName>style.visibility</p:attrName>
                                        </p:attrNameLst>
                                      </p:cBhvr>
                                      <p:to>
                                        <p:strVal val="visible"/>
                                      </p:to>
                                    </p:set>
                                    <p:animEffect transition="in" filter="fade">
                                      <p:cBhvr>
                                        <p:cTn id="15" dur="500"/>
                                        <p:tgtEl>
                                          <p:spTgt spid="4097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P spid="5" grpId="0" build="p" autoUpdateAnimBg="0"/>
      <p:bldP spid="8" grpId="0" build="p" autoUpdateAnimBg="0"/>
      <p:bldP spid="9" grpId="0"/>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0" name="Text Box 3"/>
          <p:cNvSpPr txBox="1">
            <a:spLocks noChangeArrowheads="1"/>
          </p:cNvSpPr>
          <p:nvPr/>
        </p:nvSpPr>
        <p:spPr bwMode="auto">
          <a:xfrm>
            <a:off x="317500" y="703263"/>
            <a:ext cx="8813800" cy="954087"/>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In much of the literature on mantle plumes, particularly on plumes from a postulated thermal boundary layer at the</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 name="Text Box 3"/>
          <p:cNvSpPr txBox="1">
            <a:spLocks noChangeArrowheads="1"/>
          </p:cNvSpPr>
          <p:nvPr/>
        </p:nvSpPr>
        <p:spPr bwMode="auto">
          <a:xfrm>
            <a:off x="317500" y="1558925"/>
            <a:ext cx="3351213" cy="3539430"/>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core-mantle boundary, there is explicit reference to </a:t>
            </a:r>
            <a:r>
              <a:rPr lang="en-GB" sz="2800" dirty="0" smtClean="0">
                <a:solidFill>
                  <a:srgbClr val="FFFF00"/>
                </a:solidFill>
                <a:latin typeface="Calibri" pitchFamily="34" charset="0"/>
              </a:rPr>
              <a:t>temperature difference between upwelling plume and ambient mantle of at least 200 °C.</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2" name="Text Box 14"/>
          <p:cNvSpPr txBox="1">
            <a:spLocks noChangeArrowheads="1"/>
          </p:cNvSpPr>
          <p:nvPr/>
        </p:nvSpPr>
        <p:spPr bwMode="auto">
          <a:xfrm>
            <a:off x="317500" y="5475821"/>
            <a:ext cx="2780030" cy="584775"/>
          </a:xfrm>
          <a:prstGeom prst="rect">
            <a:avLst/>
          </a:prstGeom>
          <a:noFill/>
          <a:ln w="9525" algn="ctr">
            <a:noFill/>
            <a:miter lim="800000"/>
            <a:headEnd/>
            <a:tailEnd/>
          </a:ln>
          <a:effectLst/>
        </p:spPr>
        <p:txBody>
          <a:bodyPr wrap="square">
            <a:spAutoFit/>
          </a:bodyPr>
          <a:lstStyle/>
          <a:p>
            <a:pP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Green </a:t>
            </a:r>
            <a:r>
              <a:rPr lang="en-GB" sz="1600" dirty="0">
                <a:solidFill>
                  <a:schemeClr val="bg1"/>
                </a:solidFill>
                <a:effectLst>
                  <a:outerShdw blurRad="38100" dist="38100" dir="2700000" algn="tl">
                    <a:srgbClr val="000000"/>
                  </a:outerShdw>
                </a:effectLst>
                <a:latin typeface="Calibri" pitchFamily="34" charset="0"/>
              </a:rPr>
              <a:t>et </a:t>
            </a:r>
            <a:r>
              <a:rPr lang="en-GB" sz="1600" dirty="0" smtClean="0">
                <a:solidFill>
                  <a:schemeClr val="bg1"/>
                </a:solidFill>
                <a:effectLst>
                  <a:outerShdw blurRad="38100" dist="38100" dir="2700000" algn="tl">
                    <a:srgbClr val="000000"/>
                  </a:outerShdw>
                </a:effectLst>
                <a:latin typeface="Calibri" pitchFamily="34" charset="0"/>
              </a:rPr>
              <a:t>al., 2001                 (Eur</a:t>
            </a:r>
            <a:r>
              <a:rPr lang="en-GB" sz="1600" dirty="0">
                <a:solidFill>
                  <a:schemeClr val="bg1"/>
                </a:solidFill>
                <a:effectLst>
                  <a:outerShdw blurRad="38100" dist="38100" dir="2700000" algn="tl">
                    <a:srgbClr val="000000"/>
                  </a:outerShdw>
                </a:effectLst>
                <a:latin typeface="Calibri" pitchFamily="34" charset="0"/>
              </a:rPr>
              <a:t>. J. Mineral., 13, </a:t>
            </a:r>
            <a:r>
              <a:rPr lang="en-GB" sz="1600" dirty="0" smtClean="0">
                <a:solidFill>
                  <a:schemeClr val="bg1"/>
                </a:solidFill>
                <a:effectLst>
                  <a:outerShdw blurRad="38100" dist="38100" dir="2700000" algn="tl">
                    <a:srgbClr val="000000"/>
                  </a:outerShdw>
                </a:effectLst>
                <a:latin typeface="Calibri" pitchFamily="34" charset="0"/>
              </a:rPr>
              <a:t>437-451)</a:t>
            </a:r>
            <a:endParaRPr lang="en-GB" sz="1600" dirty="0">
              <a:solidFill>
                <a:schemeClr val="bg1"/>
              </a:solidFill>
              <a:effectLst>
                <a:outerShdw blurRad="38100" dist="38100" dir="2700000" algn="tl">
                  <a:srgbClr val="000000"/>
                </a:outerShdw>
              </a:effectLst>
              <a:latin typeface="Calibri" pitchFamily="34" charset="0"/>
            </a:endParaRPr>
          </a:p>
        </p:txBody>
      </p:sp>
      <p:pic>
        <p:nvPicPr>
          <p:cNvPr id="43015" name="Picture 10"/>
          <p:cNvPicPr>
            <a:picLocks noChangeAspect="1" noChangeArrowheads="1"/>
          </p:cNvPicPr>
          <p:nvPr/>
        </p:nvPicPr>
        <p:blipFill>
          <a:blip r:embed="rId3" cstate="print"/>
          <a:srcRect l="6253" b="3169"/>
          <a:stretch>
            <a:fillRect/>
          </a:stretch>
        </p:blipFill>
        <p:spPr bwMode="auto">
          <a:xfrm>
            <a:off x="3633788" y="1709738"/>
            <a:ext cx="5510212" cy="4257675"/>
          </a:xfrm>
          <a:prstGeom prst="rect">
            <a:avLst/>
          </a:prstGeom>
          <a:noFill/>
          <a:ln w="9525" algn="ctr">
            <a:noFill/>
            <a:miter lim="800000"/>
            <a:headEnd/>
            <a:tailEnd/>
          </a:ln>
        </p:spPr>
      </p:pic>
      <p:sp>
        <p:nvSpPr>
          <p:cNvPr id="9" name="Figura a mano libera 8"/>
          <p:cNvSpPr/>
          <p:nvPr/>
        </p:nvSpPr>
        <p:spPr bwMode="auto">
          <a:xfrm>
            <a:off x="4229100" y="2743200"/>
            <a:ext cx="3101622" cy="1943100"/>
          </a:xfrm>
          <a:custGeom>
            <a:avLst/>
            <a:gdLst>
              <a:gd name="connsiteX0" fmla="*/ 105833 w 3101622"/>
              <a:gd name="connsiteY0" fmla="*/ 364067 h 1943100"/>
              <a:gd name="connsiteX1" fmla="*/ 46567 w 3101622"/>
              <a:gd name="connsiteY1" fmla="*/ 702733 h 1943100"/>
              <a:gd name="connsiteX2" fmla="*/ 385233 w 3101622"/>
              <a:gd name="connsiteY2" fmla="*/ 1092200 h 1943100"/>
              <a:gd name="connsiteX3" fmla="*/ 1452033 w 3101622"/>
              <a:gd name="connsiteY3" fmla="*/ 1473200 h 1943100"/>
              <a:gd name="connsiteX4" fmla="*/ 2087033 w 3101622"/>
              <a:gd name="connsiteY4" fmla="*/ 1803400 h 1943100"/>
              <a:gd name="connsiteX5" fmla="*/ 2637367 w 3101622"/>
              <a:gd name="connsiteY5" fmla="*/ 1888067 h 1943100"/>
              <a:gd name="connsiteX6" fmla="*/ 3043767 w 3101622"/>
              <a:gd name="connsiteY6" fmla="*/ 1473200 h 1943100"/>
              <a:gd name="connsiteX7" fmla="*/ 2984500 w 3101622"/>
              <a:gd name="connsiteY7" fmla="*/ 872067 h 1943100"/>
              <a:gd name="connsiteX8" fmla="*/ 2510367 w 3101622"/>
              <a:gd name="connsiteY8" fmla="*/ 465667 h 1943100"/>
              <a:gd name="connsiteX9" fmla="*/ 1612900 w 3101622"/>
              <a:gd name="connsiteY9" fmla="*/ 135467 h 1943100"/>
              <a:gd name="connsiteX10" fmla="*/ 596900 w 3101622"/>
              <a:gd name="connsiteY10" fmla="*/ 33867 h 1943100"/>
              <a:gd name="connsiteX11" fmla="*/ 105833 w 3101622"/>
              <a:gd name="connsiteY11" fmla="*/ 364067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1622" h="1943100">
                <a:moveTo>
                  <a:pt x="105833" y="364067"/>
                </a:moveTo>
                <a:cubicBezTo>
                  <a:pt x="14111" y="475545"/>
                  <a:pt x="0" y="581377"/>
                  <a:pt x="46567" y="702733"/>
                </a:cubicBezTo>
                <a:cubicBezTo>
                  <a:pt x="93134" y="824089"/>
                  <a:pt x="150989" y="963789"/>
                  <a:pt x="385233" y="1092200"/>
                </a:cubicBezTo>
                <a:cubicBezTo>
                  <a:pt x="619477" y="1220611"/>
                  <a:pt x="1168400" y="1354667"/>
                  <a:pt x="1452033" y="1473200"/>
                </a:cubicBezTo>
                <a:cubicBezTo>
                  <a:pt x="1735666" y="1591733"/>
                  <a:pt x="1889477" y="1734256"/>
                  <a:pt x="2087033" y="1803400"/>
                </a:cubicBezTo>
                <a:cubicBezTo>
                  <a:pt x="2284589" y="1872544"/>
                  <a:pt x="2477911" y="1943100"/>
                  <a:pt x="2637367" y="1888067"/>
                </a:cubicBezTo>
                <a:cubicBezTo>
                  <a:pt x="2796823" y="1833034"/>
                  <a:pt x="2985912" y="1642533"/>
                  <a:pt x="3043767" y="1473200"/>
                </a:cubicBezTo>
                <a:cubicBezTo>
                  <a:pt x="3101622" y="1303867"/>
                  <a:pt x="3073400" y="1039989"/>
                  <a:pt x="2984500" y="872067"/>
                </a:cubicBezTo>
                <a:cubicBezTo>
                  <a:pt x="2895600" y="704145"/>
                  <a:pt x="2738967" y="588434"/>
                  <a:pt x="2510367" y="465667"/>
                </a:cubicBezTo>
                <a:cubicBezTo>
                  <a:pt x="2281767" y="342900"/>
                  <a:pt x="1931811" y="207434"/>
                  <a:pt x="1612900" y="135467"/>
                </a:cubicBezTo>
                <a:cubicBezTo>
                  <a:pt x="1293989" y="63500"/>
                  <a:pt x="846667" y="0"/>
                  <a:pt x="596900" y="33867"/>
                </a:cubicBezTo>
                <a:cubicBezTo>
                  <a:pt x="347133" y="67734"/>
                  <a:pt x="197555" y="252589"/>
                  <a:pt x="105833" y="364067"/>
                </a:cubicBezTo>
                <a:close/>
              </a:path>
            </a:pathLst>
          </a:custGeom>
          <a:noFill/>
          <a:ln w="38100" cap="flat" cmpd="sng" algn="ctr">
            <a:solidFill>
              <a:schemeClr val="bg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Text Box 14"/>
          <p:cNvSpPr txBox="1">
            <a:spLocks noChangeArrowheads="1"/>
          </p:cNvSpPr>
          <p:nvPr/>
        </p:nvSpPr>
        <p:spPr bwMode="auto">
          <a:xfrm>
            <a:off x="4469130" y="5986463"/>
            <a:ext cx="4674870" cy="304800"/>
          </a:xfrm>
          <a:prstGeom prst="rect">
            <a:avLst/>
          </a:prstGeom>
          <a:noFill/>
          <a:ln w="9525" algn="ctr">
            <a:noFill/>
            <a:miter lim="800000"/>
            <a:headEnd/>
            <a:tailEnd/>
          </a:ln>
          <a:effectLst/>
        </p:spPr>
        <p:txBody>
          <a:bodyPr wrap="square">
            <a:spAutoFit/>
          </a:bodyPr>
          <a:lstStyle/>
          <a:p>
            <a:pPr algn="r">
              <a:spcBef>
                <a:spcPct val="50000"/>
              </a:spcBef>
              <a:defRPr/>
            </a:pPr>
            <a:r>
              <a:rPr lang="en-GB" sz="1400" dirty="0" err="1" smtClean="0">
                <a:solidFill>
                  <a:schemeClr val="bg1"/>
                </a:solidFill>
                <a:effectLst>
                  <a:outerShdw blurRad="38100" dist="38100" dir="2700000" algn="tl">
                    <a:srgbClr val="000000"/>
                  </a:outerShdw>
                </a:effectLst>
                <a:latin typeface="Calibri" pitchFamily="34" charset="0"/>
              </a:rPr>
              <a:t>Cadio</a:t>
            </a:r>
            <a:r>
              <a:rPr lang="en-GB" sz="1400" dirty="0" smtClean="0">
                <a:solidFill>
                  <a:schemeClr val="bg1"/>
                </a:solidFill>
                <a:effectLst>
                  <a:outerShdw blurRad="38100" dist="38100" dir="2700000" algn="tl">
                    <a:srgbClr val="000000"/>
                  </a:outerShdw>
                </a:effectLst>
                <a:latin typeface="Calibri" pitchFamily="34" charset="0"/>
              </a:rPr>
              <a:t> </a:t>
            </a:r>
            <a:r>
              <a:rPr lang="en-GB" sz="1400" dirty="0">
                <a:solidFill>
                  <a:schemeClr val="bg1"/>
                </a:solidFill>
                <a:effectLst>
                  <a:outerShdw blurRad="38100" dist="38100" dir="2700000" algn="tl">
                    <a:srgbClr val="000000"/>
                  </a:outerShdw>
                </a:effectLst>
                <a:latin typeface="Calibri" pitchFamily="34" charset="0"/>
              </a:rPr>
              <a:t>et </a:t>
            </a:r>
            <a:r>
              <a:rPr lang="en-GB" sz="1400" dirty="0" smtClean="0">
                <a:solidFill>
                  <a:schemeClr val="bg1"/>
                </a:solidFill>
                <a:effectLst>
                  <a:outerShdw blurRad="38100" dist="38100" dir="2700000" algn="tl">
                    <a:srgbClr val="000000"/>
                  </a:outerShdw>
                </a:effectLst>
                <a:latin typeface="Calibri" pitchFamily="34" charset="0"/>
              </a:rPr>
              <a:t>al., 2012 (Earth </a:t>
            </a:r>
            <a:r>
              <a:rPr lang="en-GB" sz="1400" dirty="0">
                <a:solidFill>
                  <a:schemeClr val="bg1"/>
                </a:solidFill>
                <a:effectLst>
                  <a:outerShdw blurRad="38100" dist="38100" dir="2700000" algn="tl">
                    <a:srgbClr val="000000"/>
                  </a:outerShdw>
                </a:effectLst>
                <a:latin typeface="Calibri" pitchFamily="34" charset="0"/>
              </a:rPr>
              <a:t>Planet. Sci. Lett., 359-360, </a:t>
            </a:r>
            <a:r>
              <a:rPr lang="en-GB" sz="1400" dirty="0" smtClean="0">
                <a:solidFill>
                  <a:schemeClr val="bg1"/>
                </a:solidFill>
                <a:effectLst>
                  <a:outerShdw blurRad="38100" dist="38100" dir="2700000" algn="tl">
                    <a:srgbClr val="000000"/>
                  </a:outerShdw>
                </a:effectLst>
                <a:latin typeface="Calibri" pitchFamily="34" charset="0"/>
              </a:rPr>
              <a:t>40-54)</a:t>
            </a:r>
            <a:endParaRPr lang="en-GB" sz="14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723975" name="Text Box 7"/>
          <p:cNvSpPr txBox="1">
            <a:spLocks noChangeArrowheads="1"/>
          </p:cNvSpPr>
          <p:nvPr/>
        </p:nvSpPr>
        <p:spPr bwMode="auto">
          <a:xfrm>
            <a:off x="317501" y="756139"/>
            <a:ext cx="8673120" cy="954107"/>
          </a:xfrm>
          <a:prstGeom prst="rect">
            <a:avLst/>
          </a:prstGeom>
          <a:noFill/>
          <a:ln w="9525">
            <a:noFill/>
            <a:miter lim="800000"/>
            <a:headEnd/>
            <a:tailEnd/>
          </a:ln>
          <a:effectLst/>
        </p:spPr>
        <p:txBody>
          <a:bodyPr wrap="square">
            <a:spAutoFit/>
          </a:bodyPr>
          <a:lstStyle/>
          <a:p>
            <a:pP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Earthquakes and volcanic activity are the physical expression of a cooling Earth.</a:t>
            </a: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23977" name="Text Box 9"/>
          <p:cNvSpPr txBox="1">
            <a:spLocks noChangeArrowheads="1"/>
          </p:cNvSpPr>
          <p:nvPr/>
        </p:nvSpPr>
        <p:spPr bwMode="auto">
          <a:xfrm>
            <a:off x="317501" y="1706440"/>
            <a:ext cx="8673120" cy="4782848"/>
          </a:xfrm>
          <a:prstGeom prst="rect">
            <a:avLst/>
          </a:prstGeom>
          <a:noFill/>
          <a:ln w="9525">
            <a:noFill/>
            <a:miter lim="800000"/>
            <a:headEnd/>
            <a:tailEnd/>
          </a:ln>
          <a:effectLst/>
        </p:spPr>
        <p:txBody>
          <a:bodyPr wrap="square">
            <a:spAutoFit/>
          </a:bodyPr>
          <a:lstStyle/>
          <a:p>
            <a:pPr>
              <a:lnSpc>
                <a:spcPct val="110000"/>
              </a:lnSpc>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A Boundary Layer is a transitional area between two distinct regions with different physical properties.</a:t>
            </a:r>
          </a:p>
          <a:p>
            <a:pPr algn="ctr">
              <a:lnSpc>
                <a:spcPct val="110000"/>
              </a:lnSpc>
              <a:defRPr/>
            </a:pPr>
            <a:r>
              <a:rPr lang="en-GB" sz="3600" u="sng" dirty="0" smtClean="0">
                <a:solidFill>
                  <a:schemeClr val="bg1"/>
                </a:solidFill>
                <a:effectLst>
                  <a:outerShdw blurRad="38100" dist="38100" dir="2700000" algn="tl">
                    <a:srgbClr val="000000"/>
                  </a:outerShdw>
                </a:effectLst>
                <a:latin typeface="Calibri" pitchFamily="34" charset="0"/>
                <a:sym typeface="Wingdings" pitchFamily="2" charset="2"/>
              </a:rPr>
              <a:t>There are TWO main                               Thermal Boundary Layers in the Earth.</a:t>
            </a:r>
          </a:p>
          <a:p>
            <a:pPr>
              <a:lnSpc>
                <a:spcPct val="110000"/>
              </a:lnSpc>
              <a:spcBef>
                <a:spcPts val="1200"/>
              </a:spcBef>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One is the Surface.</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Here the temperature rises from ~0 °C to ~1500 °C across a depth interval of ~100-200 km.</a:t>
            </a:r>
          </a:p>
          <a:p>
            <a:pPr>
              <a:lnSpc>
                <a:spcPct val="110000"/>
              </a:lnSpc>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The other is the D” (Core-Mantle Boundary Layer). </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Here the temperature rises from ~2000 °C to &gt;3000 °C across a depth interval of ~200 km.</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182" name="Text Box 14"/>
          <p:cNvSpPr txBox="1">
            <a:spLocks noChangeArrowheads="1"/>
          </p:cNvSpPr>
          <p:nvPr/>
        </p:nvSpPr>
        <p:spPr bwMode="auto">
          <a:xfrm>
            <a:off x="2491740" y="6407881"/>
            <a:ext cx="6607810" cy="338554"/>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smtClean="0">
                <a:solidFill>
                  <a:schemeClr val="bg1"/>
                </a:solidFill>
                <a:effectLst>
                  <a:outerShdw blurRad="38100" dist="38100" dir="2700000" algn="tl">
                    <a:srgbClr val="000000"/>
                  </a:outerShdw>
                </a:effectLst>
                <a:latin typeface="Calibri" pitchFamily="34" charset="0"/>
              </a:rPr>
              <a:t>Foulger</a:t>
            </a:r>
            <a:r>
              <a:rPr lang="en-GB" sz="1600" dirty="0">
                <a:solidFill>
                  <a:schemeClr val="bg1"/>
                </a:solidFill>
                <a:effectLst>
                  <a:outerShdw blurRad="38100" dist="38100" dir="2700000" algn="tl">
                    <a:srgbClr val="000000"/>
                  </a:outerShdw>
                </a:effectLst>
                <a:latin typeface="Calibri" pitchFamily="34" charset="0"/>
              </a:rPr>
              <a:t>, 2010 (Plates vs Plumes – A Geological Controversy. Wiley-Blackwell)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5">
                                            <p:txEl>
                                              <p:pRg st="0" end="0"/>
                                            </p:txEl>
                                          </p:spTgt>
                                        </p:tgtEl>
                                        <p:attrNameLst>
                                          <p:attrName>style.visibility</p:attrName>
                                        </p:attrNameLst>
                                      </p:cBhvr>
                                      <p:to>
                                        <p:strVal val="visible"/>
                                      </p:to>
                                    </p:set>
                                    <p:animEffect transition="in" filter="fade">
                                      <p:cBhvr>
                                        <p:cTn id="7" dur="500"/>
                                        <p:tgtEl>
                                          <p:spTgt spid="7239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7">
                                            <p:txEl>
                                              <p:pRg st="0" end="0"/>
                                            </p:txEl>
                                          </p:spTgt>
                                        </p:tgtEl>
                                        <p:attrNameLst>
                                          <p:attrName>style.visibility</p:attrName>
                                        </p:attrNameLst>
                                      </p:cBhvr>
                                      <p:to>
                                        <p:strVal val="visible"/>
                                      </p:to>
                                    </p:set>
                                    <p:animEffect transition="in" filter="fade">
                                      <p:cBhvr>
                                        <p:cTn id="12" dur="500"/>
                                        <p:tgtEl>
                                          <p:spTgt spid="7239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7">
                                            <p:txEl>
                                              <p:pRg st="1" end="1"/>
                                            </p:txEl>
                                          </p:spTgt>
                                        </p:tgtEl>
                                        <p:attrNameLst>
                                          <p:attrName>style.visibility</p:attrName>
                                        </p:attrNameLst>
                                      </p:cBhvr>
                                      <p:to>
                                        <p:strVal val="visible"/>
                                      </p:to>
                                    </p:set>
                                    <p:animEffect transition="in" filter="fade">
                                      <p:cBhvr>
                                        <p:cTn id="17" dur="500"/>
                                        <p:tgtEl>
                                          <p:spTgt spid="7239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3977">
                                            <p:txEl>
                                              <p:pRg st="2" end="2"/>
                                            </p:txEl>
                                          </p:spTgt>
                                        </p:tgtEl>
                                        <p:attrNameLst>
                                          <p:attrName>style.visibility</p:attrName>
                                        </p:attrNameLst>
                                      </p:cBhvr>
                                      <p:to>
                                        <p:strVal val="visible"/>
                                      </p:to>
                                    </p:set>
                                    <p:animEffect transition="in" filter="fade">
                                      <p:cBhvr>
                                        <p:cTn id="22" dur="500"/>
                                        <p:tgtEl>
                                          <p:spTgt spid="7239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3977">
                                            <p:txEl>
                                              <p:pRg st="3" end="3"/>
                                            </p:txEl>
                                          </p:spTgt>
                                        </p:tgtEl>
                                        <p:attrNameLst>
                                          <p:attrName>style.visibility</p:attrName>
                                        </p:attrNameLst>
                                      </p:cBhvr>
                                      <p:to>
                                        <p:strVal val="visible"/>
                                      </p:to>
                                    </p:set>
                                    <p:animEffect transition="in" filter="fade">
                                      <p:cBhvr>
                                        <p:cTn id="27" dur="500"/>
                                        <p:tgtEl>
                                          <p:spTgt spid="723977">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Effect transition="in" filter="fade">
                                      <p:cBhvr>
                                        <p:cTn id="31"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5" grpId="0" build="p" autoUpdateAnimBg="0"/>
      <p:bldP spid="723977" grpId="0" build="p" autoUpdateAnimBg="0"/>
      <p:bldP spid="718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0" name="Text Box 3"/>
          <p:cNvSpPr txBox="1">
            <a:spLocks noChangeArrowheads="1"/>
          </p:cNvSpPr>
          <p:nvPr/>
        </p:nvSpPr>
        <p:spPr bwMode="auto">
          <a:xfrm>
            <a:off x="317500" y="703263"/>
            <a:ext cx="8813800" cy="954107"/>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Alternatively, the swell could actually be held up a thick harzburgitic section under the swell.</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 name="Text Box 3"/>
          <p:cNvSpPr txBox="1">
            <a:spLocks noChangeArrowheads="1"/>
          </p:cNvSpPr>
          <p:nvPr/>
        </p:nvSpPr>
        <p:spPr bwMode="auto">
          <a:xfrm>
            <a:off x="317500" y="1676155"/>
            <a:ext cx="3351213" cy="1815882"/>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Why should the presence of harzburgite cause the swell?</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43015" name="Picture 10"/>
          <p:cNvPicPr>
            <a:picLocks noChangeAspect="1" noChangeArrowheads="1"/>
          </p:cNvPicPr>
          <p:nvPr/>
        </p:nvPicPr>
        <p:blipFill>
          <a:blip r:embed="rId3" cstate="print"/>
          <a:srcRect l="6253" b="3169"/>
          <a:stretch>
            <a:fillRect/>
          </a:stretch>
        </p:blipFill>
        <p:spPr bwMode="auto">
          <a:xfrm>
            <a:off x="3633788" y="1709738"/>
            <a:ext cx="5510212" cy="4257675"/>
          </a:xfrm>
          <a:prstGeom prst="rect">
            <a:avLst/>
          </a:prstGeom>
          <a:noFill/>
          <a:ln w="9525" algn="ctr">
            <a:noFill/>
            <a:miter lim="800000"/>
            <a:headEnd/>
            <a:tailEnd/>
          </a:ln>
        </p:spPr>
      </p:pic>
      <p:sp>
        <p:nvSpPr>
          <p:cNvPr id="9" name="Figura a mano libera 8"/>
          <p:cNvSpPr/>
          <p:nvPr/>
        </p:nvSpPr>
        <p:spPr bwMode="auto">
          <a:xfrm>
            <a:off x="4229100" y="2743200"/>
            <a:ext cx="3101622" cy="1943100"/>
          </a:xfrm>
          <a:custGeom>
            <a:avLst/>
            <a:gdLst>
              <a:gd name="connsiteX0" fmla="*/ 105833 w 3101622"/>
              <a:gd name="connsiteY0" fmla="*/ 364067 h 1943100"/>
              <a:gd name="connsiteX1" fmla="*/ 46567 w 3101622"/>
              <a:gd name="connsiteY1" fmla="*/ 702733 h 1943100"/>
              <a:gd name="connsiteX2" fmla="*/ 385233 w 3101622"/>
              <a:gd name="connsiteY2" fmla="*/ 1092200 h 1943100"/>
              <a:gd name="connsiteX3" fmla="*/ 1452033 w 3101622"/>
              <a:gd name="connsiteY3" fmla="*/ 1473200 h 1943100"/>
              <a:gd name="connsiteX4" fmla="*/ 2087033 w 3101622"/>
              <a:gd name="connsiteY4" fmla="*/ 1803400 h 1943100"/>
              <a:gd name="connsiteX5" fmla="*/ 2637367 w 3101622"/>
              <a:gd name="connsiteY5" fmla="*/ 1888067 h 1943100"/>
              <a:gd name="connsiteX6" fmla="*/ 3043767 w 3101622"/>
              <a:gd name="connsiteY6" fmla="*/ 1473200 h 1943100"/>
              <a:gd name="connsiteX7" fmla="*/ 2984500 w 3101622"/>
              <a:gd name="connsiteY7" fmla="*/ 872067 h 1943100"/>
              <a:gd name="connsiteX8" fmla="*/ 2510367 w 3101622"/>
              <a:gd name="connsiteY8" fmla="*/ 465667 h 1943100"/>
              <a:gd name="connsiteX9" fmla="*/ 1612900 w 3101622"/>
              <a:gd name="connsiteY9" fmla="*/ 135467 h 1943100"/>
              <a:gd name="connsiteX10" fmla="*/ 596900 w 3101622"/>
              <a:gd name="connsiteY10" fmla="*/ 33867 h 1943100"/>
              <a:gd name="connsiteX11" fmla="*/ 105833 w 3101622"/>
              <a:gd name="connsiteY11" fmla="*/ 364067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1622" h="1943100">
                <a:moveTo>
                  <a:pt x="105833" y="364067"/>
                </a:moveTo>
                <a:cubicBezTo>
                  <a:pt x="14111" y="475545"/>
                  <a:pt x="0" y="581377"/>
                  <a:pt x="46567" y="702733"/>
                </a:cubicBezTo>
                <a:cubicBezTo>
                  <a:pt x="93134" y="824089"/>
                  <a:pt x="150989" y="963789"/>
                  <a:pt x="385233" y="1092200"/>
                </a:cubicBezTo>
                <a:cubicBezTo>
                  <a:pt x="619477" y="1220611"/>
                  <a:pt x="1168400" y="1354667"/>
                  <a:pt x="1452033" y="1473200"/>
                </a:cubicBezTo>
                <a:cubicBezTo>
                  <a:pt x="1735666" y="1591733"/>
                  <a:pt x="1889477" y="1734256"/>
                  <a:pt x="2087033" y="1803400"/>
                </a:cubicBezTo>
                <a:cubicBezTo>
                  <a:pt x="2284589" y="1872544"/>
                  <a:pt x="2477911" y="1943100"/>
                  <a:pt x="2637367" y="1888067"/>
                </a:cubicBezTo>
                <a:cubicBezTo>
                  <a:pt x="2796823" y="1833034"/>
                  <a:pt x="2985912" y="1642533"/>
                  <a:pt x="3043767" y="1473200"/>
                </a:cubicBezTo>
                <a:cubicBezTo>
                  <a:pt x="3101622" y="1303867"/>
                  <a:pt x="3073400" y="1039989"/>
                  <a:pt x="2984500" y="872067"/>
                </a:cubicBezTo>
                <a:cubicBezTo>
                  <a:pt x="2895600" y="704145"/>
                  <a:pt x="2738967" y="588434"/>
                  <a:pt x="2510367" y="465667"/>
                </a:cubicBezTo>
                <a:cubicBezTo>
                  <a:pt x="2281767" y="342900"/>
                  <a:pt x="1931811" y="207434"/>
                  <a:pt x="1612900" y="135467"/>
                </a:cubicBezTo>
                <a:cubicBezTo>
                  <a:pt x="1293989" y="63500"/>
                  <a:pt x="846667" y="0"/>
                  <a:pt x="596900" y="33867"/>
                </a:cubicBezTo>
                <a:cubicBezTo>
                  <a:pt x="347133" y="67734"/>
                  <a:pt x="197555" y="252589"/>
                  <a:pt x="105833" y="364067"/>
                </a:cubicBezTo>
                <a:close/>
              </a:path>
            </a:pathLst>
          </a:custGeom>
          <a:noFill/>
          <a:ln w="38100" cap="flat" cmpd="sng" algn="ctr">
            <a:solidFill>
              <a:schemeClr val="bg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Text Box 3"/>
          <p:cNvSpPr txBox="1">
            <a:spLocks noChangeArrowheads="1"/>
          </p:cNvSpPr>
          <p:nvPr/>
        </p:nvSpPr>
        <p:spPr bwMode="auto">
          <a:xfrm>
            <a:off x="317500" y="3493232"/>
            <a:ext cx="3351213" cy="1815882"/>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latin typeface="Calibri" pitchFamily="34" charset="0"/>
              </a:rPr>
              <a:t>Is harzburgite depleted or enriched in terms of major element content?</a:t>
            </a:r>
            <a:endParaRPr lang="en-GB" sz="2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5" name="Text Box 3"/>
          <p:cNvSpPr txBox="1">
            <a:spLocks noChangeArrowheads="1"/>
          </p:cNvSpPr>
          <p:nvPr/>
        </p:nvSpPr>
        <p:spPr bwMode="auto">
          <a:xfrm>
            <a:off x="317500" y="5275140"/>
            <a:ext cx="3351213" cy="1200329"/>
          </a:xfrm>
          <a:prstGeom prst="rect">
            <a:avLst/>
          </a:prstGeom>
          <a:noFill/>
          <a:ln w="9525">
            <a:noFill/>
            <a:miter lim="800000"/>
            <a:headEnd/>
            <a:tailEnd/>
          </a:ln>
          <a:effectLst/>
        </p:spPr>
        <p:txBody>
          <a:bodyPr wrap="square">
            <a:spAutoFit/>
          </a:bodyPr>
          <a:lstStyle/>
          <a:p>
            <a:pPr algn="ctr">
              <a:defRPr/>
            </a:pPr>
            <a:r>
              <a:rPr lang="en-GB" sz="3600" dirty="0" smtClean="0">
                <a:solidFill>
                  <a:schemeClr val="bg1"/>
                </a:solidFill>
                <a:latin typeface="Calibri" pitchFamily="34" charset="0"/>
              </a:rPr>
              <a:t>Is it Fe-rich or Fe-poor?</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2" name="Text Box 14"/>
          <p:cNvSpPr txBox="1">
            <a:spLocks noChangeArrowheads="1"/>
          </p:cNvSpPr>
          <p:nvPr/>
        </p:nvSpPr>
        <p:spPr bwMode="auto">
          <a:xfrm>
            <a:off x="4469130" y="5986463"/>
            <a:ext cx="4674870" cy="304800"/>
          </a:xfrm>
          <a:prstGeom prst="rect">
            <a:avLst/>
          </a:prstGeom>
          <a:noFill/>
          <a:ln w="9525" algn="ctr">
            <a:noFill/>
            <a:miter lim="800000"/>
            <a:headEnd/>
            <a:tailEnd/>
          </a:ln>
          <a:effectLst/>
        </p:spPr>
        <p:txBody>
          <a:bodyPr wrap="square">
            <a:spAutoFit/>
          </a:bodyPr>
          <a:lstStyle/>
          <a:p>
            <a:pPr algn="r">
              <a:spcBef>
                <a:spcPct val="50000"/>
              </a:spcBef>
              <a:defRPr/>
            </a:pPr>
            <a:r>
              <a:rPr lang="en-GB" sz="1400" dirty="0" err="1" smtClean="0">
                <a:solidFill>
                  <a:schemeClr val="bg1"/>
                </a:solidFill>
                <a:effectLst>
                  <a:outerShdw blurRad="38100" dist="38100" dir="2700000" algn="tl">
                    <a:srgbClr val="000000"/>
                  </a:outerShdw>
                </a:effectLst>
                <a:latin typeface="Calibri" pitchFamily="34" charset="0"/>
              </a:rPr>
              <a:t>Cadio</a:t>
            </a:r>
            <a:r>
              <a:rPr lang="en-GB" sz="1400" dirty="0" smtClean="0">
                <a:solidFill>
                  <a:schemeClr val="bg1"/>
                </a:solidFill>
                <a:effectLst>
                  <a:outerShdw blurRad="38100" dist="38100" dir="2700000" algn="tl">
                    <a:srgbClr val="000000"/>
                  </a:outerShdw>
                </a:effectLst>
                <a:latin typeface="Calibri" pitchFamily="34" charset="0"/>
              </a:rPr>
              <a:t> </a:t>
            </a:r>
            <a:r>
              <a:rPr lang="en-GB" sz="1400" dirty="0">
                <a:solidFill>
                  <a:schemeClr val="bg1"/>
                </a:solidFill>
                <a:effectLst>
                  <a:outerShdw blurRad="38100" dist="38100" dir="2700000" algn="tl">
                    <a:srgbClr val="000000"/>
                  </a:outerShdw>
                </a:effectLst>
                <a:latin typeface="Calibri" pitchFamily="34" charset="0"/>
              </a:rPr>
              <a:t>et </a:t>
            </a:r>
            <a:r>
              <a:rPr lang="en-GB" sz="1400" dirty="0" smtClean="0">
                <a:solidFill>
                  <a:schemeClr val="bg1"/>
                </a:solidFill>
                <a:effectLst>
                  <a:outerShdw blurRad="38100" dist="38100" dir="2700000" algn="tl">
                    <a:srgbClr val="000000"/>
                  </a:outerShdw>
                </a:effectLst>
                <a:latin typeface="Calibri" pitchFamily="34" charset="0"/>
              </a:rPr>
              <a:t>al., 2012 (Earth </a:t>
            </a:r>
            <a:r>
              <a:rPr lang="en-GB" sz="1400" dirty="0">
                <a:solidFill>
                  <a:schemeClr val="bg1"/>
                </a:solidFill>
                <a:effectLst>
                  <a:outerShdw blurRad="38100" dist="38100" dir="2700000" algn="tl">
                    <a:srgbClr val="000000"/>
                  </a:outerShdw>
                </a:effectLst>
                <a:latin typeface="Calibri" pitchFamily="34" charset="0"/>
              </a:rPr>
              <a:t>Planet. Sci. Lett., 359-360, </a:t>
            </a:r>
            <a:r>
              <a:rPr lang="en-GB" sz="1400" dirty="0" smtClean="0">
                <a:solidFill>
                  <a:schemeClr val="bg1"/>
                </a:solidFill>
                <a:effectLst>
                  <a:outerShdw blurRad="38100" dist="38100" dir="2700000" algn="tl">
                    <a:srgbClr val="000000"/>
                  </a:outerShdw>
                </a:effectLst>
                <a:latin typeface="Calibri" pitchFamily="34" charset="0"/>
              </a:rPr>
              <a:t>40-54)</a:t>
            </a:r>
            <a:endParaRPr lang="en-GB" sz="14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P spid="13" grpId="0" build="p" autoUpdateAnimBg="0"/>
      <p:bldP spid="1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ChangeArrowheads="1"/>
          </p:cNvSpPr>
          <p:nvPr/>
        </p:nvSpPr>
        <p:spPr bwMode="auto">
          <a:xfrm>
            <a:off x="723900" y="6316663"/>
            <a:ext cx="84201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84771" name="Text Box 3"/>
          <p:cNvSpPr txBox="1">
            <a:spLocks noChangeArrowheads="1"/>
          </p:cNvSpPr>
          <p:nvPr/>
        </p:nvSpPr>
        <p:spPr bwMode="auto">
          <a:xfrm>
            <a:off x="317500" y="865188"/>
            <a:ext cx="3378200" cy="1938992"/>
          </a:xfrm>
          <a:prstGeom prst="rect">
            <a:avLst/>
          </a:prstGeom>
          <a:noFill/>
          <a:ln w="9525">
            <a:noFill/>
            <a:miter lim="800000"/>
            <a:headEnd/>
            <a:tailEnd/>
          </a:ln>
          <a:effectLst/>
        </p:spPr>
        <p:txBody>
          <a:bodyPr wrap="square">
            <a:spAutoFit/>
          </a:bodyPr>
          <a:lstStyle/>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The concept of potential temperature is used to have an idea of the thermal state of the mantle.</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4772"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44037" name="Group 5"/>
          <p:cNvGrpSpPr>
            <a:grpSpLocks/>
          </p:cNvGrpSpPr>
          <p:nvPr/>
        </p:nvGrpSpPr>
        <p:grpSpPr bwMode="auto">
          <a:xfrm>
            <a:off x="3732213" y="941388"/>
            <a:ext cx="5411787" cy="5916612"/>
            <a:chOff x="2351" y="593"/>
            <a:chExt cx="3409" cy="3727"/>
          </a:xfrm>
        </p:grpSpPr>
        <p:pic>
          <p:nvPicPr>
            <p:cNvPr id="44045"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4775"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4776"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4777"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4778"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4779"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4780"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4781" name="Text Box 13"/>
          <p:cNvSpPr txBox="1">
            <a:spLocks noChangeArrowheads="1"/>
          </p:cNvSpPr>
          <p:nvPr/>
        </p:nvSpPr>
        <p:spPr bwMode="auto">
          <a:xfrm>
            <a:off x="317500" y="2770188"/>
            <a:ext cx="3378200" cy="3416320"/>
          </a:xfrm>
          <a:prstGeom prst="rect">
            <a:avLst/>
          </a:prstGeom>
          <a:noFill/>
          <a:ln w="9525">
            <a:noFill/>
            <a:miter lim="800000"/>
            <a:headEnd/>
            <a:tailEnd/>
          </a:ln>
          <a:effectLst/>
        </p:spPr>
        <p:txBody>
          <a:bodyPr wrap="square">
            <a:spAutoFit/>
          </a:bodyPr>
          <a:lstStyle/>
          <a:p>
            <a:pPr>
              <a:defRPr/>
            </a:pP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It is not possible to say “</a:t>
            </a:r>
            <a:r>
              <a:rPr lang="en-GB" sz="2400" i="1" dirty="0" smtClean="0">
                <a:solidFill>
                  <a:srgbClr val="FFFF00"/>
                </a:solidFill>
                <a:effectLst>
                  <a:outerShdw blurRad="38100" dist="38100" dir="2700000" algn="tl">
                    <a:srgbClr val="000000"/>
                  </a:outerShdw>
                </a:effectLst>
                <a:latin typeface="Calibri" pitchFamily="34" charset="0"/>
                <a:sym typeface="Wingdings" pitchFamily="2" charset="2"/>
              </a:rPr>
              <a:t>the temperature of the mantle of a given area is 1200 or 1500 °C</a:t>
            </a: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a:t>
            </a:r>
          </a:p>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We can only say that the temperature of a mantle in a given region is 1200 or 1500 °C if we refer to a</a:t>
            </a: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 reference pressure.</a:t>
            </a:r>
            <a:endParaRPr lang="en-GB" sz="24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1184804" name="Freeform 36"/>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184806" name="Text Box 38"/>
          <p:cNvSpPr txBox="1">
            <a:spLocks noChangeArrowheads="1"/>
          </p:cNvSpPr>
          <p:nvPr/>
        </p:nvSpPr>
        <p:spPr bwMode="auto">
          <a:xfrm>
            <a:off x="4406900" y="4814888"/>
            <a:ext cx="2679700" cy="1800225"/>
          </a:xfrm>
          <a:prstGeom prst="rect">
            <a:avLst/>
          </a:prstGeom>
          <a:noFill/>
          <a:ln w="9525">
            <a:noFill/>
            <a:miter lim="800000"/>
            <a:headEnd/>
            <a:tailEnd/>
          </a:ln>
          <a:effectLst/>
        </p:spPr>
        <p:txBody>
          <a:bodyPr>
            <a:spAutoFit/>
          </a:bodyPr>
          <a:lstStyle/>
          <a:p>
            <a:pPr algn="ctr">
              <a:defRPr/>
            </a:pPr>
            <a:r>
              <a:rPr lang="en-GB" sz="2800" dirty="0" smtClean="0">
                <a:solidFill>
                  <a:srgbClr val="FF0000"/>
                </a:solidFill>
                <a:effectLst>
                  <a:outerShdw blurRad="38100" dist="38100" dir="2700000" algn="tl">
                    <a:srgbClr val="000000"/>
                  </a:outerShdw>
                </a:effectLst>
                <a:latin typeface="Calibri" pitchFamily="34" charset="0"/>
                <a:sym typeface="Wingdings" pitchFamily="2" charset="2"/>
              </a:rPr>
              <a:t>In these cases the reference pressure is 1 atm.</a:t>
            </a:r>
            <a:endParaRPr lang="en-GB" sz="2800" dirty="0">
              <a:solidFill>
                <a:srgbClr val="FF0000"/>
              </a:solidFill>
              <a:effectLst>
                <a:outerShdw blurRad="38100" dist="38100" dir="2700000" algn="tl">
                  <a:srgbClr val="000000"/>
                </a:outerShdw>
              </a:effectLst>
              <a:latin typeface="Calibri" pitchFamily="34" charset="0"/>
              <a:sym typeface="Wingdings" pitchFamily="2" charset="2"/>
            </a:endParaRPr>
          </a:p>
        </p:txBody>
      </p:sp>
      <p:sp>
        <p:nvSpPr>
          <p:cNvPr id="1184807" name="Rectangle 3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4808" name="Text Box 40"/>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
        <p:nvSpPr>
          <p:cNvPr id="1186830" name="Line 14"/>
          <p:cNvSpPr>
            <a:spLocks noChangeShapeType="1"/>
          </p:cNvSpPr>
          <p:nvPr/>
        </p:nvSpPr>
        <p:spPr bwMode="auto">
          <a:xfrm flipH="1" flipV="1">
            <a:off x="7678738" y="1498600"/>
            <a:ext cx="342900" cy="5219700"/>
          </a:xfrm>
          <a:prstGeom prst="line">
            <a:avLst/>
          </a:prstGeom>
          <a:noFill/>
          <a:ln w="5715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20"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fade">
                                      <p:cBhvr>
                                        <p:cTn id="7" dur="500"/>
                                        <p:tgtEl>
                                          <p:spTgt spid="1184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4781">
                                            <p:txEl>
                                              <p:pRg st="0" end="0"/>
                                            </p:txEl>
                                          </p:spTgt>
                                        </p:tgtEl>
                                        <p:attrNameLst>
                                          <p:attrName>style.visibility</p:attrName>
                                        </p:attrNameLst>
                                      </p:cBhvr>
                                      <p:to>
                                        <p:strVal val="visible"/>
                                      </p:to>
                                    </p:set>
                                    <p:animEffect transition="in" filter="fade">
                                      <p:cBhvr>
                                        <p:cTn id="12" dur="500"/>
                                        <p:tgtEl>
                                          <p:spTgt spid="11847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4781">
                                            <p:txEl>
                                              <p:pRg st="1" end="1"/>
                                            </p:txEl>
                                          </p:spTgt>
                                        </p:tgtEl>
                                        <p:attrNameLst>
                                          <p:attrName>style.visibility</p:attrName>
                                        </p:attrNameLst>
                                      </p:cBhvr>
                                      <p:to>
                                        <p:strVal val="visible"/>
                                      </p:to>
                                    </p:set>
                                    <p:animEffect transition="in" filter="fade">
                                      <p:cBhvr>
                                        <p:cTn id="17" dur="500"/>
                                        <p:tgtEl>
                                          <p:spTgt spid="11847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4806">
                                            <p:txEl>
                                              <p:pRg st="0" end="0"/>
                                            </p:txEl>
                                          </p:spTgt>
                                        </p:tgtEl>
                                        <p:attrNameLst>
                                          <p:attrName>style.visibility</p:attrName>
                                        </p:attrNameLst>
                                      </p:cBhvr>
                                      <p:to>
                                        <p:strVal val="visible"/>
                                      </p:to>
                                    </p:set>
                                    <p:animEffect transition="in" filter="fade">
                                      <p:cBhvr>
                                        <p:cTn id="22" dur="500"/>
                                        <p:tgtEl>
                                          <p:spTgt spid="11848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P spid="1184781" grpId="0" build="p" autoUpdateAnimBg="0"/>
      <p:bldP spid="118480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895350" y="6316663"/>
            <a:ext cx="824865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19" name="Text Box 3"/>
          <p:cNvSpPr txBox="1">
            <a:spLocks noChangeArrowheads="1"/>
          </p:cNvSpPr>
          <p:nvPr/>
        </p:nvSpPr>
        <p:spPr bwMode="auto">
          <a:xfrm>
            <a:off x="317500" y="936625"/>
            <a:ext cx="3438525" cy="2246769"/>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Cambridge model assumes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1280 °C </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as the “average” potential temperature of a “normal” mantle.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45061" name="Group 5"/>
          <p:cNvGrpSpPr>
            <a:grpSpLocks/>
          </p:cNvGrpSpPr>
          <p:nvPr/>
        </p:nvGrpSpPr>
        <p:grpSpPr bwMode="auto">
          <a:xfrm>
            <a:off x="3732213" y="941388"/>
            <a:ext cx="5411787" cy="5916612"/>
            <a:chOff x="2351" y="593"/>
            <a:chExt cx="3409" cy="3727"/>
          </a:xfrm>
        </p:grpSpPr>
        <p:pic>
          <p:nvPicPr>
            <p:cNvPr id="45069"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29" name="Text Box 13"/>
          <p:cNvSpPr txBox="1">
            <a:spLocks noChangeArrowheads="1"/>
          </p:cNvSpPr>
          <p:nvPr/>
        </p:nvSpPr>
        <p:spPr bwMode="auto">
          <a:xfrm>
            <a:off x="317500" y="3240088"/>
            <a:ext cx="3378200" cy="3108543"/>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other words, the isotherm of ~1300 °C is considered the temperature at the base of the lithosphere,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whatever is its thickness.</a:t>
            </a:r>
            <a:endParaRPr lang="en-GB" sz="28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1186831"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6836" name="Text Box 20"/>
          <p:cNvSpPr txBox="1">
            <a:spLocks noChangeArrowheads="1"/>
          </p:cNvSpPr>
          <p:nvPr/>
        </p:nvSpPr>
        <p:spPr bwMode="auto">
          <a:xfrm>
            <a:off x="4406900" y="4814888"/>
            <a:ext cx="2679700" cy="1800225"/>
          </a:xfrm>
          <a:prstGeom prst="rect">
            <a:avLst/>
          </a:prstGeom>
          <a:noFill/>
          <a:ln w="9525">
            <a:noFill/>
            <a:miter lim="800000"/>
            <a:headEnd/>
            <a:tailEnd/>
          </a:ln>
          <a:effectLst/>
        </p:spPr>
        <p:txBody>
          <a:bodyPr>
            <a:spAutoFit/>
          </a:bodyPr>
          <a:lstStyle/>
          <a:p>
            <a:pPr algn="ctr">
              <a:defRPr/>
            </a:pPr>
            <a:r>
              <a:rPr lang="en-GB" sz="2800" dirty="0" smtClean="0">
                <a:solidFill>
                  <a:srgbClr val="FF0000"/>
                </a:solidFill>
                <a:effectLst>
                  <a:outerShdw blurRad="38100" dist="38100" dir="2700000" algn="tl">
                    <a:srgbClr val="000000"/>
                  </a:outerShdw>
                </a:effectLst>
                <a:latin typeface="Calibri" pitchFamily="34" charset="0"/>
                <a:sym typeface="Wingdings" pitchFamily="2" charset="2"/>
              </a:rPr>
              <a:t>In these cases the reference pressure is 1 atm.</a:t>
            </a:r>
            <a:endParaRPr lang="en-GB" sz="2800" dirty="0">
              <a:solidFill>
                <a:srgbClr val="FF0000"/>
              </a:solidFill>
              <a:effectLst>
                <a:outerShdw blurRad="38100" dist="38100" dir="2700000" algn="tl">
                  <a:srgbClr val="000000"/>
                </a:outerShdw>
              </a:effectLst>
              <a:latin typeface="Calibri" pitchFamily="34" charset="0"/>
              <a:sym typeface="Wingdings" pitchFamily="2" charset="2"/>
            </a:endParaRPr>
          </a:p>
        </p:txBody>
      </p:sp>
      <p:sp>
        <p:nvSpPr>
          <p:cNvPr id="1186837" name="Text Box 21"/>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
        <p:nvSpPr>
          <p:cNvPr id="1186830" name="Line 14"/>
          <p:cNvSpPr>
            <a:spLocks noChangeShapeType="1"/>
          </p:cNvSpPr>
          <p:nvPr/>
        </p:nvSpPr>
        <p:spPr bwMode="auto">
          <a:xfrm flipH="1" flipV="1">
            <a:off x="7678738" y="1498600"/>
            <a:ext cx="342900" cy="5219700"/>
          </a:xfrm>
          <a:prstGeom prst="line">
            <a:avLst/>
          </a:prstGeom>
          <a:noFill/>
          <a:ln w="5715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23"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29">
                                            <p:txEl>
                                              <p:pRg st="0" end="0"/>
                                            </p:txEl>
                                          </p:spTgt>
                                        </p:tgtEl>
                                        <p:attrNameLst>
                                          <p:attrName>style.visibility</p:attrName>
                                        </p:attrNameLst>
                                      </p:cBhvr>
                                      <p:to>
                                        <p:strVal val="visible"/>
                                      </p:to>
                                    </p:set>
                                    <p:animEffect transition="in" filter="fade">
                                      <p:cBhvr>
                                        <p:cTn id="12" dur="500"/>
                                        <p:tgtEl>
                                          <p:spTgt spid="1186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autoUpdateAnimBg="0"/>
      <p:bldP spid="118682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542924" y="6316663"/>
            <a:ext cx="860107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46085" name="Group 5"/>
          <p:cNvGrpSpPr>
            <a:grpSpLocks/>
          </p:cNvGrpSpPr>
          <p:nvPr/>
        </p:nvGrpSpPr>
        <p:grpSpPr bwMode="auto">
          <a:xfrm>
            <a:off x="3732213" y="941388"/>
            <a:ext cx="5411787" cy="5916612"/>
            <a:chOff x="2351" y="593"/>
            <a:chExt cx="3409" cy="3727"/>
          </a:xfrm>
        </p:grpSpPr>
        <p:pic>
          <p:nvPicPr>
            <p:cNvPr id="46095"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29" name="Text Box 13"/>
          <p:cNvSpPr txBox="1">
            <a:spLocks noChangeArrowheads="1"/>
          </p:cNvSpPr>
          <p:nvPr/>
        </p:nvSpPr>
        <p:spPr bwMode="auto">
          <a:xfrm>
            <a:off x="317500" y="3519488"/>
            <a:ext cx="3378200" cy="3108543"/>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In the presence of alleged “mantle plumes” a much hotter potential temperature has been hypothesized (</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up to</a:t>
            </a: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1500-1600 °C</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30" name="Line 14"/>
          <p:cNvSpPr>
            <a:spLocks noChangeShapeType="1"/>
          </p:cNvSpPr>
          <p:nvPr/>
        </p:nvSpPr>
        <p:spPr bwMode="auto">
          <a:xfrm flipH="1" flipV="1">
            <a:off x="7678738" y="1498600"/>
            <a:ext cx="342900" cy="5219700"/>
          </a:xfrm>
          <a:prstGeom prst="line">
            <a:avLst/>
          </a:prstGeom>
          <a:noFill/>
          <a:ln w="5715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1186831"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6836" name="Text Box 20"/>
          <p:cNvSpPr txBox="1">
            <a:spLocks noChangeArrowheads="1"/>
          </p:cNvSpPr>
          <p:nvPr/>
        </p:nvSpPr>
        <p:spPr bwMode="auto">
          <a:xfrm>
            <a:off x="4406900" y="4814888"/>
            <a:ext cx="2679700" cy="1800225"/>
          </a:xfrm>
          <a:prstGeom prst="rect">
            <a:avLst/>
          </a:prstGeom>
          <a:noFill/>
          <a:ln w="9525">
            <a:noFill/>
            <a:miter lim="800000"/>
            <a:headEnd/>
            <a:tailEnd/>
          </a:ln>
          <a:effectLst/>
        </p:spPr>
        <p:txBody>
          <a:bodyPr>
            <a:spAutoFit/>
          </a:bodyPr>
          <a:lstStyle/>
          <a:p>
            <a:pPr algn="ctr">
              <a:defRPr/>
            </a:pPr>
            <a:r>
              <a:rPr lang="en-GB" sz="2800" dirty="0" smtClean="0">
                <a:solidFill>
                  <a:srgbClr val="FF0000"/>
                </a:solidFill>
                <a:effectLst>
                  <a:outerShdw blurRad="38100" dist="38100" dir="2700000" algn="tl">
                    <a:srgbClr val="000000"/>
                  </a:outerShdw>
                </a:effectLst>
                <a:latin typeface="Calibri" pitchFamily="34" charset="0"/>
                <a:sym typeface="Wingdings" pitchFamily="2" charset="2"/>
              </a:rPr>
              <a:t>In these cases the reference pressure is 1 atm.</a:t>
            </a:r>
            <a:endParaRPr lang="en-GB" sz="2800" dirty="0">
              <a:solidFill>
                <a:srgbClr val="FF0000"/>
              </a:solidFill>
              <a:effectLst>
                <a:outerShdw blurRad="38100" dist="38100" dir="2700000" algn="tl">
                  <a:srgbClr val="000000"/>
                </a:outerShdw>
              </a:effectLst>
              <a:latin typeface="Calibri" pitchFamily="34" charset="0"/>
              <a:sym typeface="Wingdings" pitchFamily="2" charset="2"/>
            </a:endParaRPr>
          </a:p>
        </p:txBody>
      </p:sp>
      <p:sp>
        <p:nvSpPr>
          <p:cNvPr id="1186837" name="Text Box 21"/>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
        <p:nvSpPr>
          <p:cNvPr id="23"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22" name="Line 18"/>
          <p:cNvSpPr>
            <a:spLocks noChangeShapeType="1"/>
          </p:cNvSpPr>
          <p:nvPr/>
        </p:nvSpPr>
        <p:spPr bwMode="auto">
          <a:xfrm flipH="1" flipV="1">
            <a:off x="8166100" y="1498600"/>
            <a:ext cx="342900" cy="5219700"/>
          </a:xfrm>
          <a:prstGeom prst="line">
            <a:avLst/>
          </a:prstGeom>
          <a:noFill/>
          <a:ln w="57150">
            <a:solidFill>
              <a:srgbClr val="0066FF"/>
            </a:solidFill>
            <a:prstDash val="sysDash"/>
            <a:round/>
            <a:headEnd/>
            <a:tailEnd/>
          </a:ln>
          <a:effectLst/>
        </p:spPr>
        <p:txBody>
          <a:bodyPr anchor="ctr"/>
          <a:lstStyle/>
          <a:p>
            <a:pPr>
              <a:defRPr/>
            </a:pPr>
            <a:endParaRPr lang="en-GB">
              <a:latin typeface="Calibri" pitchFamily="34" charset="0"/>
            </a:endParaRPr>
          </a:p>
        </p:txBody>
      </p:sp>
      <p:sp>
        <p:nvSpPr>
          <p:cNvPr id="24" name="Text Box 22"/>
          <p:cNvSpPr txBox="1">
            <a:spLocks noChangeArrowheads="1"/>
          </p:cNvSpPr>
          <p:nvPr/>
        </p:nvSpPr>
        <p:spPr bwMode="auto">
          <a:xfrm rot="5207051">
            <a:off x="7913530" y="2078802"/>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1480 °C</a:t>
            </a:r>
            <a:endParaRPr lang="en-GB" sz="2000">
              <a:solidFill>
                <a:srgbClr val="FF0000"/>
              </a:solidFill>
              <a:effectLst>
                <a:outerShdw blurRad="38100" dist="38100" dir="2700000" algn="tl">
                  <a:srgbClr val="000000"/>
                </a:outerShdw>
              </a:effectLst>
              <a:latin typeface="Calibri" pitchFamily="34" charset="0"/>
            </a:endParaRPr>
          </a:p>
        </p:txBody>
      </p:sp>
      <p:sp>
        <p:nvSpPr>
          <p:cNvPr id="25" name="Text Box 3"/>
          <p:cNvSpPr txBox="1">
            <a:spLocks noChangeArrowheads="1"/>
          </p:cNvSpPr>
          <p:nvPr/>
        </p:nvSpPr>
        <p:spPr bwMode="auto">
          <a:xfrm>
            <a:off x="317500" y="936625"/>
            <a:ext cx="3438525" cy="2246769"/>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Cambridge model assumes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1280 °C </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as the “average” potential temperature of a “normal” mantle.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9">
                                            <p:txEl>
                                              <p:pRg st="0" end="0"/>
                                            </p:txEl>
                                          </p:spTgt>
                                        </p:tgtEl>
                                        <p:attrNameLst>
                                          <p:attrName>style.visibility</p:attrName>
                                        </p:attrNameLst>
                                      </p:cBhvr>
                                      <p:to>
                                        <p:strVal val="visible"/>
                                      </p:to>
                                    </p:set>
                                    <p:animEffect transition="in" filter="fade">
                                      <p:cBhvr>
                                        <p:cTn id="7" dur="500"/>
                                        <p:tgtEl>
                                          <p:spTgt spid="1186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1000"/>
                                        <p:tgtEl>
                                          <p:spTgt spid="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9" grpId="0" build="p" autoUpdateAnimBg="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1104900" y="6316663"/>
            <a:ext cx="80391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47107" name="Group 5"/>
          <p:cNvGrpSpPr>
            <a:grpSpLocks/>
          </p:cNvGrpSpPr>
          <p:nvPr/>
        </p:nvGrpSpPr>
        <p:grpSpPr bwMode="auto">
          <a:xfrm>
            <a:off x="3732213" y="941388"/>
            <a:ext cx="5411787" cy="5916612"/>
            <a:chOff x="2351" y="593"/>
            <a:chExt cx="3409" cy="3727"/>
          </a:xfrm>
        </p:grpSpPr>
        <p:pic>
          <p:nvPicPr>
            <p:cNvPr id="47120"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22" name="Line 18"/>
          <p:cNvSpPr>
            <a:spLocks noChangeShapeType="1"/>
          </p:cNvSpPr>
          <p:nvPr/>
        </p:nvSpPr>
        <p:spPr bwMode="auto">
          <a:xfrm flipH="1" flipV="1">
            <a:off x="8166100" y="1498600"/>
            <a:ext cx="342900" cy="5219700"/>
          </a:xfrm>
          <a:prstGeom prst="line">
            <a:avLst/>
          </a:prstGeom>
          <a:noFill/>
          <a:ln w="57150">
            <a:solidFill>
              <a:srgbClr val="0066FF"/>
            </a:solidFill>
            <a:prstDash val="sysDash"/>
            <a:round/>
            <a:headEnd/>
            <a:tailEnd/>
          </a:ln>
          <a:effectLst/>
        </p:spPr>
        <p:txBody>
          <a:bodyPr anchor="ctr"/>
          <a:lstStyle/>
          <a:p>
            <a:pPr>
              <a:defRPr/>
            </a:pPr>
            <a:endParaRPr lang="en-GB">
              <a:latin typeface="Calibri" pitchFamily="34" charset="0"/>
            </a:endParaRPr>
          </a:p>
        </p:txBody>
      </p:sp>
      <p:sp>
        <p:nvSpPr>
          <p:cNvPr id="1186830" name="Line 14"/>
          <p:cNvSpPr>
            <a:spLocks noChangeShapeType="1"/>
          </p:cNvSpPr>
          <p:nvPr/>
        </p:nvSpPr>
        <p:spPr bwMode="auto">
          <a:xfrm flipH="1" flipV="1">
            <a:off x="7678738" y="1498600"/>
            <a:ext cx="342900" cy="5219700"/>
          </a:xfrm>
          <a:prstGeom prst="line">
            <a:avLst/>
          </a:prstGeom>
          <a:noFill/>
          <a:ln w="5715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86829" name="Text Box 13"/>
          <p:cNvSpPr txBox="1">
            <a:spLocks noChangeArrowheads="1"/>
          </p:cNvSpPr>
          <p:nvPr/>
        </p:nvSpPr>
        <p:spPr bwMode="auto">
          <a:xfrm>
            <a:off x="12700" y="3519488"/>
            <a:ext cx="3808413" cy="2554545"/>
          </a:xfrm>
          <a:prstGeom prst="rect">
            <a:avLst/>
          </a:prstGeom>
          <a:noFill/>
          <a:ln w="9525">
            <a:noFill/>
            <a:miter lim="800000"/>
            <a:headEnd/>
            <a:tailEnd/>
          </a:ln>
          <a:effectLst/>
        </p:spPr>
        <p:txBody>
          <a:bodyPr>
            <a:spAutoFit/>
          </a:bodyPr>
          <a:lstStyle/>
          <a:p>
            <a:pPr algn="ctr">
              <a:defRPr/>
            </a:pP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Note, however, that </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higher Tp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can be simply related to a </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thicker lithosphere</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 (i.e., deeper origin).</a:t>
            </a:r>
            <a:endParaRPr lang="en-GB" sz="32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6836" name="Text Box 20"/>
          <p:cNvSpPr txBox="1">
            <a:spLocks noChangeArrowheads="1"/>
          </p:cNvSpPr>
          <p:nvPr/>
        </p:nvSpPr>
        <p:spPr bwMode="auto">
          <a:xfrm>
            <a:off x="4406900" y="4814888"/>
            <a:ext cx="2679700" cy="1800225"/>
          </a:xfrm>
          <a:prstGeom prst="rect">
            <a:avLst/>
          </a:prstGeom>
          <a:noFill/>
          <a:ln w="9525">
            <a:noFill/>
            <a:miter lim="800000"/>
            <a:headEnd/>
            <a:tailEnd/>
          </a:ln>
          <a:effectLst/>
        </p:spPr>
        <p:txBody>
          <a:bodyPr>
            <a:spAutoFit/>
          </a:bodyPr>
          <a:lstStyle/>
          <a:p>
            <a:pPr algn="ctr">
              <a:defRPr/>
            </a:pPr>
            <a:r>
              <a:rPr lang="en-GB" sz="2800" dirty="0" smtClean="0">
                <a:solidFill>
                  <a:srgbClr val="FF0000"/>
                </a:solidFill>
                <a:effectLst>
                  <a:outerShdw blurRad="38100" dist="38100" dir="2700000" algn="tl">
                    <a:srgbClr val="000000"/>
                  </a:outerShdw>
                </a:effectLst>
                <a:latin typeface="Calibri" pitchFamily="34" charset="0"/>
                <a:sym typeface="Wingdings" pitchFamily="2" charset="2"/>
              </a:rPr>
              <a:t>In these cases the reference pressure is 1 atm.</a:t>
            </a:r>
            <a:endParaRPr lang="en-GB" sz="2800" dirty="0">
              <a:solidFill>
                <a:srgbClr val="FF0000"/>
              </a:solidFill>
              <a:effectLst>
                <a:outerShdw blurRad="38100" dist="38100" dir="2700000" algn="tl">
                  <a:srgbClr val="000000"/>
                </a:outerShdw>
              </a:effectLst>
              <a:latin typeface="Calibri" pitchFamily="34" charset="0"/>
              <a:sym typeface="Wingdings" pitchFamily="2" charset="2"/>
            </a:endParaRPr>
          </a:p>
        </p:txBody>
      </p:sp>
      <p:sp>
        <p:nvSpPr>
          <p:cNvPr id="1186837" name="Text Box 21"/>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
        <p:nvSpPr>
          <p:cNvPr id="23"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24" name="Text Box 22"/>
          <p:cNvSpPr txBox="1">
            <a:spLocks noChangeArrowheads="1"/>
          </p:cNvSpPr>
          <p:nvPr/>
        </p:nvSpPr>
        <p:spPr bwMode="auto">
          <a:xfrm rot="5207051">
            <a:off x="7913530" y="2078802"/>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1480 °C</a:t>
            </a:r>
            <a:endParaRPr lang="en-GB" sz="2000">
              <a:solidFill>
                <a:srgbClr val="FF0000"/>
              </a:solidFill>
              <a:effectLst>
                <a:outerShdw blurRad="38100" dist="38100" dir="2700000" algn="tl">
                  <a:srgbClr val="000000"/>
                </a:outerShdw>
              </a:effectLst>
              <a:latin typeface="Calibri" pitchFamily="34" charset="0"/>
            </a:endParaRPr>
          </a:p>
        </p:txBody>
      </p:sp>
      <p:sp>
        <p:nvSpPr>
          <p:cNvPr id="25" name="Freeform 18"/>
          <p:cNvSpPr>
            <a:spLocks/>
          </p:cNvSpPr>
          <p:nvPr/>
        </p:nvSpPr>
        <p:spPr bwMode="auto">
          <a:xfrm rot="5400000">
            <a:off x="3937362" y="2120539"/>
            <a:ext cx="5195887" cy="3961536"/>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99"/>
              <a:gd name="connsiteY0" fmla="*/ 1779 h 1779"/>
              <a:gd name="connsiteX1" fmla="*/ 1088 w 2299"/>
              <a:gd name="connsiteY1" fmla="*/ 319 h 1779"/>
              <a:gd name="connsiteX2" fmla="*/ 1328 w 2299"/>
              <a:gd name="connsiteY2" fmla="*/ 51 h 1779"/>
              <a:gd name="connsiteX3" fmla="*/ 2299 w 2299"/>
              <a:gd name="connsiteY3" fmla="*/ 0 h 1779"/>
              <a:gd name="connsiteX0" fmla="*/ 0 w 2299"/>
              <a:gd name="connsiteY0" fmla="*/ 1779 h 1779"/>
              <a:gd name="connsiteX1" fmla="*/ 1088 w 2299"/>
              <a:gd name="connsiteY1" fmla="*/ 319 h 1779"/>
              <a:gd name="connsiteX2" fmla="*/ 1330 w 2299"/>
              <a:gd name="connsiteY2" fmla="*/ 62 h 1779"/>
              <a:gd name="connsiteX3" fmla="*/ 2299 w 2299"/>
              <a:gd name="connsiteY3" fmla="*/ 0 h 1779"/>
              <a:gd name="connsiteX0" fmla="*/ 0 w 10000"/>
              <a:gd name="connsiteY0" fmla="*/ 10000 h 10000"/>
              <a:gd name="connsiteX1" fmla="*/ 4732 w 10000"/>
              <a:gd name="connsiteY1" fmla="*/ 1793 h 10000"/>
              <a:gd name="connsiteX2" fmla="*/ 8989 w 10000"/>
              <a:gd name="connsiteY2" fmla="*/ 82 h 10000"/>
              <a:gd name="connsiteX3" fmla="*/ 10000 w 10000"/>
              <a:gd name="connsiteY3" fmla="*/ 0 h 10000"/>
              <a:gd name="connsiteX0" fmla="*/ 0 w 10000"/>
              <a:gd name="connsiteY0" fmla="*/ 10000 h 10000"/>
              <a:gd name="connsiteX1" fmla="*/ 8989 w 10000"/>
              <a:gd name="connsiteY1" fmla="*/ 82 h 10000"/>
              <a:gd name="connsiteX2" fmla="*/ 10000 w 10000"/>
              <a:gd name="connsiteY2" fmla="*/ 0 h 10000"/>
              <a:gd name="connsiteX0" fmla="*/ 0 w 10000"/>
              <a:gd name="connsiteY0" fmla="*/ 10000 h 10000"/>
              <a:gd name="connsiteX1" fmla="*/ 8989 w 10000"/>
              <a:gd name="connsiteY1" fmla="*/ 82 h 10000"/>
              <a:gd name="connsiteX2" fmla="*/ 10000 w 10000"/>
              <a:gd name="connsiteY2" fmla="*/ 0 h 10000"/>
              <a:gd name="connsiteX0" fmla="*/ 0 w 10000"/>
              <a:gd name="connsiteY0" fmla="*/ 10034 h 10034"/>
              <a:gd name="connsiteX1" fmla="*/ 8989 w 10000"/>
              <a:gd name="connsiteY1" fmla="*/ 116 h 10034"/>
              <a:gd name="connsiteX2" fmla="*/ 10000 w 10000"/>
              <a:gd name="connsiteY2" fmla="*/ 34 h 10034"/>
            </a:gdLst>
            <a:ahLst/>
            <a:cxnLst>
              <a:cxn ang="0">
                <a:pos x="connsiteX0" y="connsiteY0"/>
              </a:cxn>
              <a:cxn ang="0">
                <a:pos x="connsiteX1" y="connsiteY1"/>
              </a:cxn>
              <a:cxn ang="0">
                <a:pos x="connsiteX2" y="connsiteY2"/>
              </a:cxn>
            </a:cxnLst>
            <a:rect l="l" t="t" r="r" b="b"/>
            <a:pathLst>
              <a:path w="10000" h="10034">
                <a:moveTo>
                  <a:pt x="0" y="10034"/>
                </a:moveTo>
                <a:cubicBezTo>
                  <a:pt x="1873" y="7968"/>
                  <a:pt x="8360" y="358"/>
                  <a:pt x="8989" y="116"/>
                </a:cubicBezTo>
                <a:cubicBezTo>
                  <a:pt x="9350" y="0"/>
                  <a:pt x="9663" y="61"/>
                  <a:pt x="10000" y="34"/>
                </a:cubicBezTo>
              </a:path>
            </a:pathLst>
          </a:custGeom>
          <a:noFill/>
          <a:ln w="76200" cap="flat" cmpd="sng">
            <a:solidFill>
              <a:schemeClr val="tx1"/>
            </a:solidFill>
            <a:prstDash val="solid"/>
            <a:round/>
            <a:headEnd/>
            <a:tailEnd/>
          </a:ln>
          <a:effectLst/>
        </p:spPr>
        <p:txBody>
          <a:bodyPr anchor="ctr"/>
          <a:lstStyle/>
          <a:p>
            <a:pPr>
              <a:defRPr/>
            </a:pPr>
            <a:endParaRPr lang="en-GB">
              <a:latin typeface="Calibri" pitchFamily="34" charset="0"/>
            </a:endParaRPr>
          </a:p>
        </p:txBody>
      </p:sp>
      <p:sp>
        <p:nvSpPr>
          <p:cNvPr id="1186831"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26" name="Text Box 3"/>
          <p:cNvSpPr txBox="1">
            <a:spLocks noChangeArrowheads="1"/>
          </p:cNvSpPr>
          <p:nvPr/>
        </p:nvSpPr>
        <p:spPr bwMode="auto">
          <a:xfrm>
            <a:off x="317500" y="936625"/>
            <a:ext cx="3438525" cy="2246769"/>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Cambridge model assumes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1280 °C </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as the “average” potential temperature of a “normal” mantle.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9">
                                            <p:txEl>
                                              <p:pRg st="0" end="0"/>
                                            </p:txEl>
                                          </p:spTgt>
                                        </p:tgtEl>
                                        <p:attrNameLst>
                                          <p:attrName>style.visibility</p:attrName>
                                        </p:attrNameLst>
                                      </p:cBhvr>
                                      <p:to>
                                        <p:strVal val="visible"/>
                                      </p:to>
                                    </p:set>
                                    <p:animEffect transition="in" filter="fade">
                                      <p:cBhvr>
                                        <p:cTn id="7" dur="500"/>
                                        <p:tgtEl>
                                          <p:spTgt spid="1186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485774" y="6316663"/>
            <a:ext cx="8658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48131" name="Group 5"/>
          <p:cNvGrpSpPr>
            <a:grpSpLocks/>
          </p:cNvGrpSpPr>
          <p:nvPr/>
        </p:nvGrpSpPr>
        <p:grpSpPr bwMode="auto">
          <a:xfrm>
            <a:off x="3732213" y="941388"/>
            <a:ext cx="5411787" cy="5916612"/>
            <a:chOff x="2351" y="593"/>
            <a:chExt cx="3409" cy="3727"/>
          </a:xfrm>
        </p:grpSpPr>
        <p:pic>
          <p:nvPicPr>
            <p:cNvPr id="48145"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30" name="Line 14"/>
          <p:cNvSpPr>
            <a:spLocks noChangeShapeType="1"/>
          </p:cNvSpPr>
          <p:nvPr/>
        </p:nvSpPr>
        <p:spPr bwMode="auto">
          <a:xfrm flipH="1" flipV="1">
            <a:off x="7678738" y="1498600"/>
            <a:ext cx="342900" cy="5219700"/>
          </a:xfrm>
          <a:prstGeom prst="line">
            <a:avLst/>
          </a:prstGeom>
          <a:noFill/>
          <a:ln w="5715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1186819" name="Text Box 3"/>
          <p:cNvSpPr txBox="1">
            <a:spLocks noChangeArrowheads="1"/>
          </p:cNvSpPr>
          <p:nvPr/>
        </p:nvSpPr>
        <p:spPr bwMode="auto">
          <a:xfrm>
            <a:off x="12700" y="746125"/>
            <a:ext cx="3830638" cy="1384300"/>
          </a:xfrm>
          <a:prstGeom prst="rect">
            <a:avLst/>
          </a:prstGeom>
          <a:noFill/>
          <a:ln w="9525">
            <a:noFill/>
            <a:miter lim="800000"/>
            <a:headEnd/>
            <a:tailEnd/>
          </a:ln>
          <a:effectLst/>
        </p:spPr>
        <p:txBody>
          <a:bodyPr>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To summarize, the Cambridge model assumes that:</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186831"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6836" name="Text Box 20"/>
          <p:cNvSpPr txBox="1">
            <a:spLocks noChangeArrowheads="1"/>
          </p:cNvSpPr>
          <p:nvPr/>
        </p:nvSpPr>
        <p:spPr bwMode="auto">
          <a:xfrm>
            <a:off x="4406900" y="4814888"/>
            <a:ext cx="2679700" cy="1800225"/>
          </a:xfrm>
          <a:prstGeom prst="rect">
            <a:avLst/>
          </a:prstGeom>
          <a:noFill/>
          <a:ln w="9525">
            <a:noFill/>
            <a:miter lim="800000"/>
            <a:headEnd/>
            <a:tailEnd/>
          </a:ln>
          <a:effectLst/>
        </p:spPr>
        <p:txBody>
          <a:bodyPr>
            <a:spAutoFit/>
          </a:bodyPr>
          <a:lstStyle/>
          <a:p>
            <a:pPr algn="ctr">
              <a:defRPr/>
            </a:pPr>
            <a:r>
              <a:rPr lang="en-GB" sz="2800" dirty="0" smtClean="0">
                <a:solidFill>
                  <a:srgbClr val="FF0000"/>
                </a:solidFill>
                <a:effectLst>
                  <a:outerShdw blurRad="38100" dist="38100" dir="2700000" algn="tl">
                    <a:srgbClr val="000000"/>
                  </a:outerShdw>
                </a:effectLst>
                <a:latin typeface="Calibri" pitchFamily="34" charset="0"/>
                <a:sym typeface="Wingdings" pitchFamily="2" charset="2"/>
              </a:rPr>
              <a:t>In these cases the reference pressure is 1 atm.</a:t>
            </a:r>
            <a:endParaRPr lang="en-GB" sz="2800" dirty="0">
              <a:solidFill>
                <a:srgbClr val="FF0000"/>
              </a:solidFill>
              <a:effectLst>
                <a:outerShdw blurRad="38100" dist="38100" dir="2700000" algn="tl">
                  <a:srgbClr val="000000"/>
                </a:outerShdw>
              </a:effectLst>
              <a:latin typeface="Calibri" pitchFamily="34" charset="0"/>
              <a:sym typeface="Wingdings" pitchFamily="2" charset="2"/>
            </a:endParaRPr>
          </a:p>
        </p:txBody>
      </p:sp>
      <p:sp>
        <p:nvSpPr>
          <p:cNvPr id="1186837" name="Text Box 21"/>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1280 °C</a:t>
            </a:r>
            <a:endParaRPr lang="en-GB" sz="2000">
              <a:solidFill>
                <a:srgbClr val="FF0000"/>
              </a:solidFill>
              <a:effectLst>
                <a:outerShdw blurRad="38100" dist="38100" dir="2700000" algn="tl">
                  <a:srgbClr val="000000"/>
                </a:outerShdw>
              </a:effectLst>
              <a:latin typeface="Calibri" pitchFamily="34" charset="0"/>
            </a:endParaRPr>
          </a:p>
        </p:txBody>
      </p:sp>
      <p:sp>
        <p:nvSpPr>
          <p:cNvPr id="1186838" name="Text Box 22"/>
          <p:cNvSpPr txBox="1">
            <a:spLocks noChangeArrowheads="1"/>
          </p:cNvSpPr>
          <p:nvPr/>
        </p:nvSpPr>
        <p:spPr bwMode="auto">
          <a:xfrm rot="5207051">
            <a:off x="7913530" y="2078802"/>
            <a:ext cx="984565" cy="400110"/>
          </a:xfrm>
          <a:prstGeom prst="rect">
            <a:avLst/>
          </a:prstGeom>
          <a:noFill/>
          <a:ln w="9525" algn="ctr">
            <a:noFill/>
            <a:miter lim="800000"/>
            <a:headEnd/>
            <a:tailEnd/>
          </a:ln>
          <a:effectLst/>
        </p:spPr>
        <p:txBody>
          <a:bodyPr wrap="none">
            <a:spAutoFit/>
          </a:bodyPr>
          <a:lstStyle/>
          <a:p>
            <a:pPr>
              <a:defRPr/>
            </a:pPr>
            <a:r>
              <a:rPr lang="en-GB" sz="2000" smtClean="0">
                <a:solidFill>
                  <a:srgbClr val="FF0000"/>
                </a:solidFill>
                <a:effectLst>
                  <a:outerShdw blurRad="38100" dist="38100" dir="2700000" algn="tl">
                    <a:srgbClr val="000000"/>
                  </a:outerShdw>
                </a:effectLst>
                <a:latin typeface="Calibri" pitchFamily="34" charset="0"/>
              </a:rPr>
              <a:t>1480 °C</a:t>
            </a:r>
            <a:endParaRPr lang="en-GB" sz="2000">
              <a:solidFill>
                <a:srgbClr val="FF0000"/>
              </a:solidFill>
              <a:effectLst>
                <a:outerShdw blurRad="38100" dist="38100" dir="2700000" algn="tl">
                  <a:srgbClr val="000000"/>
                </a:outerShdw>
              </a:effectLst>
              <a:latin typeface="Calibri" pitchFamily="34" charset="0"/>
            </a:endParaRPr>
          </a:p>
        </p:txBody>
      </p:sp>
      <p:sp>
        <p:nvSpPr>
          <p:cNvPr id="23"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762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22" name="Text Box 3"/>
          <p:cNvSpPr txBox="1">
            <a:spLocks noChangeArrowheads="1"/>
          </p:cNvSpPr>
          <p:nvPr/>
        </p:nvSpPr>
        <p:spPr bwMode="auto">
          <a:xfrm>
            <a:off x="328488" y="2095500"/>
            <a:ext cx="3516437" cy="979488"/>
          </a:xfrm>
          <a:prstGeom prst="rect">
            <a:avLst/>
          </a:prstGeom>
          <a:noFill/>
          <a:ln w="9525">
            <a:noFill/>
            <a:miter lim="800000"/>
            <a:headEnd/>
            <a:tailEnd/>
          </a:ln>
          <a:effectLst/>
        </p:spPr>
        <p:txBody>
          <a:bodyPr wrap="square">
            <a:spAutoFit/>
          </a:bodyPr>
          <a:lstStyle/>
          <a:p>
            <a:pPr>
              <a:lnSpc>
                <a:spcPct val="80000"/>
              </a:lnSpc>
              <a:defRPr/>
            </a:pP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1) </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The maximum lithospheric thickness in oceanic basins is ~100 km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4" name="Text Box 3"/>
          <p:cNvSpPr txBox="1">
            <a:spLocks noChangeArrowheads="1"/>
          </p:cNvSpPr>
          <p:nvPr/>
        </p:nvSpPr>
        <p:spPr bwMode="auto">
          <a:xfrm>
            <a:off x="317500" y="3086100"/>
            <a:ext cx="3394075" cy="2754313"/>
          </a:xfrm>
          <a:prstGeom prst="rect">
            <a:avLst/>
          </a:prstGeom>
          <a:noFill/>
          <a:ln w="9525">
            <a:noFill/>
            <a:miter lim="800000"/>
            <a:headEnd/>
            <a:tailEnd/>
          </a:ln>
          <a:effectLst/>
        </p:spPr>
        <p:txBody>
          <a:bodyPr wrap="square">
            <a:spAutoFit/>
          </a:bodyPr>
          <a:lstStyle/>
          <a:p>
            <a:pPr>
              <a:lnSpc>
                <a:spcPct val="80000"/>
              </a:lnSpc>
              <a:defRPr/>
            </a:pPr>
            <a:r>
              <a:rPr lang="en-GB" sz="2400" smtClean="0">
                <a:solidFill>
                  <a:srgbClr val="FFFF00"/>
                </a:solidFill>
                <a:effectLst>
                  <a:outerShdw blurRad="38100" dist="38100" dir="2700000" algn="tl">
                    <a:srgbClr val="000000"/>
                  </a:outerShdw>
                </a:effectLst>
                <a:latin typeface="Calibri" pitchFamily="34" charset="0"/>
                <a:sym typeface="Wingdings" pitchFamily="2" charset="2"/>
              </a:rPr>
              <a:t>2) </a:t>
            </a:r>
            <a:r>
              <a:rPr lang="en-GB" sz="2400" smtClean="0">
                <a:solidFill>
                  <a:schemeClr val="bg1"/>
                </a:solidFill>
                <a:effectLst>
                  <a:outerShdw blurRad="38100" dist="38100" dir="2700000" algn="tl">
                    <a:srgbClr val="000000"/>
                  </a:outerShdw>
                </a:effectLst>
                <a:latin typeface="Calibri" pitchFamily="34" charset="0"/>
                <a:sym typeface="Wingdings" pitchFamily="2" charset="2"/>
              </a:rPr>
              <a:t>The temperature at the base of the lithosphere</a:t>
            </a:r>
            <a:r>
              <a:rPr lang="en-GB" sz="1400" smtClean="0">
                <a:solidFill>
                  <a:schemeClr val="bg1"/>
                </a:solidFill>
                <a:effectLst>
                  <a:outerShdw blurRad="38100" dist="38100" dir="2700000" algn="tl">
                    <a:srgbClr val="000000"/>
                  </a:outerShdw>
                </a:effectLst>
                <a:latin typeface="Calibri" pitchFamily="34" charset="0"/>
                <a:sym typeface="Wingdings" pitchFamily="2" charset="2"/>
              </a:rPr>
              <a:t> </a:t>
            </a:r>
            <a:r>
              <a:rPr lang="en-GB" sz="2400" smtClean="0">
                <a:solidFill>
                  <a:schemeClr val="bg1"/>
                </a:solidFill>
                <a:effectLst>
                  <a:outerShdw blurRad="38100" dist="38100" dir="2700000" algn="tl">
                    <a:srgbClr val="000000"/>
                  </a:outerShdw>
                </a:effectLst>
                <a:latin typeface="Calibri" pitchFamily="34" charset="0"/>
                <a:sym typeface="Wingdings" pitchFamily="2" charset="2"/>
              </a:rPr>
              <a:t>is</a:t>
            </a:r>
            <a:r>
              <a:rPr lang="en-GB" sz="1400" smtClean="0">
                <a:solidFill>
                  <a:schemeClr val="bg1"/>
                </a:solidFill>
                <a:effectLst>
                  <a:outerShdw blurRad="38100" dist="38100" dir="2700000" algn="tl">
                    <a:srgbClr val="000000"/>
                  </a:outerShdw>
                </a:effectLst>
                <a:latin typeface="Calibri" pitchFamily="34" charset="0"/>
                <a:sym typeface="Wingdings" pitchFamily="2" charset="2"/>
              </a:rPr>
              <a:t> </a:t>
            </a:r>
            <a:r>
              <a:rPr lang="en-GB" sz="2400" smtClean="0">
                <a:solidFill>
                  <a:srgbClr val="FFFF00"/>
                </a:solidFill>
                <a:effectLst>
                  <a:outerShdw blurRad="38100" dist="38100" dir="2700000" algn="tl">
                    <a:srgbClr val="000000"/>
                  </a:outerShdw>
                </a:effectLst>
                <a:latin typeface="Calibri" pitchFamily="34" charset="0"/>
                <a:sym typeface="Wingdings" pitchFamily="2" charset="2"/>
              </a:rPr>
              <a:t>1280 °C</a:t>
            </a:r>
            <a:r>
              <a:rPr lang="en-GB" sz="2400" smtClean="0">
                <a:solidFill>
                  <a:schemeClr val="bg1"/>
                </a:solidFill>
                <a:effectLst>
                  <a:outerShdw blurRad="38100" dist="38100" dir="2700000" algn="tl">
                    <a:srgbClr val="000000"/>
                  </a:outerShdw>
                </a:effectLst>
                <a:latin typeface="Calibri" pitchFamily="34" charset="0"/>
                <a:sym typeface="Wingdings" pitchFamily="2" charset="2"/>
              </a:rPr>
              <a:t>; This approach assumes that at 100 km depth the mantle is isothermal (and also chemically and mineralogically homogeneous).</a:t>
            </a:r>
            <a:endParaRPr lang="en-GB" sz="24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5" name="Text Box 3"/>
          <p:cNvSpPr txBox="1">
            <a:spLocks noChangeArrowheads="1"/>
          </p:cNvSpPr>
          <p:nvPr/>
        </p:nvSpPr>
        <p:spPr bwMode="auto">
          <a:xfrm>
            <a:off x="317500" y="5861050"/>
            <a:ext cx="3394075" cy="982663"/>
          </a:xfrm>
          <a:prstGeom prst="rect">
            <a:avLst/>
          </a:prstGeom>
          <a:noFill/>
          <a:ln w="9525">
            <a:noFill/>
            <a:miter lim="800000"/>
            <a:headEnd/>
            <a:tailEnd/>
          </a:ln>
          <a:effectLst/>
        </p:spPr>
        <p:txBody>
          <a:bodyPr wrap="square">
            <a:spAutoFit/>
          </a:bodyPr>
          <a:lstStyle/>
          <a:p>
            <a:pPr>
              <a:lnSpc>
                <a:spcPct val="80000"/>
              </a:lnSpc>
              <a:defRPr/>
            </a:pPr>
            <a:r>
              <a:rPr lang="en-GB" sz="2400" dirty="0" smtClean="0">
                <a:solidFill>
                  <a:srgbClr val="FFFF00"/>
                </a:solidFill>
                <a:effectLst>
                  <a:outerShdw blurRad="38100" dist="38100" dir="2700000" algn="tl">
                    <a:srgbClr val="000000"/>
                  </a:outerShdw>
                </a:effectLst>
                <a:latin typeface="Calibri" pitchFamily="34" charset="0"/>
                <a:sym typeface="Wingdings" pitchFamily="2" charset="2"/>
              </a:rPr>
              <a:t>3) </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The sub-lithosphere temperature gradient is adiabatic.</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 name="Line 18"/>
          <p:cNvSpPr>
            <a:spLocks noChangeShapeType="1"/>
          </p:cNvSpPr>
          <p:nvPr/>
        </p:nvSpPr>
        <p:spPr bwMode="auto">
          <a:xfrm flipH="1" flipV="1">
            <a:off x="8166100" y="1498600"/>
            <a:ext cx="342900" cy="5219700"/>
          </a:xfrm>
          <a:prstGeom prst="line">
            <a:avLst/>
          </a:prstGeom>
          <a:noFill/>
          <a:ln w="57150">
            <a:solidFill>
              <a:srgbClr val="0066FF"/>
            </a:solidFill>
            <a:prstDash val="sysDash"/>
            <a:round/>
            <a:headEnd/>
            <a:tailEnd/>
          </a:ln>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2" grpId="0"/>
      <p:bldP spid="24"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1701800" y="746125"/>
            <a:ext cx="5753100" cy="954107"/>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This remains the classical approach also in modern petrology studies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pic>
        <p:nvPicPr>
          <p:cNvPr id="3" name="Immagine 2"/>
          <p:cNvPicPr>
            <a:picLocks noChangeAspect="1"/>
          </p:cNvPicPr>
          <p:nvPr/>
        </p:nvPicPr>
        <p:blipFill rotWithShape="1">
          <a:blip r:embed="rId3" cstate="print"/>
          <a:srcRect l="2094" r="2356"/>
          <a:stretch/>
        </p:blipFill>
        <p:spPr>
          <a:xfrm>
            <a:off x="2171700" y="1658860"/>
            <a:ext cx="6953250" cy="5199140"/>
          </a:xfrm>
          <a:prstGeom prst="rect">
            <a:avLst/>
          </a:prstGeom>
        </p:spPr>
      </p:pic>
      <p:sp>
        <p:nvSpPr>
          <p:cNvPr id="26" name="Text Box 3"/>
          <p:cNvSpPr txBox="1">
            <a:spLocks noChangeArrowheads="1"/>
          </p:cNvSpPr>
          <p:nvPr/>
        </p:nvSpPr>
        <p:spPr bwMode="auto">
          <a:xfrm>
            <a:off x="355600" y="5934670"/>
            <a:ext cx="1816100" cy="923330"/>
          </a:xfrm>
          <a:prstGeom prst="rect">
            <a:avLst/>
          </a:prstGeom>
          <a:noFill/>
          <a:ln w="9525">
            <a:noFill/>
            <a:miter lim="800000"/>
            <a:headEnd/>
            <a:tailEnd/>
          </a:ln>
          <a:effectLst/>
        </p:spPr>
        <p:txBody>
          <a:bodyPr wrap="square">
            <a:spAutoFit/>
          </a:bodyPr>
          <a:lstStyle/>
          <a:p>
            <a:pPr algn="ctr">
              <a:defRPr/>
            </a:pPr>
            <a:r>
              <a:rPr lang="en-GB" dirty="0" err="1" smtClean="0">
                <a:solidFill>
                  <a:schemeClr val="bg1"/>
                </a:solidFill>
                <a:effectLst>
                  <a:outerShdw blurRad="38100" dist="38100" dir="2700000" algn="tl">
                    <a:srgbClr val="000000"/>
                  </a:outerShdw>
                </a:effectLst>
                <a:latin typeface="Calibri" pitchFamily="34" charset="0"/>
                <a:sym typeface="Wingdings" pitchFamily="2" charset="2"/>
              </a:rPr>
              <a:t>Guimaraes</a:t>
            </a:r>
            <a:r>
              <a:rPr lang="en-GB" dirty="0" smtClean="0">
                <a:solidFill>
                  <a:schemeClr val="bg1"/>
                </a:solidFill>
                <a:effectLst>
                  <a:outerShdw blurRad="38100" dist="38100" dir="2700000" algn="tl">
                    <a:srgbClr val="000000"/>
                  </a:outerShdw>
                </a:effectLst>
                <a:latin typeface="Calibri" pitchFamily="34" charset="0"/>
                <a:sym typeface="Wingdings" pitchFamily="2" charset="2"/>
              </a:rPr>
              <a:t> et al. 2020 (EPSL, 536, 116147)</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cxnSp>
        <p:nvCxnSpPr>
          <p:cNvPr id="5" name="Connettore 1 4"/>
          <p:cNvCxnSpPr/>
          <p:nvPr/>
        </p:nvCxnSpPr>
        <p:spPr bwMode="auto">
          <a:xfrm flipH="1" flipV="1">
            <a:off x="3784600" y="2154247"/>
            <a:ext cx="355600" cy="2773353"/>
          </a:xfrm>
          <a:prstGeom prst="line">
            <a:avLst/>
          </a:pr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9" name="Connettore 1 28"/>
          <p:cNvCxnSpPr/>
          <p:nvPr/>
        </p:nvCxnSpPr>
        <p:spPr bwMode="auto">
          <a:xfrm flipH="1" flipV="1">
            <a:off x="8083550" y="2154247"/>
            <a:ext cx="355600" cy="2773353"/>
          </a:xfrm>
          <a:prstGeom prst="line">
            <a:avLst/>
          </a:pr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0" name="Connettore 1 29"/>
          <p:cNvCxnSpPr/>
          <p:nvPr/>
        </p:nvCxnSpPr>
        <p:spPr bwMode="auto">
          <a:xfrm flipH="1" flipV="1">
            <a:off x="5905499" y="2154247"/>
            <a:ext cx="215901" cy="2735253"/>
          </a:xfrm>
          <a:prstGeom prst="line">
            <a:avLst/>
          </a:pr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cxnSp>
      <p:sp>
        <p:nvSpPr>
          <p:cNvPr id="9" name="Ovale 8"/>
          <p:cNvSpPr/>
          <p:nvPr/>
        </p:nvSpPr>
        <p:spPr bwMode="auto">
          <a:xfrm>
            <a:off x="3587750" y="1955800"/>
            <a:ext cx="396000" cy="396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4" name="Ovale 33"/>
          <p:cNvSpPr/>
          <p:nvPr/>
        </p:nvSpPr>
        <p:spPr bwMode="auto">
          <a:xfrm>
            <a:off x="5709525" y="1955800"/>
            <a:ext cx="396000" cy="396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Ovale 34"/>
          <p:cNvSpPr/>
          <p:nvPr/>
        </p:nvSpPr>
        <p:spPr bwMode="auto">
          <a:xfrm>
            <a:off x="7899400" y="1955800"/>
            <a:ext cx="396000" cy="396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Text Box 3"/>
          <p:cNvSpPr txBox="1">
            <a:spLocks noChangeArrowheads="1"/>
          </p:cNvSpPr>
          <p:nvPr/>
        </p:nvSpPr>
        <p:spPr bwMode="auto">
          <a:xfrm>
            <a:off x="-1" y="1677125"/>
            <a:ext cx="2171701" cy="1938992"/>
          </a:xfrm>
          <a:prstGeom prst="rect">
            <a:avLst/>
          </a:prstGeom>
          <a:noFill/>
          <a:ln w="9525">
            <a:noFill/>
            <a:miter lim="800000"/>
            <a:headEnd/>
            <a:tailEnd/>
          </a:ln>
          <a:effectLst/>
        </p:spPr>
        <p:txBody>
          <a:bodyPr wrap="square">
            <a:spAutoFit/>
          </a:bodyPr>
          <a:lstStyle/>
          <a:p>
            <a:pPr algn="ct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The sub-lithospheric mantle </a:t>
            </a:r>
            <a:r>
              <a:rPr lang="en-GB" sz="2400" dirty="0" err="1" smtClean="0">
                <a:solidFill>
                  <a:schemeClr val="bg1"/>
                </a:solidFill>
                <a:effectLst>
                  <a:outerShdw blurRad="38100" dist="38100" dir="2700000" algn="tl">
                    <a:srgbClr val="000000"/>
                  </a:outerShdw>
                </a:effectLst>
                <a:latin typeface="Calibri" pitchFamily="34" charset="0"/>
                <a:sym typeface="Wingdings" pitchFamily="2" charset="2"/>
              </a:rPr>
              <a:t>Tp</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 is assumed to be ~1300 °C</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extLst>
      <p:ext uri="{BB962C8B-B14F-4D97-AF65-F5344CB8AC3E}">
        <p14:creationId xmlns:p14="http://schemas.microsoft.com/office/powerpoint/2010/main" val="33546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1000"/>
                                        <p:tgtEl>
                                          <p:spTgt spid="3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10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6" grpId="0"/>
      <p:bldP spid="9" grpId="0" animBg="1"/>
      <p:bldP spid="34" grpId="0" animBg="1"/>
      <p:bldP spid="35" grpId="0" animBg="1"/>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993775" y="6316663"/>
            <a:ext cx="8150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72"/>
          <p:cNvGrpSpPr>
            <a:grpSpLocks/>
          </p:cNvGrpSpPr>
          <p:nvPr/>
        </p:nvGrpSpPr>
        <p:grpSpPr bwMode="auto">
          <a:xfrm>
            <a:off x="2965450" y="889000"/>
            <a:ext cx="6146800" cy="5954713"/>
            <a:chOff x="1868" y="560"/>
            <a:chExt cx="3872" cy="3751"/>
          </a:xfrm>
        </p:grpSpPr>
        <p:sp>
          <p:nvSpPr>
            <p:cNvPr id="910398"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10386"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8"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9"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0"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1"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2"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3"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4"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5"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6"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7"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910358"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910359"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910360"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910361"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1900</a:t>
              </a:r>
              <a:endParaRPr lang="en-GB">
                <a:solidFill>
                  <a:schemeClr val="tx1"/>
                </a:solidFill>
                <a:effectLst>
                  <a:outerShdw blurRad="38100" dist="38100" dir="2700000" algn="tl">
                    <a:srgbClr val="FFFFFF"/>
                  </a:outerShdw>
                </a:effectLst>
                <a:latin typeface="Calibri" pitchFamily="34" charset="0"/>
              </a:endParaRPr>
            </a:p>
          </p:txBody>
        </p:sp>
        <p:sp>
          <p:nvSpPr>
            <p:cNvPr id="910362"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910363"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910364"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910365"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910366"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910367"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910368"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69"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0"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1"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2"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3"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4"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5"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910380"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910381"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910382"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910383" name="Line 47"/>
            <p:cNvSpPr>
              <a:spLocks noChangeShapeType="1"/>
            </p:cNvSpPr>
            <p:nvPr/>
          </p:nvSpPr>
          <p:spPr bwMode="auto">
            <a:xfrm>
              <a:off x="5297" y="174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4" name="Line 48"/>
            <p:cNvSpPr>
              <a:spLocks noChangeShapeType="1"/>
            </p:cNvSpPr>
            <p:nvPr/>
          </p:nvSpPr>
          <p:spPr bwMode="auto">
            <a:xfrm>
              <a:off x="5297" y="23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5" name="Line 49"/>
            <p:cNvSpPr>
              <a:spLocks noChangeShapeType="1"/>
            </p:cNvSpPr>
            <p:nvPr/>
          </p:nvSpPr>
          <p:spPr bwMode="auto">
            <a:xfrm>
              <a:off x="5297" y="3022"/>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17487"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910339" name="Text Box 3"/>
          <p:cNvSpPr txBox="1">
            <a:spLocks noChangeArrowheads="1"/>
          </p:cNvSpPr>
          <p:nvPr/>
        </p:nvSpPr>
        <p:spPr bwMode="auto">
          <a:xfrm>
            <a:off x="317500" y="762000"/>
            <a:ext cx="2754313" cy="1570038"/>
          </a:xfrm>
          <a:prstGeom prst="rect">
            <a:avLst/>
          </a:prstGeom>
          <a:noFill/>
          <a:ln w="9525">
            <a:noFill/>
            <a:miter lim="800000"/>
            <a:headEnd/>
            <a:tailEnd/>
          </a:ln>
          <a:effectLst/>
        </p:spPr>
        <p:txBody>
          <a:bodyPr wrap="square">
            <a:spAutoFit/>
          </a:bodyPr>
          <a:lstStyle/>
          <a:p>
            <a:pPr algn="ct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Adiabatic decompression paths</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10344"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910376"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7"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8"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9"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92" name="Text Box 56"/>
          <p:cNvSpPr txBox="1">
            <a:spLocks noChangeArrowheads="1"/>
          </p:cNvSpPr>
          <p:nvPr/>
        </p:nvSpPr>
        <p:spPr bwMode="auto">
          <a:xfrm rot="4802963">
            <a:off x="5132662"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1280°</a:t>
            </a:r>
            <a:endParaRPr lang="en-GB">
              <a:solidFill>
                <a:schemeClr val="tx1"/>
              </a:solidFill>
              <a:effectLst>
                <a:outerShdw blurRad="38100" dist="38100" dir="2700000" algn="tl">
                  <a:srgbClr val="FFFFFF"/>
                </a:outerShdw>
              </a:effectLst>
              <a:latin typeface="Calibri" pitchFamily="34" charset="0"/>
            </a:endParaRPr>
          </a:p>
        </p:txBody>
      </p:sp>
      <p:sp>
        <p:nvSpPr>
          <p:cNvPr id="910396"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Solidus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7"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Liquidus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9"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90%</a:t>
            </a:r>
            <a:endParaRPr lang="en-GB">
              <a:solidFill>
                <a:schemeClr val="tx1"/>
              </a:solidFill>
              <a:effectLst>
                <a:outerShdw blurRad="38100" dist="38100" dir="2700000" algn="tl">
                  <a:srgbClr val="FFFFFF"/>
                </a:outerShdw>
              </a:effectLst>
              <a:latin typeface="Calibri" pitchFamily="34" charset="0"/>
            </a:endParaRPr>
          </a:p>
        </p:txBody>
      </p:sp>
      <p:sp>
        <p:nvSpPr>
          <p:cNvPr id="910400"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70%</a:t>
            </a:r>
            <a:endParaRPr lang="en-GB">
              <a:solidFill>
                <a:schemeClr val="tx1"/>
              </a:solidFill>
              <a:effectLst>
                <a:outerShdw blurRad="38100" dist="38100" dir="2700000" algn="tl">
                  <a:srgbClr val="FFFFFF"/>
                </a:outerShdw>
              </a:effectLst>
              <a:latin typeface="Calibri" pitchFamily="34" charset="0"/>
            </a:endParaRPr>
          </a:p>
        </p:txBody>
      </p:sp>
      <p:sp>
        <p:nvSpPr>
          <p:cNvPr id="910401"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2"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3"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50%</a:t>
            </a:r>
            <a:endParaRPr lang="en-GB">
              <a:solidFill>
                <a:schemeClr val="tx1"/>
              </a:solidFill>
              <a:effectLst>
                <a:outerShdw blurRad="38100" dist="38100" dir="2700000" algn="tl">
                  <a:srgbClr val="FFFFFF"/>
                </a:outerShdw>
              </a:effectLst>
              <a:latin typeface="Calibri" pitchFamily="34" charset="0"/>
            </a:endParaRPr>
          </a:p>
        </p:txBody>
      </p:sp>
      <p:sp>
        <p:nvSpPr>
          <p:cNvPr id="910404"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30%</a:t>
            </a:r>
            <a:endParaRPr lang="en-GB">
              <a:solidFill>
                <a:schemeClr val="tx1"/>
              </a:solidFill>
              <a:effectLst>
                <a:outerShdw blurRad="38100" dist="38100" dir="2700000" algn="tl">
                  <a:srgbClr val="FFFFFF"/>
                </a:outerShdw>
              </a:effectLst>
              <a:latin typeface="Calibri" pitchFamily="34" charset="0"/>
            </a:endParaRPr>
          </a:p>
        </p:txBody>
      </p:sp>
      <p:sp>
        <p:nvSpPr>
          <p:cNvPr id="910405"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20%</a:t>
            </a:r>
            <a:endParaRPr lang="en-GB">
              <a:solidFill>
                <a:schemeClr val="tx1"/>
              </a:solidFill>
              <a:effectLst>
                <a:outerShdw blurRad="38100" dist="38100" dir="2700000" algn="tl">
                  <a:srgbClr val="FFFFFF"/>
                </a:outerShdw>
              </a:effectLst>
              <a:latin typeface="Calibri" pitchFamily="34" charset="0"/>
            </a:endParaRPr>
          </a:p>
        </p:txBody>
      </p:sp>
      <p:sp>
        <p:nvSpPr>
          <p:cNvPr id="910406"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10%</a:t>
            </a:r>
            <a:endParaRPr lang="en-GB">
              <a:solidFill>
                <a:schemeClr val="tx1"/>
              </a:solidFill>
              <a:effectLst>
                <a:outerShdw blurRad="38100" dist="38100" dir="2700000" algn="tl">
                  <a:srgbClr val="FFFFFF"/>
                </a:outerShdw>
              </a:effectLst>
              <a:latin typeface="Calibri" pitchFamily="34" charset="0"/>
            </a:endParaRPr>
          </a:p>
        </p:txBody>
      </p:sp>
      <p:sp>
        <p:nvSpPr>
          <p:cNvPr id="910409"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3"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1280°</a:t>
            </a:r>
            <a:endParaRPr lang="en-GB" sz="1400" b="1">
              <a:solidFill>
                <a:srgbClr val="FF0000"/>
              </a:solidFill>
              <a:effectLst/>
              <a:latin typeface="Calibri" pitchFamily="34" charset="0"/>
            </a:endParaRPr>
          </a:p>
        </p:txBody>
      </p:sp>
      <p:sp>
        <p:nvSpPr>
          <p:cNvPr id="17490"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7492" name="Line 84"/>
          <p:cNvSpPr>
            <a:spLocks noChangeShapeType="1"/>
          </p:cNvSpPr>
          <p:nvPr/>
        </p:nvSpPr>
        <p:spPr bwMode="auto">
          <a:xfrm flipH="1" flipV="1">
            <a:off x="4527550" y="1808163"/>
            <a:ext cx="339725" cy="923925"/>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43"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910345" name="Rectangle 9"/>
          <p:cNvSpPr>
            <a:spLocks noChangeArrowheads="1"/>
          </p:cNvSpPr>
          <p:nvPr/>
        </p:nvSpPr>
        <p:spPr bwMode="auto">
          <a:xfrm rot="5400000">
            <a:off x="3743326" y="1800225"/>
            <a:ext cx="4819650" cy="4791075"/>
          </a:xfrm>
          <a:prstGeom prst="rect">
            <a:avLst/>
          </a:prstGeom>
          <a:noFill/>
          <a:ln w="5715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2" name="Text Box 3"/>
          <p:cNvSpPr txBox="1">
            <a:spLocks noChangeArrowheads="1"/>
          </p:cNvSpPr>
          <p:nvPr/>
        </p:nvSpPr>
        <p:spPr bwMode="auto">
          <a:xfrm>
            <a:off x="317500" y="3640138"/>
            <a:ext cx="2749550" cy="2862262"/>
          </a:xfrm>
          <a:prstGeom prst="rect">
            <a:avLst/>
          </a:prstGeom>
          <a:noFill/>
          <a:ln w="9525">
            <a:noFill/>
            <a:miter lim="800000"/>
            <a:headEnd/>
            <a:tailEnd/>
          </a:ln>
          <a:effectLst/>
        </p:spPr>
        <p:txBody>
          <a:bodyPr wrap="square">
            <a:spAutoFit/>
          </a:bodyPr>
          <a:lstStyle/>
          <a:p>
            <a:pPr>
              <a:defRPr/>
            </a:pPr>
            <a:r>
              <a:rPr lang="en-GB" sz="3000" dirty="0" smtClean="0">
                <a:solidFill>
                  <a:schemeClr val="bg1"/>
                </a:solidFill>
                <a:latin typeface="Calibri" pitchFamily="34" charset="0"/>
                <a:sym typeface="Wingdings" pitchFamily="2" charset="2"/>
              </a:rPr>
              <a:t>How the temperature of this piece of mantle will change during decompression?</a:t>
            </a:r>
            <a:endParaRPr lang="en-GB" sz="3000" dirty="0">
              <a:solidFill>
                <a:schemeClr val="bg1"/>
              </a:solidFill>
              <a:latin typeface="Calibri" pitchFamily="34" charset="0"/>
              <a:sym typeface="Wingdings" pitchFamily="2" charset="2"/>
            </a:endParaRPr>
          </a:p>
        </p:txBody>
      </p:sp>
      <p:cxnSp>
        <p:nvCxnSpPr>
          <p:cNvPr id="86" name="Connettore 2 85"/>
          <p:cNvCxnSpPr>
            <a:cxnSpLocks noChangeShapeType="1"/>
          </p:cNvCxnSpPr>
          <p:nvPr/>
        </p:nvCxnSpPr>
        <p:spPr bwMode="auto">
          <a:xfrm>
            <a:off x="2616200" y="5591175"/>
            <a:ext cx="2406650" cy="844550"/>
          </a:xfrm>
          <a:prstGeom prst="straightConnector1">
            <a:avLst/>
          </a:prstGeom>
          <a:noFill/>
          <a:ln w="38100" algn="ctr">
            <a:solidFill>
              <a:schemeClr val="tx1">
                <a:lumMod val="50000"/>
                <a:lumOff val="50000"/>
              </a:schemeClr>
            </a:solidFill>
            <a:round/>
            <a:headEnd/>
            <a:tailEnd type="arrow" w="med" len="med"/>
          </a:ln>
        </p:spPr>
      </p:cxnSp>
      <p:cxnSp>
        <p:nvCxnSpPr>
          <p:cNvPr id="88" name="Connettore 1 87"/>
          <p:cNvCxnSpPr>
            <a:cxnSpLocks noChangeShapeType="1"/>
          </p:cNvCxnSpPr>
          <p:nvPr/>
        </p:nvCxnSpPr>
        <p:spPr bwMode="auto">
          <a:xfrm rot="16200000" flipV="1">
            <a:off x="3044825" y="4132263"/>
            <a:ext cx="4791075" cy="22225"/>
          </a:xfrm>
          <a:prstGeom prst="line">
            <a:avLst/>
          </a:prstGeom>
          <a:noFill/>
          <a:ln w="28575" algn="ctr">
            <a:solidFill>
              <a:srgbClr val="000000"/>
            </a:solidFill>
            <a:prstDash val="dash"/>
            <a:round/>
            <a:headEnd/>
            <a:tailEnd/>
          </a:ln>
        </p:spPr>
      </p:cxnSp>
      <p:sp>
        <p:nvSpPr>
          <p:cNvPr id="81" name="Stella a 5 punte 80"/>
          <p:cNvSpPr/>
          <p:nvPr/>
        </p:nvSpPr>
        <p:spPr bwMode="auto">
          <a:xfrm>
            <a:off x="5265738" y="6330950"/>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89" name="Text Box 79"/>
          <p:cNvSpPr txBox="1">
            <a:spLocks noChangeArrowheads="1"/>
          </p:cNvSpPr>
          <p:nvPr/>
        </p:nvSpPr>
        <p:spPr bwMode="auto">
          <a:xfrm>
            <a:off x="5353050" y="4089400"/>
            <a:ext cx="584200" cy="769938"/>
          </a:xfrm>
          <a:prstGeom prst="rect">
            <a:avLst/>
          </a:prstGeom>
          <a:noFill/>
          <a:ln w="9525" algn="ctr">
            <a:noFill/>
            <a:miter lim="800000"/>
            <a:headEnd/>
            <a:tailEnd/>
          </a:ln>
          <a:effectLst/>
        </p:spPr>
        <p:txBody>
          <a:bodyPr>
            <a:spAutoFit/>
          </a:bodyPr>
          <a:lstStyle/>
          <a:p>
            <a:pPr algn="ctr">
              <a:spcBef>
                <a:spcPct val="50000"/>
              </a:spcBef>
              <a:defRPr/>
            </a:pPr>
            <a:r>
              <a:rPr lang="en-GB" sz="4400">
                <a:solidFill>
                  <a:schemeClr val="tx1"/>
                </a:solidFill>
                <a:effectLst>
                  <a:outerShdw blurRad="38100" dist="38100" dir="2700000" algn="tl">
                    <a:srgbClr val="FFFFFF"/>
                  </a:outerShdw>
                </a:effectLst>
                <a:latin typeface="Calibri" pitchFamily="34" charset="0"/>
              </a:rPr>
              <a:t>?</a:t>
            </a:r>
          </a:p>
        </p:txBody>
      </p:sp>
      <p:sp>
        <p:nvSpPr>
          <p:cNvPr id="94" name="Text Box 3"/>
          <p:cNvSpPr txBox="1">
            <a:spLocks noChangeArrowheads="1"/>
          </p:cNvSpPr>
          <p:nvPr/>
        </p:nvSpPr>
        <p:spPr bwMode="auto">
          <a:xfrm>
            <a:off x="317500" y="2390775"/>
            <a:ext cx="2749550" cy="1014413"/>
          </a:xfrm>
          <a:prstGeom prst="rect">
            <a:avLst/>
          </a:prstGeom>
          <a:noFill/>
          <a:ln w="9525">
            <a:noFill/>
            <a:miter lim="800000"/>
            <a:headEnd/>
            <a:tailEnd/>
          </a:ln>
          <a:effectLst/>
        </p:spPr>
        <p:txBody>
          <a:bodyPr wrap="square">
            <a:spAutoFit/>
          </a:bodyPr>
          <a:lstStyle/>
          <a:p>
            <a:pPr>
              <a:defRPr/>
            </a:pPr>
            <a:r>
              <a:rPr lang="en-GB" sz="3000" dirty="0" smtClean="0">
                <a:solidFill>
                  <a:schemeClr val="bg1"/>
                </a:solidFill>
                <a:latin typeface="Calibri" pitchFamily="34" charset="0"/>
                <a:sym typeface="Wingdings" pitchFamily="2" charset="2"/>
              </a:rPr>
              <a:t>What does happen here?</a:t>
            </a:r>
            <a:endParaRPr lang="en-GB" sz="3000" dirty="0">
              <a:solidFill>
                <a:schemeClr val="bg1"/>
              </a:solidFill>
              <a:latin typeface="Calibri" pitchFamily="34" charset="0"/>
              <a:sym typeface="Wingdings" pitchFamily="2" charset="2"/>
            </a:endParaRPr>
          </a:p>
        </p:txBody>
      </p:sp>
      <p:cxnSp>
        <p:nvCxnSpPr>
          <p:cNvPr id="95" name="Connettore 2 94"/>
          <p:cNvCxnSpPr>
            <a:cxnSpLocks noChangeShapeType="1"/>
          </p:cNvCxnSpPr>
          <p:nvPr/>
        </p:nvCxnSpPr>
        <p:spPr bwMode="auto">
          <a:xfrm flipV="1">
            <a:off x="2257425" y="2754313"/>
            <a:ext cx="2001838" cy="12700"/>
          </a:xfrm>
          <a:prstGeom prst="straightConnector1">
            <a:avLst/>
          </a:prstGeom>
          <a:noFill/>
          <a:ln w="38100" algn="ctr">
            <a:solidFill>
              <a:schemeClr val="tx1">
                <a:lumMod val="50000"/>
                <a:lumOff val="50000"/>
              </a:schemeClr>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0339">
                                            <p:txEl>
                                              <p:pRg st="0" end="0"/>
                                            </p:txEl>
                                          </p:spTgt>
                                        </p:tgtEl>
                                        <p:attrNameLst>
                                          <p:attrName>style.visibility</p:attrName>
                                        </p:attrNameLst>
                                      </p:cBhvr>
                                      <p:to>
                                        <p:strVal val="visible"/>
                                      </p:to>
                                    </p:set>
                                    <p:animEffect transition="in" filter="fade">
                                      <p:cBhvr>
                                        <p:cTn id="7" dur="500"/>
                                        <p:tgtEl>
                                          <p:spTgt spid="91033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10345"/>
                                        </p:tgtEl>
                                        <p:attrNameLst>
                                          <p:attrName>style.visibility</p:attrName>
                                        </p:attrNameLst>
                                      </p:cBhvr>
                                      <p:to>
                                        <p:strVal val="visible"/>
                                      </p:to>
                                    </p:set>
                                    <p:animEffect transition="in" filter="fade">
                                      <p:cBhvr>
                                        <p:cTn id="14" dur="500"/>
                                        <p:tgtEl>
                                          <p:spTgt spid="91034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10343"/>
                                        </p:tgtEl>
                                        <p:attrNameLst>
                                          <p:attrName>style.visibility</p:attrName>
                                        </p:attrNameLst>
                                      </p:cBhvr>
                                      <p:to>
                                        <p:strVal val="visible"/>
                                      </p:to>
                                    </p:set>
                                    <p:animEffect transition="in" filter="wipe(up)">
                                      <p:cBhvr>
                                        <p:cTn id="19" dur="1000"/>
                                        <p:tgtEl>
                                          <p:spTgt spid="91034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10396">
                                            <p:txEl>
                                              <p:pRg st="0" end="0"/>
                                            </p:txEl>
                                          </p:spTgt>
                                        </p:tgtEl>
                                        <p:attrNameLst>
                                          <p:attrName>style.visibility</p:attrName>
                                        </p:attrNameLst>
                                      </p:cBhvr>
                                      <p:to>
                                        <p:strVal val="visible"/>
                                      </p:to>
                                    </p:set>
                                    <p:animEffect transition="in" filter="fade">
                                      <p:cBhvr>
                                        <p:cTn id="23" dur="500"/>
                                        <p:tgtEl>
                                          <p:spTgt spid="91039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87"/>
                                        </p:tgtEl>
                                        <p:attrNameLst>
                                          <p:attrName>style.visibility</p:attrName>
                                        </p:attrNameLst>
                                      </p:cBhvr>
                                      <p:to>
                                        <p:strVal val="visible"/>
                                      </p:to>
                                    </p:set>
                                    <p:animEffect transition="in" filter="fade">
                                      <p:cBhvr>
                                        <p:cTn id="26" dur="500"/>
                                        <p:tgtEl>
                                          <p:spTgt spid="174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10344"/>
                                        </p:tgtEl>
                                        <p:attrNameLst>
                                          <p:attrName>style.visibility</p:attrName>
                                        </p:attrNameLst>
                                      </p:cBhvr>
                                      <p:to>
                                        <p:strVal val="visible"/>
                                      </p:to>
                                    </p:set>
                                    <p:animEffect transition="in" filter="wipe(up)">
                                      <p:cBhvr>
                                        <p:cTn id="31" dur="1000"/>
                                        <p:tgtEl>
                                          <p:spTgt spid="91034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10397"/>
                                        </p:tgtEl>
                                        <p:attrNameLst>
                                          <p:attrName>style.visibility</p:attrName>
                                        </p:attrNameLst>
                                      </p:cBhvr>
                                      <p:to>
                                        <p:strVal val="visible"/>
                                      </p:to>
                                    </p:set>
                                    <p:animEffect transition="in" filter="fade">
                                      <p:cBhvr>
                                        <p:cTn id="35" dur="500"/>
                                        <p:tgtEl>
                                          <p:spTgt spid="91039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10379"/>
                                        </p:tgtEl>
                                        <p:attrNameLst>
                                          <p:attrName>style.visibility</p:attrName>
                                        </p:attrNameLst>
                                      </p:cBhvr>
                                      <p:to>
                                        <p:strVal val="visible"/>
                                      </p:to>
                                    </p:set>
                                    <p:animEffect transition="in" filter="wipe(up)">
                                      <p:cBhvr>
                                        <p:cTn id="40" dur="1000"/>
                                        <p:tgtEl>
                                          <p:spTgt spid="91037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10406"/>
                                        </p:tgtEl>
                                        <p:attrNameLst>
                                          <p:attrName>style.visibility</p:attrName>
                                        </p:attrNameLst>
                                      </p:cBhvr>
                                      <p:to>
                                        <p:strVal val="visible"/>
                                      </p:to>
                                    </p:set>
                                    <p:animEffect transition="in" filter="fade">
                                      <p:cBhvr>
                                        <p:cTn id="44" dur="500"/>
                                        <p:tgtEl>
                                          <p:spTgt spid="910406"/>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910378"/>
                                        </p:tgtEl>
                                        <p:attrNameLst>
                                          <p:attrName>style.visibility</p:attrName>
                                        </p:attrNameLst>
                                      </p:cBhvr>
                                      <p:to>
                                        <p:strVal val="visible"/>
                                      </p:to>
                                    </p:set>
                                    <p:animEffect transition="in" filter="wipe(up)">
                                      <p:cBhvr>
                                        <p:cTn id="48" dur="1000"/>
                                        <p:tgtEl>
                                          <p:spTgt spid="910378"/>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910405"/>
                                        </p:tgtEl>
                                        <p:attrNameLst>
                                          <p:attrName>style.visibility</p:attrName>
                                        </p:attrNameLst>
                                      </p:cBhvr>
                                      <p:to>
                                        <p:strVal val="visible"/>
                                      </p:to>
                                    </p:set>
                                    <p:animEffect transition="in" filter="fade">
                                      <p:cBhvr>
                                        <p:cTn id="52" dur="500"/>
                                        <p:tgtEl>
                                          <p:spTgt spid="910405"/>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910401"/>
                                        </p:tgtEl>
                                        <p:attrNameLst>
                                          <p:attrName>style.visibility</p:attrName>
                                        </p:attrNameLst>
                                      </p:cBhvr>
                                      <p:to>
                                        <p:strVal val="visible"/>
                                      </p:to>
                                    </p:set>
                                    <p:animEffect transition="in" filter="wipe(up)">
                                      <p:cBhvr>
                                        <p:cTn id="56" dur="1000"/>
                                        <p:tgtEl>
                                          <p:spTgt spid="910401"/>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910404"/>
                                        </p:tgtEl>
                                        <p:attrNameLst>
                                          <p:attrName>style.visibility</p:attrName>
                                        </p:attrNameLst>
                                      </p:cBhvr>
                                      <p:to>
                                        <p:strVal val="visible"/>
                                      </p:to>
                                    </p:set>
                                    <p:animEffect transition="in" filter="fade">
                                      <p:cBhvr>
                                        <p:cTn id="60" dur="500"/>
                                        <p:tgtEl>
                                          <p:spTgt spid="910404"/>
                                        </p:tgtEl>
                                      </p:cBhvr>
                                    </p:animEffect>
                                  </p:childTnLst>
                                </p:cTn>
                              </p:par>
                            </p:childTnLst>
                          </p:cTn>
                        </p:par>
                        <p:par>
                          <p:cTn id="61" fill="hold">
                            <p:stCondLst>
                              <p:cond delay="4500"/>
                            </p:stCondLst>
                            <p:childTnLst>
                              <p:par>
                                <p:cTn id="62" presetID="22" presetClass="entr" presetSubtype="1" fill="hold" nodeType="afterEffect">
                                  <p:stCondLst>
                                    <p:cond delay="0"/>
                                  </p:stCondLst>
                                  <p:childTnLst>
                                    <p:set>
                                      <p:cBhvr>
                                        <p:cTn id="63" dur="1" fill="hold">
                                          <p:stCondLst>
                                            <p:cond delay="0"/>
                                          </p:stCondLst>
                                        </p:cTn>
                                        <p:tgtEl>
                                          <p:spTgt spid="910402"/>
                                        </p:tgtEl>
                                        <p:attrNameLst>
                                          <p:attrName>style.visibility</p:attrName>
                                        </p:attrNameLst>
                                      </p:cBhvr>
                                      <p:to>
                                        <p:strVal val="visible"/>
                                      </p:to>
                                    </p:set>
                                    <p:animEffect transition="in" filter="wipe(up)">
                                      <p:cBhvr>
                                        <p:cTn id="64" dur="500"/>
                                        <p:tgtEl>
                                          <p:spTgt spid="910402"/>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910403"/>
                                        </p:tgtEl>
                                        <p:attrNameLst>
                                          <p:attrName>style.visibility</p:attrName>
                                        </p:attrNameLst>
                                      </p:cBhvr>
                                      <p:to>
                                        <p:strVal val="visible"/>
                                      </p:to>
                                    </p:set>
                                    <p:animEffect transition="in" filter="fade">
                                      <p:cBhvr>
                                        <p:cTn id="68" dur="500"/>
                                        <p:tgtEl>
                                          <p:spTgt spid="910403"/>
                                        </p:tgtEl>
                                      </p:cBhvr>
                                    </p:animEffect>
                                  </p:childTnLst>
                                </p:cTn>
                              </p:par>
                            </p:childTnLst>
                          </p:cTn>
                        </p:par>
                        <p:par>
                          <p:cTn id="69" fill="hold">
                            <p:stCondLst>
                              <p:cond delay="5500"/>
                            </p:stCondLst>
                            <p:childTnLst>
                              <p:par>
                                <p:cTn id="70" presetID="22" presetClass="entr" presetSubtype="1" fill="hold" nodeType="afterEffect">
                                  <p:stCondLst>
                                    <p:cond delay="0"/>
                                  </p:stCondLst>
                                  <p:childTnLst>
                                    <p:set>
                                      <p:cBhvr>
                                        <p:cTn id="71" dur="1" fill="hold">
                                          <p:stCondLst>
                                            <p:cond delay="0"/>
                                          </p:stCondLst>
                                        </p:cTn>
                                        <p:tgtEl>
                                          <p:spTgt spid="910377"/>
                                        </p:tgtEl>
                                        <p:attrNameLst>
                                          <p:attrName>style.visibility</p:attrName>
                                        </p:attrNameLst>
                                      </p:cBhvr>
                                      <p:to>
                                        <p:strVal val="visible"/>
                                      </p:to>
                                    </p:set>
                                    <p:animEffect transition="in" filter="wipe(up)">
                                      <p:cBhvr>
                                        <p:cTn id="72" dur="500"/>
                                        <p:tgtEl>
                                          <p:spTgt spid="910377"/>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910400"/>
                                        </p:tgtEl>
                                        <p:attrNameLst>
                                          <p:attrName>style.visibility</p:attrName>
                                        </p:attrNameLst>
                                      </p:cBhvr>
                                      <p:to>
                                        <p:strVal val="visible"/>
                                      </p:to>
                                    </p:set>
                                    <p:animEffect transition="in" filter="fade">
                                      <p:cBhvr>
                                        <p:cTn id="76" dur="500"/>
                                        <p:tgtEl>
                                          <p:spTgt spid="910400"/>
                                        </p:tgtEl>
                                      </p:cBhvr>
                                    </p:animEffect>
                                  </p:childTnLst>
                                </p:cTn>
                              </p:par>
                            </p:childTnLst>
                          </p:cTn>
                        </p:par>
                        <p:par>
                          <p:cTn id="77" fill="hold">
                            <p:stCondLst>
                              <p:cond delay="6500"/>
                            </p:stCondLst>
                            <p:childTnLst>
                              <p:par>
                                <p:cTn id="78" presetID="22" presetClass="entr" presetSubtype="1" fill="hold" nodeType="afterEffect">
                                  <p:stCondLst>
                                    <p:cond delay="0"/>
                                  </p:stCondLst>
                                  <p:childTnLst>
                                    <p:set>
                                      <p:cBhvr>
                                        <p:cTn id="79" dur="1" fill="hold">
                                          <p:stCondLst>
                                            <p:cond delay="0"/>
                                          </p:stCondLst>
                                        </p:cTn>
                                        <p:tgtEl>
                                          <p:spTgt spid="910376"/>
                                        </p:tgtEl>
                                        <p:attrNameLst>
                                          <p:attrName>style.visibility</p:attrName>
                                        </p:attrNameLst>
                                      </p:cBhvr>
                                      <p:to>
                                        <p:strVal val="visible"/>
                                      </p:to>
                                    </p:set>
                                    <p:animEffect transition="in" filter="wipe(up)">
                                      <p:cBhvr>
                                        <p:cTn id="80" dur="500"/>
                                        <p:tgtEl>
                                          <p:spTgt spid="910376"/>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910399"/>
                                        </p:tgtEl>
                                        <p:attrNameLst>
                                          <p:attrName>style.visibility</p:attrName>
                                        </p:attrNameLst>
                                      </p:cBhvr>
                                      <p:to>
                                        <p:strVal val="visible"/>
                                      </p:to>
                                    </p:set>
                                    <p:animEffect transition="in" filter="fade">
                                      <p:cBhvr>
                                        <p:cTn id="84" dur="500"/>
                                        <p:tgtEl>
                                          <p:spTgt spid="91039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500"/>
                                        <p:tgtEl>
                                          <p:spTgt spid="8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wipe(left)">
                                      <p:cBhvr>
                                        <p:cTn id="98" dur="500"/>
                                        <p:tgtEl>
                                          <p:spTgt spid="8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down)">
                                      <p:cBhvr>
                                        <p:cTn id="103" dur="1000"/>
                                        <p:tgtEl>
                                          <p:spTgt spid="88"/>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7490"/>
                                        </p:tgtEl>
                                        <p:attrNameLst>
                                          <p:attrName>style.visibility</p:attrName>
                                        </p:attrNameLst>
                                      </p:cBhvr>
                                      <p:to>
                                        <p:strVal val="visible"/>
                                      </p:to>
                                    </p:set>
                                    <p:animEffect transition="in" filter="wipe(down)">
                                      <p:cBhvr>
                                        <p:cTn id="112" dur="2000"/>
                                        <p:tgtEl>
                                          <p:spTgt spid="17490"/>
                                        </p:tgtEl>
                                      </p:cBhvr>
                                    </p:animEffect>
                                  </p:childTnLst>
                                </p:cTn>
                              </p:par>
                              <p:par>
                                <p:cTn id="113" presetID="10" presetClass="exit" presetSubtype="0" fill="hold" nodeType="withEffect">
                                  <p:stCondLst>
                                    <p:cond delay="0"/>
                                  </p:stCondLst>
                                  <p:childTnLst>
                                    <p:animEffect transition="out" filter="fade">
                                      <p:cBhvr>
                                        <p:cTn id="114" dur="500"/>
                                        <p:tgtEl>
                                          <p:spTgt spid="88"/>
                                        </p:tgtEl>
                                      </p:cBhvr>
                                    </p:animEffect>
                                    <p:set>
                                      <p:cBhvr>
                                        <p:cTn id="115" dur="1" fill="hold">
                                          <p:stCondLst>
                                            <p:cond delay="499"/>
                                          </p:stCondLst>
                                        </p:cTn>
                                        <p:tgtEl>
                                          <p:spTgt spid="8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9"/>
                                        </p:tgtEl>
                                      </p:cBhvr>
                                    </p:animEffect>
                                    <p:set>
                                      <p:cBhvr>
                                        <p:cTn id="118" dur="1" fill="hold">
                                          <p:stCondLst>
                                            <p:cond delay="499"/>
                                          </p:stCondLst>
                                        </p:cTn>
                                        <p:tgtEl>
                                          <p:spTgt spid="8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fade">
                                      <p:cBhvr>
                                        <p:cTn id="123" dur="500"/>
                                        <p:tgtEl>
                                          <p:spTgt spid="94"/>
                                        </p:tgtEl>
                                      </p:cBhvr>
                                    </p:animEffect>
                                  </p:childTnLst>
                                </p:cTn>
                              </p:par>
                            </p:childTnLst>
                          </p:cTn>
                        </p:par>
                        <p:par>
                          <p:cTn id="124" fill="hold">
                            <p:stCondLst>
                              <p:cond delay="500"/>
                            </p:stCondLst>
                            <p:childTnLst>
                              <p:par>
                                <p:cTn id="125" presetID="22" presetClass="entr" presetSubtype="8" fill="hold" nodeType="after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wipe(left)">
                                      <p:cBhvr>
                                        <p:cTn id="127" dur="500"/>
                                        <p:tgtEl>
                                          <p:spTgt spid="9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7492"/>
                                        </p:tgtEl>
                                        <p:attrNameLst>
                                          <p:attrName>style.visibility</p:attrName>
                                        </p:attrNameLst>
                                      </p:cBhvr>
                                      <p:to>
                                        <p:strVal val="visible"/>
                                      </p:to>
                                    </p:set>
                                    <p:animEffect transition="in" filter="wipe(down)">
                                      <p:cBhvr>
                                        <p:cTn id="132" dur="3000"/>
                                        <p:tgtEl>
                                          <p:spTgt spid="1749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910409"/>
                                        </p:tgtEl>
                                        <p:attrNameLst>
                                          <p:attrName>style.visibility</p:attrName>
                                        </p:attrNameLst>
                                      </p:cBhvr>
                                      <p:to>
                                        <p:strVal val="visible"/>
                                      </p:to>
                                    </p:set>
                                    <p:animEffect transition="in" filter="wipe(down)">
                                      <p:cBhvr>
                                        <p:cTn id="137" dur="500"/>
                                        <p:tgtEl>
                                          <p:spTgt spid="910409"/>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910413">
                                            <p:txEl>
                                              <p:pRg st="0" end="0"/>
                                            </p:txEl>
                                          </p:spTgt>
                                        </p:tgtEl>
                                        <p:attrNameLst>
                                          <p:attrName>style.visibility</p:attrName>
                                        </p:attrNameLst>
                                      </p:cBhvr>
                                      <p:to>
                                        <p:strVal val="visible"/>
                                      </p:to>
                                    </p:set>
                                    <p:animEffect transition="in" filter="fade">
                                      <p:cBhvr>
                                        <p:cTn id="141" dur="500"/>
                                        <p:tgtEl>
                                          <p:spTgt spid="910413">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910392"/>
                                        </p:tgtEl>
                                        <p:attrNameLst>
                                          <p:attrName>style.visibility</p:attrName>
                                        </p:attrNameLst>
                                      </p:cBhvr>
                                      <p:to>
                                        <p:strVal val="visible"/>
                                      </p:to>
                                    </p:set>
                                    <p:animEffect transition="in" filter="fade">
                                      <p:cBhvr>
                                        <p:cTn id="146" dur="500"/>
                                        <p:tgtEl>
                                          <p:spTgt spid="910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7" grpId="0"/>
      <p:bldP spid="910339" grpId="0" build="p" autoUpdateAnimBg="0"/>
      <p:bldP spid="910392" grpId="0"/>
      <p:bldP spid="910397" grpId="0"/>
      <p:bldP spid="910399" grpId="0"/>
      <p:bldP spid="910400" grpId="0"/>
      <p:bldP spid="910403" grpId="0"/>
      <p:bldP spid="910404" grpId="0"/>
      <p:bldP spid="910405" grpId="0"/>
      <p:bldP spid="910406" grpId="0"/>
      <p:bldP spid="910413" grpId="0" build="allAtOnce"/>
      <p:bldP spid="910345" grpId="0" animBg="1"/>
      <p:bldP spid="82" grpId="0"/>
      <p:bldP spid="89" grpId="0"/>
      <p:bldP spid="89" grpId="1"/>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993775" y="6316663"/>
            <a:ext cx="8150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72"/>
          <p:cNvGrpSpPr>
            <a:grpSpLocks/>
          </p:cNvGrpSpPr>
          <p:nvPr/>
        </p:nvGrpSpPr>
        <p:grpSpPr bwMode="auto">
          <a:xfrm>
            <a:off x="2965450" y="889000"/>
            <a:ext cx="6146800" cy="5954713"/>
            <a:chOff x="1868" y="560"/>
            <a:chExt cx="3872" cy="3751"/>
          </a:xfrm>
        </p:grpSpPr>
        <p:sp>
          <p:nvSpPr>
            <p:cNvPr id="910398"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10386"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8"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9"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0"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1"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2"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3"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4"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5"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6"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7"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910358"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910359"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910360"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910361"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1900</a:t>
              </a:r>
              <a:endParaRPr lang="en-GB">
                <a:solidFill>
                  <a:schemeClr val="tx1"/>
                </a:solidFill>
                <a:effectLst>
                  <a:outerShdw blurRad="38100" dist="38100" dir="2700000" algn="tl">
                    <a:srgbClr val="FFFFFF"/>
                  </a:outerShdw>
                </a:effectLst>
                <a:latin typeface="Calibri" pitchFamily="34" charset="0"/>
              </a:endParaRPr>
            </a:p>
          </p:txBody>
        </p:sp>
        <p:sp>
          <p:nvSpPr>
            <p:cNvPr id="910362"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910363"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910364"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910365"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910366"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910367"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910368"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69"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0"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1"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2"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3"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4"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5"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910380"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910381"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910382"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910383" name="Line 47"/>
            <p:cNvSpPr>
              <a:spLocks noChangeShapeType="1"/>
            </p:cNvSpPr>
            <p:nvPr/>
          </p:nvSpPr>
          <p:spPr bwMode="auto">
            <a:xfrm>
              <a:off x="5297" y="174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4" name="Line 48"/>
            <p:cNvSpPr>
              <a:spLocks noChangeShapeType="1"/>
            </p:cNvSpPr>
            <p:nvPr/>
          </p:nvSpPr>
          <p:spPr bwMode="auto">
            <a:xfrm>
              <a:off x="5297" y="23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5" name="Line 49"/>
            <p:cNvSpPr>
              <a:spLocks noChangeShapeType="1"/>
            </p:cNvSpPr>
            <p:nvPr/>
          </p:nvSpPr>
          <p:spPr bwMode="auto">
            <a:xfrm>
              <a:off x="5297" y="3022"/>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17487"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910339" name="Text Box 3"/>
          <p:cNvSpPr txBox="1">
            <a:spLocks noChangeArrowheads="1"/>
          </p:cNvSpPr>
          <p:nvPr/>
        </p:nvSpPr>
        <p:spPr bwMode="auto">
          <a:xfrm>
            <a:off x="317500" y="762000"/>
            <a:ext cx="2754313" cy="1570038"/>
          </a:xfrm>
          <a:prstGeom prst="rect">
            <a:avLst/>
          </a:prstGeom>
          <a:noFill/>
          <a:ln w="9525">
            <a:noFill/>
            <a:miter lim="800000"/>
            <a:headEnd/>
            <a:tailEnd/>
          </a:ln>
          <a:effectLst/>
        </p:spPr>
        <p:txBody>
          <a:bodyPr wrap="square">
            <a:spAutoFit/>
          </a:bodyPr>
          <a:lstStyle/>
          <a:p>
            <a:pPr algn="ct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Adiabatic decompression paths</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10344"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910376"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7"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8"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9"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89" name="Freeform 53"/>
          <p:cNvSpPr>
            <a:spLocks/>
          </p:cNvSpPr>
          <p:nvPr/>
        </p:nvSpPr>
        <p:spPr bwMode="auto">
          <a:xfrm>
            <a:off x="4933950" y="17716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0" name="Freeform 54"/>
          <p:cNvSpPr>
            <a:spLocks/>
          </p:cNvSpPr>
          <p:nvPr/>
        </p:nvSpPr>
        <p:spPr bwMode="auto">
          <a:xfrm>
            <a:off x="5305425" y="17907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1" name="Freeform 55"/>
          <p:cNvSpPr>
            <a:spLocks/>
          </p:cNvSpPr>
          <p:nvPr/>
        </p:nvSpPr>
        <p:spPr bwMode="auto">
          <a:xfrm>
            <a:off x="5619750" y="17907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2" name="Text Box 56"/>
          <p:cNvSpPr txBox="1">
            <a:spLocks noChangeArrowheads="1"/>
          </p:cNvSpPr>
          <p:nvPr/>
        </p:nvSpPr>
        <p:spPr bwMode="auto">
          <a:xfrm rot="4802963">
            <a:off x="5132662"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1280°</a:t>
            </a:r>
            <a:endParaRPr lang="en-GB">
              <a:solidFill>
                <a:schemeClr val="tx1"/>
              </a:solidFill>
              <a:effectLst>
                <a:outerShdw blurRad="38100" dist="38100" dir="2700000" algn="tl">
                  <a:srgbClr val="FFFFFF"/>
                </a:outerShdw>
              </a:effectLst>
              <a:latin typeface="Calibri" pitchFamily="34" charset="0"/>
            </a:endParaRPr>
          </a:p>
        </p:txBody>
      </p:sp>
      <p:sp>
        <p:nvSpPr>
          <p:cNvPr id="910393" name="Text Box 57"/>
          <p:cNvSpPr txBox="1">
            <a:spLocks noChangeArrowheads="1"/>
          </p:cNvSpPr>
          <p:nvPr/>
        </p:nvSpPr>
        <p:spPr bwMode="auto">
          <a:xfrm rot="4802963">
            <a:off x="567558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1380°</a:t>
            </a:r>
            <a:endParaRPr lang="en-GB">
              <a:solidFill>
                <a:schemeClr val="tx1"/>
              </a:solidFill>
              <a:effectLst>
                <a:outerShdw blurRad="38100" dist="38100" dir="2700000" algn="tl">
                  <a:srgbClr val="FFFFFF"/>
                </a:outerShdw>
              </a:effectLst>
              <a:latin typeface="Calibri" pitchFamily="34" charset="0"/>
            </a:endParaRPr>
          </a:p>
        </p:txBody>
      </p:sp>
      <p:sp>
        <p:nvSpPr>
          <p:cNvPr id="910394" name="Text Box 58"/>
          <p:cNvSpPr txBox="1">
            <a:spLocks noChangeArrowheads="1"/>
          </p:cNvSpPr>
          <p:nvPr/>
        </p:nvSpPr>
        <p:spPr bwMode="auto">
          <a:xfrm rot="4802963">
            <a:off x="6235974"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1480°</a:t>
            </a:r>
            <a:endParaRPr lang="en-GB">
              <a:solidFill>
                <a:schemeClr val="tx1"/>
              </a:solidFill>
              <a:effectLst>
                <a:outerShdw blurRad="38100" dist="38100" dir="2700000" algn="tl">
                  <a:srgbClr val="FFFFFF"/>
                </a:outerShdw>
              </a:effectLst>
              <a:latin typeface="Calibri" pitchFamily="34" charset="0"/>
            </a:endParaRPr>
          </a:p>
        </p:txBody>
      </p:sp>
      <p:sp>
        <p:nvSpPr>
          <p:cNvPr id="910395" name="Text Box 59"/>
          <p:cNvSpPr txBox="1">
            <a:spLocks noChangeArrowheads="1"/>
          </p:cNvSpPr>
          <p:nvPr/>
        </p:nvSpPr>
        <p:spPr bwMode="auto">
          <a:xfrm rot="4802963">
            <a:off x="669793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1580°</a:t>
            </a:r>
            <a:endParaRPr lang="en-GB">
              <a:solidFill>
                <a:schemeClr val="tx1"/>
              </a:solidFill>
              <a:effectLst>
                <a:outerShdw blurRad="38100" dist="38100" dir="2700000" algn="tl">
                  <a:srgbClr val="FFFFFF"/>
                </a:outerShdw>
              </a:effectLst>
              <a:latin typeface="Calibri" pitchFamily="34" charset="0"/>
            </a:endParaRPr>
          </a:p>
        </p:txBody>
      </p:sp>
      <p:sp>
        <p:nvSpPr>
          <p:cNvPr id="910396"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Solidus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7"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Liquidus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9"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90%</a:t>
            </a:r>
            <a:endParaRPr lang="en-GB">
              <a:solidFill>
                <a:schemeClr val="tx1"/>
              </a:solidFill>
              <a:effectLst>
                <a:outerShdw blurRad="38100" dist="38100" dir="2700000" algn="tl">
                  <a:srgbClr val="FFFFFF"/>
                </a:outerShdw>
              </a:effectLst>
              <a:latin typeface="Calibri" pitchFamily="34" charset="0"/>
            </a:endParaRPr>
          </a:p>
        </p:txBody>
      </p:sp>
      <p:sp>
        <p:nvSpPr>
          <p:cNvPr id="910400"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70%</a:t>
            </a:r>
            <a:endParaRPr lang="en-GB">
              <a:solidFill>
                <a:schemeClr val="tx1"/>
              </a:solidFill>
              <a:effectLst>
                <a:outerShdw blurRad="38100" dist="38100" dir="2700000" algn="tl">
                  <a:srgbClr val="FFFFFF"/>
                </a:outerShdw>
              </a:effectLst>
              <a:latin typeface="Calibri" pitchFamily="34" charset="0"/>
            </a:endParaRPr>
          </a:p>
        </p:txBody>
      </p:sp>
      <p:sp>
        <p:nvSpPr>
          <p:cNvPr id="910401"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2"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3"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50%</a:t>
            </a:r>
            <a:endParaRPr lang="en-GB">
              <a:solidFill>
                <a:schemeClr val="tx1"/>
              </a:solidFill>
              <a:effectLst>
                <a:outerShdw blurRad="38100" dist="38100" dir="2700000" algn="tl">
                  <a:srgbClr val="FFFFFF"/>
                </a:outerShdw>
              </a:effectLst>
              <a:latin typeface="Calibri" pitchFamily="34" charset="0"/>
            </a:endParaRPr>
          </a:p>
        </p:txBody>
      </p:sp>
      <p:sp>
        <p:nvSpPr>
          <p:cNvPr id="910404"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30%</a:t>
            </a:r>
            <a:endParaRPr lang="en-GB">
              <a:solidFill>
                <a:schemeClr val="tx1"/>
              </a:solidFill>
              <a:effectLst>
                <a:outerShdw blurRad="38100" dist="38100" dir="2700000" algn="tl">
                  <a:srgbClr val="FFFFFF"/>
                </a:outerShdw>
              </a:effectLst>
              <a:latin typeface="Calibri" pitchFamily="34" charset="0"/>
            </a:endParaRPr>
          </a:p>
        </p:txBody>
      </p:sp>
      <p:sp>
        <p:nvSpPr>
          <p:cNvPr id="910405"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20%</a:t>
            </a:r>
            <a:endParaRPr lang="en-GB">
              <a:solidFill>
                <a:schemeClr val="tx1"/>
              </a:solidFill>
              <a:effectLst>
                <a:outerShdw blurRad="38100" dist="38100" dir="2700000" algn="tl">
                  <a:srgbClr val="FFFFFF"/>
                </a:outerShdw>
              </a:effectLst>
              <a:latin typeface="Calibri" pitchFamily="34" charset="0"/>
            </a:endParaRPr>
          </a:p>
        </p:txBody>
      </p:sp>
      <p:sp>
        <p:nvSpPr>
          <p:cNvPr id="910406"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10%</a:t>
            </a:r>
            <a:endParaRPr lang="en-GB">
              <a:solidFill>
                <a:schemeClr val="tx1"/>
              </a:solidFill>
              <a:effectLst>
                <a:outerShdw blurRad="38100" dist="38100" dir="2700000" algn="tl">
                  <a:srgbClr val="FFFFFF"/>
                </a:outerShdw>
              </a:effectLst>
              <a:latin typeface="Calibri" pitchFamily="34" charset="0"/>
            </a:endParaRPr>
          </a:p>
        </p:txBody>
      </p:sp>
      <p:sp>
        <p:nvSpPr>
          <p:cNvPr id="910409"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0" name="Freeform 74"/>
          <p:cNvSpPr>
            <a:spLocks/>
          </p:cNvSpPr>
          <p:nvPr/>
        </p:nvSpPr>
        <p:spPr bwMode="auto">
          <a:xfrm>
            <a:off x="5262563" y="1778000"/>
            <a:ext cx="180975" cy="1393825"/>
          </a:xfrm>
          <a:custGeom>
            <a:avLst/>
            <a:gdLst/>
            <a:ahLst/>
            <a:cxnLst>
              <a:cxn ang="0">
                <a:pos x="114" y="878"/>
              </a:cxn>
              <a:cxn ang="0">
                <a:pos x="0" y="0"/>
              </a:cxn>
            </a:cxnLst>
            <a:rect l="0" t="0" r="r" b="b"/>
            <a:pathLst>
              <a:path w="114" h="878">
                <a:moveTo>
                  <a:pt x="114" y="87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1" name="Freeform 75"/>
          <p:cNvSpPr>
            <a:spLocks/>
          </p:cNvSpPr>
          <p:nvPr/>
        </p:nvSpPr>
        <p:spPr bwMode="auto">
          <a:xfrm>
            <a:off x="5792788" y="1778000"/>
            <a:ext cx="315912" cy="2019300"/>
          </a:xfrm>
          <a:custGeom>
            <a:avLst/>
            <a:gdLst/>
            <a:ahLst/>
            <a:cxnLst>
              <a:cxn ang="0">
                <a:pos x="199" y="1296"/>
              </a:cxn>
              <a:cxn ang="0">
                <a:pos x="0" y="0"/>
              </a:cxn>
            </a:cxnLst>
            <a:rect l="0" t="0" r="r" b="b"/>
            <a:pathLst>
              <a:path w="199" h="1296">
                <a:moveTo>
                  <a:pt x="199" y="129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2" name="Freeform 76"/>
          <p:cNvSpPr>
            <a:spLocks/>
          </p:cNvSpPr>
          <p:nvPr/>
        </p:nvSpPr>
        <p:spPr bwMode="auto">
          <a:xfrm>
            <a:off x="6318250" y="1790700"/>
            <a:ext cx="387350" cy="2628900"/>
          </a:xfrm>
          <a:custGeom>
            <a:avLst/>
            <a:gdLst/>
            <a:ahLst/>
            <a:cxnLst>
              <a:cxn ang="0">
                <a:pos x="244" y="1656"/>
              </a:cxn>
              <a:cxn ang="0">
                <a:pos x="0" y="0"/>
              </a:cxn>
            </a:cxnLst>
            <a:rect l="0" t="0" r="r" b="b"/>
            <a:pathLst>
              <a:path w="244" h="1656">
                <a:moveTo>
                  <a:pt x="244" y="165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3"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dirty="0" smtClean="0">
                <a:solidFill>
                  <a:srgbClr val="FF0000"/>
                </a:solidFill>
                <a:effectLst/>
                <a:latin typeface="Calibri" pitchFamily="34" charset="0"/>
              </a:rPr>
              <a:t>1280°</a:t>
            </a:r>
            <a:endParaRPr lang="en-GB" sz="1400" b="1" dirty="0">
              <a:solidFill>
                <a:srgbClr val="FF0000"/>
              </a:solidFill>
              <a:effectLst/>
              <a:latin typeface="Calibri" pitchFamily="34" charset="0"/>
            </a:endParaRPr>
          </a:p>
        </p:txBody>
      </p:sp>
      <p:sp>
        <p:nvSpPr>
          <p:cNvPr id="910414" name="Text Box 78"/>
          <p:cNvSpPr txBox="1">
            <a:spLocks noChangeArrowheads="1"/>
          </p:cNvSpPr>
          <p:nvPr/>
        </p:nvSpPr>
        <p:spPr bwMode="auto">
          <a:xfrm>
            <a:off x="4911725"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1380°</a:t>
            </a:r>
            <a:endParaRPr lang="en-GB" sz="1400" b="1">
              <a:solidFill>
                <a:srgbClr val="FF0000"/>
              </a:solidFill>
              <a:effectLst/>
              <a:latin typeface="Calibri" pitchFamily="34" charset="0"/>
            </a:endParaRPr>
          </a:p>
        </p:txBody>
      </p:sp>
      <p:sp>
        <p:nvSpPr>
          <p:cNvPr id="910415" name="Text Box 79"/>
          <p:cNvSpPr txBox="1">
            <a:spLocks noChangeArrowheads="1"/>
          </p:cNvSpPr>
          <p:nvPr/>
        </p:nvSpPr>
        <p:spPr bwMode="auto">
          <a:xfrm>
            <a:off x="5454650"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1480°</a:t>
            </a:r>
            <a:endParaRPr lang="en-GB" sz="1400" b="1">
              <a:solidFill>
                <a:srgbClr val="FF0000"/>
              </a:solidFill>
              <a:effectLst/>
              <a:latin typeface="Calibri" pitchFamily="34" charset="0"/>
            </a:endParaRPr>
          </a:p>
        </p:txBody>
      </p:sp>
      <p:sp>
        <p:nvSpPr>
          <p:cNvPr id="910416" name="Text Box 80"/>
          <p:cNvSpPr txBox="1">
            <a:spLocks noChangeArrowheads="1"/>
          </p:cNvSpPr>
          <p:nvPr/>
        </p:nvSpPr>
        <p:spPr bwMode="auto">
          <a:xfrm>
            <a:off x="5986463"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1580°</a:t>
            </a:r>
            <a:endParaRPr lang="en-GB" sz="1400" b="1">
              <a:solidFill>
                <a:srgbClr val="FF0000"/>
              </a:solidFill>
              <a:effectLst/>
              <a:latin typeface="Calibri" pitchFamily="34" charset="0"/>
            </a:endParaRPr>
          </a:p>
        </p:txBody>
      </p:sp>
      <p:sp>
        <p:nvSpPr>
          <p:cNvPr id="75" name="Text Box 3"/>
          <p:cNvSpPr txBox="1">
            <a:spLocks noChangeArrowheads="1"/>
          </p:cNvSpPr>
          <p:nvPr/>
        </p:nvSpPr>
        <p:spPr bwMode="auto">
          <a:xfrm>
            <a:off x="317500" y="2286000"/>
            <a:ext cx="2819400" cy="1569660"/>
          </a:xfrm>
          <a:prstGeom prst="rect">
            <a:avLst/>
          </a:prstGeom>
          <a:noFill/>
          <a:ln w="9525">
            <a:noFill/>
            <a:miter lim="800000"/>
            <a:headEnd/>
            <a:tailEnd/>
          </a:ln>
          <a:effectLst/>
        </p:spPr>
        <p:txBody>
          <a:bodyPr wrap="square">
            <a:spAutoFit/>
          </a:bodyPr>
          <a:lstStyle/>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In this example, a mantle with a Tp 1280 °C melts up to ~22%</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6" name="Text Box 3"/>
          <p:cNvSpPr txBox="1">
            <a:spLocks noChangeArrowheads="1"/>
          </p:cNvSpPr>
          <p:nvPr/>
        </p:nvSpPr>
        <p:spPr bwMode="auto">
          <a:xfrm>
            <a:off x="317500" y="3908425"/>
            <a:ext cx="2819400" cy="1200150"/>
          </a:xfrm>
          <a:prstGeom prst="rect">
            <a:avLst/>
          </a:prstGeom>
          <a:noFill/>
          <a:ln w="9525">
            <a:noFill/>
            <a:miter lim="800000"/>
            <a:headEnd/>
            <a:tailEnd/>
          </a:ln>
          <a:effectLst/>
        </p:spPr>
        <p:txBody>
          <a:bodyPr wrap="square">
            <a:spAutoFit/>
          </a:bodyPr>
          <a:lstStyle/>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A mantle with a Tp 1380 °C melts up to ~30%</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7" name="Text Box 3"/>
          <p:cNvSpPr txBox="1">
            <a:spLocks noChangeArrowheads="1"/>
          </p:cNvSpPr>
          <p:nvPr/>
        </p:nvSpPr>
        <p:spPr bwMode="auto">
          <a:xfrm>
            <a:off x="317500" y="5224463"/>
            <a:ext cx="2819400" cy="1200150"/>
          </a:xfrm>
          <a:prstGeom prst="rect">
            <a:avLst/>
          </a:prstGeom>
          <a:noFill/>
          <a:ln w="9525">
            <a:noFill/>
            <a:miter lim="800000"/>
            <a:headEnd/>
            <a:tailEnd/>
          </a:ln>
          <a:effectLst/>
        </p:spPr>
        <p:txBody>
          <a:bodyPr wrap="square">
            <a:spAutoFit/>
          </a:bodyPr>
          <a:lstStyle/>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A mantle with a Tp 1480 °C melts up to ~40%</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7490"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7492" name="Line 84"/>
          <p:cNvSpPr>
            <a:spLocks noChangeShapeType="1"/>
          </p:cNvSpPr>
          <p:nvPr/>
        </p:nvSpPr>
        <p:spPr bwMode="auto">
          <a:xfrm flipH="1" flipV="1">
            <a:off x="4527550" y="1808163"/>
            <a:ext cx="339725" cy="923925"/>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43"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910345" name="Rectangle 9"/>
          <p:cNvSpPr>
            <a:spLocks noChangeArrowheads="1"/>
          </p:cNvSpPr>
          <p:nvPr/>
        </p:nvSpPr>
        <p:spPr bwMode="auto">
          <a:xfrm rot="5400000">
            <a:off x="3743326" y="1800225"/>
            <a:ext cx="4819650" cy="4791075"/>
          </a:xfrm>
          <a:prstGeom prst="rect">
            <a:avLst/>
          </a:prstGeom>
          <a:noFill/>
          <a:ln w="5715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10389"/>
                                        </p:tgtEl>
                                        <p:attrNameLst>
                                          <p:attrName>style.visibility</p:attrName>
                                        </p:attrNameLst>
                                      </p:cBhvr>
                                      <p:to>
                                        <p:strVal val="visible"/>
                                      </p:to>
                                    </p:set>
                                    <p:animEffect transition="in" filter="wipe(down)">
                                      <p:cBhvr>
                                        <p:cTn id="12" dur="2000"/>
                                        <p:tgtEl>
                                          <p:spTgt spid="91038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910393">
                                            <p:txEl>
                                              <p:pRg st="0" end="0"/>
                                            </p:txEl>
                                          </p:spTgt>
                                        </p:tgtEl>
                                        <p:attrNameLst>
                                          <p:attrName>style.visibility</p:attrName>
                                        </p:attrNameLst>
                                      </p:cBhvr>
                                      <p:to>
                                        <p:strVal val="visible"/>
                                      </p:to>
                                    </p:set>
                                    <p:animEffect transition="in" filter="fade">
                                      <p:cBhvr>
                                        <p:cTn id="16" dur="500"/>
                                        <p:tgtEl>
                                          <p:spTgt spid="9103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10410"/>
                                        </p:tgtEl>
                                        <p:attrNameLst>
                                          <p:attrName>style.visibility</p:attrName>
                                        </p:attrNameLst>
                                      </p:cBhvr>
                                      <p:to>
                                        <p:strVal val="visible"/>
                                      </p:to>
                                    </p:set>
                                    <p:animEffect transition="in" filter="wipe(down)">
                                      <p:cBhvr>
                                        <p:cTn id="21" dur="500"/>
                                        <p:tgtEl>
                                          <p:spTgt spid="9104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10414">
                                            <p:txEl>
                                              <p:pRg st="0" end="0"/>
                                            </p:txEl>
                                          </p:spTgt>
                                        </p:tgtEl>
                                        <p:attrNameLst>
                                          <p:attrName>style.visibility</p:attrName>
                                        </p:attrNameLst>
                                      </p:cBhvr>
                                      <p:to>
                                        <p:strVal val="visible"/>
                                      </p:to>
                                    </p:set>
                                    <p:animEffect transition="in" filter="fade">
                                      <p:cBhvr>
                                        <p:cTn id="25" dur="500"/>
                                        <p:tgtEl>
                                          <p:spTgt spid="910414">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Effect transition="in" filter="fade">
                                      <p:cBhvr>
                                        <p:cTn id="29" dur="500"/>
                                        <p:tgtEl>
                                          <p:spTgt spid="7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10390"/>
                                        </p:tgtEl>
                                        <p:attrNameLst>
                                          <p:attrName>style.visibility</p:attrName>
                                        </p:attrNameLst>
                                      </p:cBhvr>
                                      <p:to>
                                        <p:strVal val="visible"/>
                                      </p:to>
                                    </p:set>
                                    <p:animEffect transition="in" filter="wipe(down)">
                                      <p:cBhvr>
                                        <p:cTn id="34" dur="2000"/>
                                        <p:tgtEl>
                                          <p:spTgt spid="91039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910394"/>
                                        </p:tgtEl>
                                        <p:attrNameLst>
                                          <p:attrName>style.visibility</p:attrName>
                                        </p:attrNameLst>
                                      </p:cBhvr>
                                      <p:to>
                                        <p:strVal val="visible"/>
                                      </p:to>
                                    </p:set>
                                    <p:animEffect transition="in" filter="fade">
                                      <p:cBhvr>
                                        <p:cTn id="38" dur="500"/>
                                        <p:tgtEl>
                                          <p:spTgt spid="910394"/>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910411"/>
                                        </p:tgtEl>
                                        <p:attrNameLst>
                                          <p:attrName>style.visibility</p:attrName>
                                        </p:attrNameLst>
                                      </p:cBhvr>
                                      <p:to>
                                        <p:strVal val="visible"/>
                                      </p:to>
                                    </p:set>
                                    <p:animEffect transition="in" filter="wipe(down)">
                                      <p:cBhvr>
                                        <p:cTn id="42" dur="500"/>
                                        <p:tgtEl>
                                          <p:spTgt spid="91041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910415">
                                            <p:txEl>
                                              <p:pRg st="0" end="0"/>
                                            </p:txEl>
                                          </p:spTgt>
                                        </p:tgtEl>
                                        <p:attrNameLst>
                                          <p:attrName>style.visibility</p:attrName>
                                        </p:attrNameLst>
                                      </p:cBhvr>
                                      <p:to>
                                        <p:strVal val="visible"/>
                                      </p:to>
                                    </p:set>
                                    <p:animEffect transition="in" filter="fade">
                                      <p:cBhvr>
                                        <p:cTn id="46" dur="500"/>
                                        <p:tgtEl>
                                          <p:spTgt spid="910415">
                                            <p:txEl>
                                              <p:pRg st="0" end="0"/>
                                            </p:txEl>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77">
                                            <p:txEl>
                                              <p:pRg st="0" end="0"/>
                                            </p:txEl>
                                          </p:spTgt>
                                        </p:tgtEl>
                                        <p:attrNameLst>
                                          <p:attrName>style.visibility</p:attrName>
                                        </p:attrNameLst>
                                      </p:cBhvr>
                                      <p:to>
                                        <p:strVal val="visible"/>
                                      </p:to>
                                    </p:set>
                                    <p:animEffect transition="in" filter="fade">
                                      <p:cBhvr>
                                        <p:cTn id="50" dur="500"/>
                                        <p:tgtEl>
                                          <p:spTgt spid="7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10391"/>
                                        </p:tgtEl>
                                        <p:attrNameLst>
                                          <p:attrName>style.visibility</p:attrName>
                                        </p:attrNameLst>
                                      </p:cBhvr>
                                      <p:to>
                                        <p:strVal val="visible"/>
                                      </p:to>
                                    </p:set>
                                    <p:animEffect transition="in" filter="wipe(down)">
                                      <p:cBhvr>
                                        <p:cTn id="55" dur="2000"/>
                                        <p:tgtEl>
                                          <p:spTgt spid="910391"/>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910395"/>
                                        </p:tgtEl>
                                        <p:attrNameLst>
                                          <p:attrName>style.visibility</p:attrName>
                                        </p:attrNameLst>
                                      </p:cBhvr>
                                      <p:to>
                                        <p:strVal val="visible"/>
                                      </p:to>
                                    </p:set>
                                    <p:animEffect transition="in" filter="fade">
                                      <p:cBhvr>
                                        <p:cTn id="59" dur="500"/>
                                        <p:tgtEl>
                                          <p:spTgt spid="910395"/>
                                        </p:tgtEl>
                                      </p:cBhvr>
                                    </p:animEffect>
                                  </p:childTnLst>
                                </p:cTn>
                              </p:par>
                            </p:childTnLst>
                          </p:cTn>
                        </p:par>
                        <p:par>
                          <p:cTn id="60" fill="hold">
                            <p:stCondLst>
                              <p:cond delay="2500"/>
                            </p:stCondLst>
                            <p:childTnLst>
                              <p:par>
                                <p:cTn id="61" presetID="22" presetClass="entr" presetSubtype="4" fill="hold" nodeType="afterEffect">
                                  <p:stCondLst>
                                    <p:cond delay="0"/>
                                  </p:stCondLst>
                                  <p:childTnLst>
                                    <p:set>
                                      <p:cBhvr>
                                        <p:cTn id="62" dur="1" fill="hold">
                                          <p:stCondLst>
                                            <p:cond delay="0"/>
                                          </p:stCondLst>
                                        </p:cTn>
                                        <p:tgtEl>
                                          <p:spTgt spid="910412"/>
                                        </p:tgtEl>
                                        <p:attrNameLst>
                                          <p:attrName>style.visibility</p:attrName>
                                        </p:attrNameLst>
                                      </p:cBhvr>
                                      <p:to>
                                        <p:strVal val="visible"/>
                                      </p:to>
                                    </p:set>
                                    <p:animEffect transition="in" filter="wipe(down)">
                                      <p:cBhvr>
                                        <p:cTn id="63" dur="500"/>
                                        <p:tgtEl>
                                          <p:spTgt spid="910412"/>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910416"/>
                                        </p:tgtEl>
                                        <p:attrNameLst>
                                          <p:attrName>style.visibility</p:attrName>
                                        </p:attrNameLst>
                                      </p:cBhvr>
                                      <p:to>
                                        <p:strVal val="visible"/>
                                      </p:to>
                                    </p:set>
                                    <p:animEffect transition="in" filter="fade">
                                      <p:cBhvr>
                                        <p:cTn id="67" dur="500"/>
                                        <p:tgtEl>
                                          <p:spTgt spid="910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94" grpId="0"/>
      <p:bldP spid="910395" grpId="0"/>
      <p:bldP spid="910414" grpId="0" build="allAtOnce"/>
      <p:bldP spid="910415" grpId="0" build="allAtOnce"/>
      <p:bldP spid="910416" grpId="0"/>
      <p:bldP spid="75" grpId="0" build="p" autoUpdateAnimBg="0"/>
      <p:bldP spid="76" grpId="0" build="p" autoUpdateAnimBg="0"/>
      <p:bldP spid="7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993775" y="6316663"/>
            <a:ext cx="8150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72"/>
          <p:cNvGrpSpPr>
            <a:grpSpLocks/>
          </p:cNvGrpSpPr>
          <p:nvPr/>
        </p:nvGrpSpPr>
        <p:grpSpPr bwMode="auto">
          <a:xfrm>
            <a:off x="2965450" y="889000"/>
            <a:ext cx="6146800" cy="5954713"/>
            <a:chOff x="1868" y="560"/>
            <a:chExt cx="3872" cy="3751"/>
          </a:xfrm>
        </p:grpSpPr>
        <p:sp>
          <p:nvSpPr>
            <p:cNvPr id="910398"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10386"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8"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9"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0"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1"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2"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3"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4"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5"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6"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7"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910358"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910359"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910360"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910361"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1900</a:t>
              </a:r>
              <a:endParaRPr lang="en-GB">
                <a:solidFill>
                  <a:schemeClr val="tx1"/>
                </a:solidFill>
                <a:effectLst>
                  <a:outerShdw blurRad="38100" dist="38100" dir="2700000" algn="tl">
                    <a:srgbClr val="FFFFFF"/>
                  </a:outerShdw>
                </a:effectLst>
                <a:latin typeface="Calibri" pitchFamily="34" charset="0"/>
              </a:endParaRPr>
            </a:p>
          </p:txBody>
        </p:sp>
        <p:sp>
          <p:nvSpPr>
            <p:cNvPr id="910362"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910363"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910364"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910365"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910366"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910367"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910368"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69"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0"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1"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2"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3"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4"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5"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910380"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910381"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910382"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910383" name="Line 47"/>
            <p:cNvSpPr>
              <a:spLocks noChangeShapeType="1"/>
            </p:cNvSpPr>
            <p:nvPr/>
          </p:nvSpPr>
          <p:spPr bwMode="auto">
            <a:xfrm>
              <a:off x="5297" y="174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4" name="Line 48"/>
            <p:cNvSpPr>
              <a:spLocks noChangeShapeType="1"/>
            </p:cNvSpPr>
            <p:nvPr/>
          </p:nvSpPr>
          <p:spPr bwMode="auto">
            <a:xfrm>
              <a:off x="5297" y="23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5" name="Line 49"/>
            <p:cNvSpPr>
              <a:spLocks noChangeShapeType="1"/>
            </p:cNvSpPr>
            <p:nvPr/>
          </p:nvSpPr>
          <p:spPr bwMode="auto">
            <a:xfrm>
              <a:off x="5297" y="3022"/>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17487"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910344"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910376"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7"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8"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9"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89" name="Freeform 53"/>
          <p:cNvSpPr>
            <a:spLocks/>
          </p:cNvSpPr>
          <p:nvPr/>
        </p:nvSpPr>
        <p:spPr bwMode="auto">
          <a:xfrm>
            <a:off x="4933950" y="17716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0" name="Freeform 54"/>
          <p:cNvSpPr>
            <a:spLocks/>
          </p:cNvSpPr>
          <p:nvPr/>
        </p:nvSpPr>
        <p:spPr bwMode="auto">
          <a:xfrm>
            <a:off x="5305425" y="17907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1" name="Freeform 55"/>
          <p:cNvSpPr>
            <a:spLocks/>
          </p:cNvSpPr>
          <p:nvPr/>
        </p:nvSpPr>
        <p:spPr bwMode="auto">
          <a:xfrm>
            <a:off x="5619750" y="17907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2" name="Text Box 56"/>
          <p:cNvSpPr txBox="1">
            <a:spLocks noChangeArrowheads="1"/>
          </p:cNvSpPr>
          <p:nvPr/>
        </p:nvSpPr>
        <p:spPr bwMode="auto">
          <a:xfrm rot="4802963">
            <a:off x="5132662"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1280°</a:t>
            </a:r>
            <a:endParaRPr lang="en-GB">
              <a:solidFill>
                <a:schemeClr val="tx1"/>
              </a:solidFill>
              <a:effectLst>
                <a:outerShdw blurRad="38100" dist="38100" dir="2700000" algn="tl">
                  <a:srgbClr val="FFFFFF"/>
                </a:outerShdw>
              </a:effectLst>
              <a:latin typeface="Calibri" pitchFamily="34" charset="0"/>
            </a:endParaRPr>
          </a:p>
        </p:txBody>
      </p:sp>
      <p:sp>
        <p:nvSpPr>
          <p:cNvPr id="910393" name="Text Box 57"/>
          <p:cNvSpPr txBox="1">
            <a:spLocks noChangeArrowheads="1"/>
          </p:cNvSpPr>
          <p:nvPr/>
        </p:nvSpPr>
        <p:spPr bwMode="auto">
          <a:xfrm rot="4802963">
            <a:off x="567558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1380°</a:t>
            </a:r>
            <a:endParaRPr lang="en-GB">
              <a:solidFill>
                <a:schemeClr val="tx1"/>
              </a:solidFill>
              <a:effectLst>
                <a:outerShdw blurRad="38100" dist="38100" dir="2700000" algn="tl">
                  <a:srgbClr val="FFFFFF"/>
                </a:outerShdw>
              </a:effectLst>
              <a:latin typeface="Calibri" pitchFamily="34" charset="0"/>
            </a:endParaRPr>
          </a:p>
        </p:txBody>
      </p:sp>
      <p:sp>
        <p:nvSpPr>
          <p:cNvPr id="910394" name="Text Box 58"/>
          <p:cNvSpPr txBox="1">
            <a:spLocks noChangeArrowheads="1"/>
          </p:cNvSpPr>
          <p:nvPr/>
        </p:nvSpPr>
        <p:spPr bwMode="auto">
          <a:xfrm rot="4802963">
            <a:off x="6235974"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1480°</a:t>
            </a:r>
            <a:endParaRPr lang="en-GB">
              <a:solidFill>
                <a:schemeClr val="tx1"/>
              </a:solidFill>
              <a:effectLst>
                <a:outerShdw blurRad="38100" dist="38100" dir="2700000" algn="tl">
                  <a:srgbClr val="FFFFFF"/>
                </a:outerShdw>
              </a:effectLst>
              <a:latin typeface="Calibri" pitchFamily="34" charset="0"/>
            </a:endParaRPr>
          </a:p>
        </p:txBody>
      </p:sp>
      <p:sp>
        <p:nvSpPr>
          <p:cNvPr id="910395" name="Text Box 59"/>
          <p:cNvSpPr txBox="1">
            <a:spLocks noChangeArrowheads="1"/>
          </p:cNvSpPr>
          <p:nvPr/>
        </p:nvSpPr>
        <p:spPr bwMode="auto">
          <a:xfrm rot="4802963">
            <a:off x="669793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1580°</a:t>
            </a:r>
            <a:endParaRPr lang="en-GB">
              <a:solidFill>
                <a:schemeClr val="tx1"/>
              </a:solidFill>
              <a:effectLst>
                <a:outerShdw blurRad="38100" dist="38100" dir="2700000" algn="tl">
                  <a:srgbClr val="FFFFFF"/>
                </a:outerShdw>
              </a:effectLst>
              <a:latin typeface="Calibri" pitchFamily="34" charset="0"/>
            </a:endParaRPr>
          </a:p>
        </p:txBody>
      </p:sp>
      <p:sp>
        <p:nvSpPr>
          <p:cNvPr id="910396"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Solidus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7"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Liquidus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9"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90%</a:t>
            </a:r>
            <a:endParaRPr lang="en-GB">
              <a:solidFill>
                <a:schemeClr val="tx1"/>
              </a:solidFill>
              <a:effectLst>
                <a:outerShdw blurRad="38100" dist="38100" dir="2700000" algn="tl">
                  <a:srgbClr val="FFFFFF"/>
                </a:outerShdw>
              </a:effectLst>
              <a:latin typeface="Calibri" pitchFamily="34" charset="0"/>
            </a:endParaRPr>
          </a:p>
        </p:txBody>
      </p:sp>
      <p:sp>
        <p:nvSpPr>
          <p:cNvPr id="910400"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70%</a:t>
            </a:r>
            <a:endParaRPr lang="en-GB">
              <a:solidFill>
                <a:schemeClr val="tx1"/>
              </a:solidFill>
              <a:effectLst>
                <a:outerShdw blurRad="38100" dist="38100" dir="2700000" algn="tl">
                  <a:srgbClr val="FFFFFF"/>
                </a:outerShdw>
              </a:effectLst>
              <a:latin typeface="Calibri" pitchFamily="34" charset="0"/>
            </a:endParaRPr>
          </a:p>
        </p:txBody>
      </p:sp>
      <p:sp>
        <p:nvSpPr>
          <p:cNvPr id="910401"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2"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3"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50%</a:t>
            </a:r>
            <a:endParaRPr lang="en-GB">
              <a:solidFill>
                <a:schemeClr val="tx1"/>
              </a:solidFill>
              <a:effectLst>
                <a:outerShdw blurRad="38100" dist="38100" dir="2700000" algn="tl">
                  <a:srgbClr val="FFFFFF"/>
                </a:outerShdw>
              </a:effectLst>
              <a:latin typeface="Calibri" pitchFamily="34" charset="0"/>
            </a:endParaRPr>
          </a:p>
        </p:txBody>
      </p:sp>
      <p:sp>
        <p:nvSpPr>
          <p:cNvPr id="910404"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30%</a:t>
            </a:r>
            <a:endParaRPr lang="en-GB">
              <a:solidFill>
                <a:schemeClr val="tx1"/>
              </a:solidFill>
              <a:effectLst>
                <a:outerShdw blurRad="38100" dist="38100" dir="2700000" algn="tl">
                  <a:srgbClr val="FFFFFF"/>
                </a:outerShdw>
              </a:effectLst>
              <a:latin typeface="Calibri" pitchFamily="34" charset="0"/>
            </a:endParaRPr>
          </a:p>
        </p:txBody>
      </p:sp>
      <p:sp>
        <p:nvSpPr>
          <p:cNvPr id="910405"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20%</a:t>
            </a:r>
            <a:endParaRPr lang="en-GB">
              <a:solidFill>
                <a:schemeClr val="tx1"/>
              </a:solidFill>
              <a:effectLst>
                <a:outerShdw blurRad="38100" dist="38100" dir="2700000" algn="tl">
                  <a:srgbClr val="FFFFFF"/>
                </a:outerShdw>
              </a:effectLst>
              <a:latin typeface="Calibri" pitchFamily="34" charset="0"/>
            </a:endParaRPr>
          </a:p>
        </p:txBody>
      </p:sp>
      <p:sp>
        <p:nvSpPr>
          <p:cNvPr id="910406"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10%</a:t>
            </a:r>
            <a:endParaRPr lang="en-GB">
              <a:solidFill>
                <a:schemeClr val="tx1"/>
              </a:solidFill>
              <a:effectLst>
                <a:outerShdw blurRad="38100" dist="38100" dir="2700000" algn="tl">
                  <a:srgbClr val="FFFFFF"/>
                </a:outerShdw>
              </a:effectLst>
              <a:latin typeface="Calibri" pitchFamily="34" charset="0"/>
            </a:endParaRPr>
          </a:p>
        </p:txBody>
      </p:sp>
      <p:sp>
        <p:nvSpPr>
          <p:cNvPr id="910409"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0" name="Freeform 74"/>
          <p:cNvSpPr>
            <a:spLocks/>
          </p:cNvSpPr>
          <p:nvPr/>
        </p:nvSpPr>
        <p:spPr bwMode="auto">
          <a:xfrm>
            <a:off x="5262563" y="1778000"/>
            <a:ext cx="180975" cy="1393825"/>
          </a:xfrm>
          <a:custGeom>
            <a:avLst/>
            <a:gdLst/>
            <a:ahLst/>
            <a:cxnLst>
              <a:cxn ang="0">
                <a:pos x="114" y="878"/>
              </a:cxn>
              <a:cxn ang="0">
                <a:pos x="0" y="0"/>
              </a:cxn>
            </a:cxnLst>
            <a:rect l="0" t="0" r="r" b="b"/>
            <a:pathLst>
              <a:path w="114" h="878">
                <a:moveTo>
                  <a:pt x="114" y="87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1" name="Freeform 75"/>
          <p:cNvSpPr>
            <a:spLocks/>
          </p:cNvSpPr>
          <p:nvPr/>
        </p:nvSpPr>
        <p:spPr bwMode="auto">
          <a:xfrm>
            <a:off x="5792788" y="1778000"/>
            <a:ext cx="315912" cy="2019300"/>
          </a:xfrm>
          <a:custGeom>
            <a:avLst/>
            <a:gdLst/>
            <a:ahLst/>
            <a:cxnLst>
              <a:cxn ang="0">
                <a:pos x="199" y="1296"/>
              </a:cxn>
              <a:cxn ang="0">
                <a:pos x="0" y="0"/>
              </a:cxn>
            </a:cxnLst>
            <a:rect l="0" t="0" r="r" b="b"/>
            <a:pathLst>
              <a:path w="199" h="1296">
                <a:moveTo>
                  <a:pt x="199" y="129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2" name="Freeform 76"/>
          <p:cNvSpPr>
            <a:spLocks/>
          </p:cNvSpPr>
          <p:nvPr/>
        </p:nvSpPr>
        <p:spPr bwMode="auto">
          <a:xfrm>
            <a:off x="6318250" y="1790700"/>
            <a:ext cx="387350" cy="2628900"/>
          </a:xfrm>
          <a:custGeom>
            <a:avLst/>
            <a:gdLst/>
            <a:ahLst/>
            <a:cxnLst>
              <a:cxn ang="0">
                <a:pos x="244" y="1656"/>
              </a:cxn>
              <a:cxn ang="0">
                <a:pos x="0" y="0"/>
              </a:cxn>
            </a:cxnLst>
            <a:rect l="0" t="0" r="r" b="b"/>
            <a:pathLst>
              <a:path w="244" h="1656">
                <a:moveTo>
                  <a:pt x="244" y="165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3"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dirty="0" smtClean="0">
                <a:solidFill>
                  <a:srgbClr val="FF0000"/>
                </a:solidFill>
                <a:effectLst/>
                <a:latin typeface="Calibri" pitchFamily="34" charset="0"/>
              </a:rPr>
              <a:t>1280°</a:t>
            </a:r>
            <a:endParaRPr lang="en-GB" sz="1400" b="1" dirty="0">
              <a:solidFill>
                <a:srgbClr val="FF0000"/>
              </a:solidFill>
              <a:effectLst/>
              <a:latin typeface="Calibri" pitchFamily="34" charset="0"/>
            </a:endParaRPr>
          </a:p>
        </p:txBody>
      </p:sp>
      <p:sp>
        <p:nvSpPr>
          <p:cNvPr id="910414" name="Text Box 78"/>
          <p:cNvSpPr txBox="1">
            <a:spLocks noChangeArrowheads="1"/>
          </p:cNvSpPr>
          <p:nvPr/>
        </p:nvSpPr>
        <p:spPr bwMode="auto">
          <a:xfrm>
            <a:off x="4911725"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1380°</a:t>
            </a:r>
            <a:endParaRPr lang="en-GB" sz="1400" b="1">
              <a:solidFill>
                <a:srgbClr val="FF0000"/>
              </a:solidFill>
              <a:effectLst/>
              <a:latin typeface="Calibri" pitchFamily="34" charset="0"/>
            </a:endParaRPr>
          </a:p>
        </p:txBody>
      </p:sp>
      <p:sp>
        <p:nvSpPr>
          <p:cNvPr id="910415" name="Text Box 79"/>
          <p:cNvSpPr txBox="1">
            <a:spLocks noChangeArrowheads="1"/>
          </p:cNvSpPr>
          <p:nvPr/>
        </p:nvSpPr>
        <p:spPr bwMode="auto">
          <a:xfrm>
            <a:off x="5454650"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1480°</a:t>
            </a:r>
            <a:endParaRPr lang="en-GB" sz="1400" b="1">
              <a:solidFill>
                <a:srgbClr val="FF0000"/>
              </a:solidFill>
              <a:effectLst/>
              <a:latin typeface="Calibri" pitchFamily="34" charset="0"/>
            </a:endParaRPr>
          </a:p>
        </p:txBody>
      </p:sp>
      <p:sp>
        <p:nvSpPr>
          <p:cNvPr id="910416" name="Text Box 80"/>
          <p:cNvSpPr txBox="1">
            <a:spLocks noChangeArrowheads="1"/>
          </p:cNvSpPr>
          <p:nvPr/>
        </p:nvSpPr>
        <p:spPr bwMode="auto">
          <a:xfrm>
            <a:off x="5986463"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1580°</a:t>
            </a:r>
            <a:endParaRPr lang="en-GB" sz="1400" b="1">
              <a:solidFill>
                <a:srgbClr val="FF0000"/>
              </a:solidFill>
              <a:effectLst/>
              <a:latin typeface="Calibri" pitchFamily="34" charset="0"/>
            </a:endParaRPr>
          </a:p>
        </p:txBody>
      </p:sp>
      <p:sp>
        <p:nvSpPr>
          <p:cNvPr id="75" name="Text Box 3"/>
          <p:cNvSpPr txBox="1">
            <a:spLocks noChangeArrowheads="1"/>
          </p:cNvSpPr>
          <p:nvPr/>
        </p:nvSpPr>
        <p:spPr bwMode="auto">
          <a:xfrm>
            <a:off x="317500" y="1336441"/>
            <a:ext cx="2819400" cy="3970318"/>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degree of melting would be valid if a solid piece of mantle would upwell until the surface without getting cold (which is impossible).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7490"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7492" name="Line 84"/>
          <p:cNvSpPr>
            <a:spLocks noChangeShapeType="1"/>
          </p:cNvSpPr>
          <p:nvPr/>
        </p:nvSpPr>
        <p:spPr bwMode="auto">
          <a:xfrm flipH="1" flipV="1">
            <a:off x="4527550" y="1808163"/>
            <a:ext cx="339725" cy="923925"/>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43"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910345" name="Rectangle 9"/>
          <p:cNvSpPr>
            <a:spLocks noChangeArrowheads="1"/>
          </p:cNvSpPr>
          <p:nvPr/>
        </p:nvSpPr>
        <p:spPr bwMode="auto">
          <a:xfrm rot="5400000">
            <a:off x="3743326" y="1800225"/>
            <a:ext cx="4819650" cy="4791075"/>
          </a:xfrm>
          <a:prstGeom prst="rect">
            <a:avLst/>
          </a:prstGeom>
          <a:noFill/>
          <a:ln w="5715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723975" name="Text Box 7"/>
          <p:cNvSpPr txBox="1">
            <a:spLocks noChangeArrowheads="1"/>
          </p:cNvSpPr>
          <p:nvPr/>
        </p:nvSpPr>
        <p:spPr bwMode="auto">
          <a:xfrm>
            <a:off x="152400" y="894862"/>
            <a:ext cx="8782050" cy="2631490"/>
          </a:xfrm>
          <a:prstGeom prst="rect">
            <a:avLst/>
          </a:prstGeom>
          <a:noFill/>
          <a:ln w="9525">
            <a:noFill/>
            <a:miter lim="800000"/>
            <a:headEnd/>
            <a:tailEnd/>
          </a:ln>
          <a:effectLst/>
        </p:spPr>
        <p:txBody>
          <a:bodyPr wrap="square">
            <a:spAutoFit/>
          </a:bodyPr>
          <a:lstStyle/>
          <a:p>
            <a:pPr>
              <a:spcAft>
                <a:spcPts val="1800"/>
              </a:spcAft>
            </a:pPr>
            <a:r>
              <a:rPr lang="en-GB" sz="3000" dirty="0" smtClean="0">
                <a:solidFill>
                  <a:schemeClr val="bg1"/>
                </a:solidFill>
                <a:latin typeface="Calibri" pitchFamily="34" charset="0"/>
              </a:rPr>
              <a:t>At the mantle’s base, the magnitude of the thermal and chemical boundary layers exceeds those at the surface.</a:t>
            </a:r>
          </a:p>
          <a:p>
            <a:pPr>
              <a:spcAft>
                <a:spcPts val="1200"/>
              </a:spcAft>
            </a:pPr>
            <a:r>
              <a:rPr lang="en-GB" sz="3000" dirty="0" smtClean="0">
                <a:solidFill>
                  <a:schemeClr val="bg1"/>
                </a:solidFill>
                <a:latin typeface="Calibri" pitchFamily="34" charset="0"/>
              </a:rPr>
              <a:t>The density, chemistry, viscosity and temperature contrast between mantle and core is larger than that between crust and atmosphere.</a:t>
            </a:r>
            <a:endParaRPr lang="en-GB" sz="3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6" name="Text Box 7"/>
          <p:cNvSpPr txBox="1">
            <a:spLocks noChangeArrowheads="1"/>
          </p:cNvSpPr>
          <p:nvPr/>
        </p:nvSpPr>
        <p:spPr bwMode="auto">
          <a:xfrm>
            <a:off x="12699" y="5200785"/>
            <a:ext cx="3935413"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Symbol" panose="05050102010706020507" pitchFamily="18" charset="2"/>
              </a:rPr>
              <a:t>r</a:t>
            </a:r>
            <a:r>
              <a:rPr lang="en-GB" sz="2400" baseline="-25000" dirty="0" err="1" smtClean="0">
                <a:solidFill>
                  <a:schemeClr val="bg1"/>
                </a:solidFill>
                <a:latin typeface="Calibri" pitchFamily="34" charset="0"/>
              </a:rPr>
              <a:t>lower</a:t>
            </a:r>
            <a:r>
              <a:rPr lang="en-GB" sz="2400" baseline="-25000" dirty="0" smtClean="0">
                <a:solidFill>
                  <a:schemeClr val="bg1"/>
                </a:solidFill>
                <a:latin typeface="Calibri" pitchFamily="34" charset="0"/>
              </a:rPr>
              <a:t> mantle</a:t>
            </a:r>
            <a:r>
              <a:rPr lang="en-GB" sz="2400" dirty="0" smtClean="0">
                <a:solidFill>
                  <a:schemeClr val="bg1"/>
                </a:solidFill>
                <a:latin typeface="Calibri" pitchFamily="34" charset="0"/>
              </a:rPr>
              <a:t>: ~4.5 g/cm</a:t>
            </a:r>
            <a:r>
              <a:rPr lang="en-GB" sz="2400" baseline="30000" dirty="0" smtClean="0">
                <a:solidFill>
                  <a:schemeClr val="bg1"/>
                </a:solidFill>
                <a:latin typeface="Calibri" pitchFamily="34" charset="0"/>
              </a:rPr>
              <a:t>3</a:t>
            </a:r>
            <a:r>
              <a:rPr lang="en-GB" sz="2400" dirty="0" smtClean="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 name="Text Box 7"/>
          <p:cNvSpPr txBox="1">
            <a:spLocks noChangeArrowheads="1"/>
          </p:cNvSpPr>
          <p:nvPr/>
        </p:nvSpPr>
        <p:spPr bwMode="auto">
          <a:xfrm>
            <a:off x="3035300" y="5200785"/>
            <a:ext cx="3530600"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Symbol" panose="05050102010706020507" pitchFamily="18" charset="2"/>
              </a:rPr>
              <a:t>r</a:t>
            </a:r>
            <a:r>
              <a:rPr lang="en-GB" sz="2400" baseline="-25000" dirty="0" err="1" smtClean="0">
                <a:solidFill>
                  <a:schemeClr val="bg1"/>
                </a:solidFill>
                <a:latin typeface="Calibri" pitchFamily="34" charset="0"/>
              </a:rPr>
              <a:t>liquid</a:t>
            </a:r>
            <a:r>
              <a:rPr lang="en-GB" sz="2400" baseline="-25000" dirty="0" smtClean="0">
                <a:solidFill>
                  <a:schemeClr val="bg1"/>
                </a:solidFill>
                <a:latin typeface="Calibri" pitchFamily="34" charset="0"/>
              </a:rPr>
              <a:t> core</a:t>
            </a:r>
            <a:r>
              <a:rPr lang="en-GB" sz="2400" dirty="0" smtClean="0">
                <a:solidFill>
                  <a:schemeClr val="bg1"/>
                </a:solidFill>
                <a:latin typeface="Calibri" pitchFamily="34" charset="0"/>
              </a:rPr>
              <a:t>: ~10-12 g/cm</a:t>
            </a:r>
            <a:r>
              <a:rPr lang="en-GB" sz="2400" baseline="30000" dirty="0" smtClean="0">
                <a:solidFill>
                  <a:schemeClr val="bg1"/>
                </a:solidFill>
                <a:latin typeface="Calibri" pitchFamily="34" charset="0"/>
              </a:rPr>
              <a:t>3</a:t>
            </a:r>
            <a:r>
              <a:rPr lang="en-GB" sz="2400" dirty="0" smtClean="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 name="Text Box 7"/>
          <p:cNvSpPr txBox="1">
            <a:spLocks noChangeArrowheads="1"/>
          </p:cNvSpPr>
          <p:nvPr/>
        </p:nvSpPr>
        <p:spPr bwMode="auto">
          <a:xfrm>
            <a:off x="6084888" y="5137285"/>
            <a:ext cx="3059112" cy="584775"/>
          </a:xfrm>
          <a:prstGeom prst="rect">
            <a:avLst/>
          </a:prstGeom>
          <a:noFill/>
          <a:ln w="9525">
            <a:noFill/>
            <a:miter lim="800000"/>
            <a:headEnd/>
            <a:tailEnd/>
          </a:ln>
          <a:effectLst/>
        </p:spPr>
        <p:txBody>
          <a:bodyPr wrap="square">
            <a:spAutoFit/>
          </a:bodyPr>
          <a:lstStyle/>
          <a:p>
            <a:pPr>
              <a:spcAft>
                <a:spcPts val="0"/>
              </a:spcAft>
            </a:pPr>
            <a:r>
              <a:rPr lang="en-GB" sz="3200" dirty="0" smtClean="0">
                <a:solidFill>
                  <a:srgbClr val="FFFF00"/>
                </a:solidFill>
                <a:latin typeface="Symbol" panose="05050102010706020507" pitchFamily="18" charset="2"/>
              </a:rPr>
              <a:t>Dr</a:t>
            </a:r>
            <a:r>
              <a:rPr lang="en-GB" sz="3200" dirty="0" smtClean="0">
                <a:solidFill>
                  <a:schemeClr val="bg1"/>
                </a:solidFill>
                <a:latin typeface="Calibri" pitchFamily="34" charset="0"/>
              </a:rPr>
              <a:t>: ~5.5-7 g/cm</a:t>
            </a:r>
            <a:r>
              <a:rPr lang="en-GB" sz="3200" baseline="30000" dirty="0" smtClean="0">
                <a:solidFill>
                  <a:schemeClr val="bg1"/>
                </a:solidFill>
                <a:latin typeface="Calibri" pitchFamily="34" charset="0"/>
              </a:rPr>
              <a:t>3</a:t>
            </a:r>
            <a:r>
              <a:rPr lang="en-GB" sz="3200" dirty="0" smtClean="0">
                <a:solidFill>
                  <a:schemeClr val="bg1"/>
                </a:solidFill>
                <a:latin typeface="Calibri" pitchFamily="34" charset="0"/>
              </a:rPr>
              <a:t> </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0" name="Text Box 7"/>
          <p:cNvSpPr txBox="1">
            <a:spLocks noChangeArrowheads="1"/>
          </p:cNvSpPr>
          <p:nvPr/>
        </p:nvSpPr>
        <p:spPr bwMode="auto">
          <a:xfrm>
            <a:off x="12699" y="3741426"/>
            <a:ext cx="2844801"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Symbol" panose="05050102010706020507" pitchFamily="18" charset="2"/>
              </a:rPr>
              <a:t>r</a:t>
            </a:r>
            <a:r>
              <a:rPr lang="en-GB" sz="2400" baseline="-25000" dirty="0" err="1" smtClean="0">
                <a:solidFill>
                  <a:schemeClr val="bg1"/>
                </a:solidFill>
                <a:latin typeface="Calibri" pitchFamily="34" charset="0"/>
              </a:rPr>
              <a:t>air</a:t>
            </a:r>
            <a:r>
              <a:rPr lang="en-GB" sz="2400" dirty="0" smtClean="0">
                <a:solidFill>
                  <a:schemeClr val="bg1"/>
                </a:solidFill>
                <a:latin typeface="Calibri" pitchFamily="34" charset="0"/>
              </a:rPr>
              <a:t>: ~0.001 g/cm</a:t>
            </a:r>
            <a:r>
              <a:rPr lang="en-GB" sz="2400" baseline="30000" dirty="0" smtClean="0">
                <a:solidFill>
                  <a:schemeClr val="bg1"/>
                </a:solidFill>
                <a:latin typeface="Calibri" pitchFamily="34" charset="0"/>
              </a:rPr>
              <a:t>3</a:t>
            </a:r>
            <a:r>
              <a:rPr lang="en-GB" sz="2400" dirty="0" smtClean="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 name="Text Box 7"/>
          <p:cNvSpPr txBox="1">
            <a:spLocks noChangeArrowheads="1"/>
          </p:cNvSpPr>
          <p:nvPr/>
        </p:nvSpPr>
        <p:spPr bwMode="auto">
          <a:xfrm>
            <a:off x="3035300" y="3741426"/>
            <a:ext cx="3340100"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Symbol" panose="05050102010706020507" pitchFamily="18" charset="2"/>
              </a:rPr>
              <a:t>r</a:t>
            </a:r>
            <a:r>
              <a:rPr lang="en-GB" sz="2400" baseline="-25000" dirty="0" err="1" smtClean="0">
                <a:solidFill>
                  <a:schemeClr val="bg1"/>
                </a:solidFill>
                <a:latin typeface="Calibri" pitchFamily="34" charset="0"/>
              </a:rPr>
              <a:t>upper</a:t>
            </a:r>
            <a:r>
              <a:rPr lang="en-GB" sz="2400" baseline="-25000" dirty="0" smtClean="0">
                <a:solidFill>
                  <a:schemeClr val="bg1"/>
                </a:solidFill>
                <a:latin typeface="Calibri" pitchFamily="34" charset="0"/>
              </a:rPr>
              <a:t> crust</a:t>
            </a:r>
            <a:r>
              <a:rPr lang="en-GB" sz="2400" dirty="0" smtClean="0">
                <a:solidFill>
                  <a:schemeClr val="bg1"/>
                </a:solidFill>
                <a:latin typeface="Calibri" pitchFamily="34" charset="0"/>
              </a:rPr>
              <a:t>: ~2.8 g/cm</a:t>
            </a:r>
            <a:r>
              <a:rPr lang="en-GB" sz="2400" baseline="30000" dirty="0" smtClean="0">
                <a:solidFill>
                  <a:schemeClr val="bg1"/>
                </a:solidFill>
                <a:latin typeface="Calibri" pitchFamily="34" charset="0"/>
              </a:rPr>
              <a:t>3</a:t>
            </a:r>
            <a:r>
              <a:rPr lang="en-GB" sz="2400" dirty="0" smtClean="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2" name="Text Box 7"/>
          <p:cNvSpPr txBox="1">
            <a:spLocks noChangeArrowheads="1"/>
          </p:cNvSpPr>
          <p:nvPr/>
        </p:nvSpPr>
        <p:spPr bwMode="auto">
          <a:xfrm>
            <a:off x="6084888" y="3677926"/>
            <a:ext cx="3059112" cy="584775"/>
          </a:xfrm>
          <a:prstGeom prst="rect">
            <a:avLst/>
          </a:prstGeom>
          <a:noFill/>
          <a:ln w="9525">
            <a:noFill/>
            <a:miter lim="800000"/>
            <a:headEnd/>
            <a:tailEnd/>
          </a:ln>
          <a:effectLst/>
        </p:spPr>
        <p:txBody>
          <a:bodyPr wrap="square">
            <a:spAutoFit/>
          </a:bodyPr>
          <a:lstStyle/>
          <a:p>
            <a:pPr>
              <a:spcAft>
                <a:spcPts val="0"/>
              </a:spcAft>
            </a:pPr>
            <a:r>
              <a:rPr lang="en-GB" sz="3200" dirty="0" smtClean="0">
                <a:solidFill>
                  <a:srgbClr val="FFFF00"/>
                </a:solidFill>
                <a:latin typeface="Symbol" panose="05050102010706020507" pitchFamily="18" charset="2"/>
              </a:rPr>
              <a:t>Dr</a:t>
            </a:r>
            <a:r>
              <a:rPr lang="en-GB" sz="3200" dirty="0" smtClean="0">
                <a:solidFill>
                  <a:schemeClr val="bg1"/>
                </a:solidFill>
                <a:latin typeface="Calibri" pitchFamily="34" charset="0"/>
              </a:rPr>
              <a:t>: ~2.8 g/cm</a:t>
            </a:r>
            <a:r>
              <a:rPr lang="en-GB" sz="3200" baseline="30000" dirty="0" smtClean="0">
                <a:solidFill>
                  <a:schemeClr val="bg1"/>
                </a:solidFill>
                <a:latin typeface="Calibri" pitchFamily="34" charset="0"/>
              </a:rPr>
              <a:t>3</a:t>
            </a:r>
            <a:r>
              <a:rPr lang="en-GB" sz="3200" dirty="0" smtClean="0">
                <a:solidFill>
                  <a:schemeClr val="bg1"/>
                </a:solidFill>
                <a:latin typeface="Calibri" pitchFamily="34" charset="0"/>
              </a:rPr>
              <a:t> </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3" name="Text Box 7"/>
          <p:cNvSpPr txBox="1">
            <a:spLocks noChangeArrowheads="1"/>
          </p:cNvSpPr>
          <p:nvPr/>
        </p:nvSpPr>
        <p:spPr bwMode="auto">
          <a:xfrm>
            <a:off x="12699" y="4296537"/>
            <a:ext cx="2844801"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Calibri" panose="020F0502020204030204" pitchFamily="34" charset="0"/>
                <a:cs typeface="Calibri" panose="020F0502020204030204" pitchFamily="34" charset="0"/>
              </a:rPr>
              <a:t>T</a:t>
            </a:r>
            <a:r>
              <a:rPr lang="en-GB" sz="2400" baseline="-25000" dirty="0" err="1" smtClean="0">
                <a:solidFill>
                  <a:schemeClr val="bg1"/>
                </a:solidFill>
                <a:latin typeface="Calibri" pitchFamily="34" charset="0"/>
                <a:cs typeface="Calibri" panose="020F0502020204030204" pitchFamily="34" charset="0"/>
              </a:rPr>
              <a:t>air</a:t>
            </a:r>
            <a:r>
              <a:rPr lang="en-GB" sz="2400" dirty="0" smtClean="0">
                <a:solidFill>
                  <a:schemeClr val="bg1"/>
                </a:solidFill>
                <a:latin typeface="Calibri" pitchFamily="34" charset="0"/>
                <a:cs typeface="Calibri" panose="020F0502020204030204" pitchFamily="34" charset="0"/>
              </a:rPr>
              <a:t>: ~14 °C </a:t>
            </a:r>
            <a:endParaRPr lang="en-GB" sz="24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4" name="Text Box 7"/>
          <p:cNvSpPr txBox="1">
            <a:spLocks noChangeArrowheads="1"/>
          </p:cNvSpPr>
          <p:nvPr/>
        </p:nvSpPr>
        <p:spPr bwMode="auto">
          <a:xfrm>
            <a:off x="3035300" y="4296537"/>
            <a:ext cx="3340100"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Calibri" panose="020F0502020204030204" pitchFamily="34" charset="0"/>
                <a:cs typeface="Calibri" panose="020F0502020204030204" pitchFamily="34" charset="0"/>
              </a:rPr>
              <a:t>T</a:t>
            </a:r>
            <a:r>
              <a:rPr lang="en-GB" sz="2400" baseline="-25000" dirty="0" err="1" smtClean="0">
                <a:solidFill>
                  <a:schemeClr val="bg1"/>
                </a:solidFill>
                <a:latin typeface="Calibri" pitchFamily="34" charset="0"/>
                <a:cs typeface="Calibri" panose="020F0502020204030204" pitchFamily="34" charset="0"/>
              </a:rPr>
              <a:t>Moho</a:t>
            </a:r>
            <a:r>
              <a:rPr lang="en-GB" sz="2400" dirty="0" smtClean="0">
                <a:solidFill>
                  <a:schemeClr val="bg1"/>
                </a:solidFill>
                <a:latin typeface="Calibri" pitchFamily="34" charset="0"/>
                <a:cs typeface="Calibri" panose="020F0502020204030204" pitchFamily="34" charset="0"/>
              </a:rPr>
              <a:t>: ~500-800 °C </a:t>
            </a:r>
            <a:endParaRPr lang="en-GB" sz="24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5" name="Text Box 7"/>
          <p:cNvSpPr txBox="1">
            <a:spLocks noChangeArrowheads="1"/>
          </p:cNvSpPr>
          <p:nvPr/>
        </p:nvSpPr>
        <p:spPr bwMode="auto">
          <a:xfrm>
            <a:off x="6084888" y="4233037"/>
            <a:ext cx="3059112" cy="584775"/>
          </a:xfrm>
          <a:prstGeom prst="rect">
            <a:avLst/>
          </a:prstGeom>
          <a:noFill/>
          <a:ln w="9525">
            <a:noFill/>
            <a:miter lim="800000"/>
            <a:headEnd/>
            <a:tailEnd/>
          </a:ln>
          <a:effectLst/>
        </p:spPr>
        <p:txBody>
          <a:bodyPr wrap="square">
            <a:spAutoFit/>
          </a:bodyPr>
          <a:lstStyle/>
          <a:p>
            <a:pPr>
              <a:spcAft>
                <a:spcPts val="0"/>
              </a:spcAft>
            </a:pPr>
            <a:r>
              <a:rPr lang="en-GB" sz="3200" dirty="0" smtClean="0">
                <a:solidFill>
                  <a:srgbClr val="FFFF00"/>
                </a:solidFill>
                <a:latin typeface="Symbol" panose="05050102010706020507" pitchFamily="18" charset="2"/>
                <a:cs typeface="Calibri" panose="020F0502020204030204" pitchFamily="34" charset="0"/>
              </a:rPr>
              <a:t>D</a:t>
            </a:r>
            <a:r>
              <a:rPr lang="en-GB" sz="3200" dirty="0" smtClean="0">
                <a:solidFill>
                  <a:srgbClr val="FFFF00"/>
                </a:solidFill>
                <a:latin typeface="Calibri" panose="020F0502020204030204" pitchFamily="34" charset="0"/>
                <a:cs typeface="Calibri" panose="020F0502020204030204" pitchFamily="34" charset="0"/>
              </a:rPr>
              <a:t>T</a:t>
            </a:r>
            <a:r>
              <a:rPr lang="en-GB" sz="3200" dirty="0" smtClean="0">
                <a:solidFill>
                  <a:schemeClr val="bg1"/>
                </a:solidFill>
                <a:latin typeface="Calibri" pitchFamily="34" charset="0"/>
                <a:cs typeface="Calibri" panose="020F0502020204030204" pitchFamily="34" charset="0"/>
              </a:rPr>
              <a:t>: ~500-800 °C </a:t>
            </a:r>
            <a:endParaRPr lang="en-GB" sz="32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6" name="Text Box 7"/>
          <p:cNvSpPr txBox="1">
            <a:spLocks noChangeArrowheads="1"/>
          </p:cNvSpPr>
          <p:nvPr/>
        </p:nvSpPr>
        <p:spPr bwMode="auto">
          <a:xfrm>
            <a:off x="12699" y="5696137"/>
            <a:ext cx="3632201"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Calibri" panose="020F0502020204030204" pitchFamily="34" charset="0"/>
                <a:cs typeface="Calibri" panose="020F0502020204030204" pitchFamily="34" charset="0"/>
              </a:rPr>
              <a:t>T</a:t>
            </a:r>
            <a:r>
              <a:rPr lang="en-GB" sz="2000" baseline="-25000" dirty="0" err="1" smtClean="0">
                <a:solidFill>
                  <a:schemeClr val="bg1"/>
                </a:solidFill>
                <a:latin typeface="Calibri" pitchFamily="34" charset="0"/>
                <a:cs typeface="Calibri" panose="020F0502020204030204" pitchFamily="34" charset="0"/>
              </a:rPr>
              <a:t>lower</a:t>
            </a:r>
            <a:r>
              <a:rPr lang="en-GB" sz="2000" baseline="-25000" dirty="0" smtClean="0">
                <a:solidFill>
                  <a:schemeClr val="bg1"/>
                </a:solidFill>
                <a:latin typeface="Calibri" pitchFamily="34" charset="0"/>
                <a:cs typeface="Calibri" panose="020F0502020204030204" pitchFamily="34" charset="0"/>
              </a:rPr>
              <a:t> mantle</a:t>
            </a:r>
            <a:r>
              <a:rPr lang="en-GB" sz="2000" dirty="0" smtClean="0">
                <a:solidFill>
                  <a:schemeClr val="bg1"/>
                </a:solidFill>
                <a:latin typeface="Calibri" pitchFamily="34" charset="0"/>
                <a:cs typeface="Calibri" panose="020F0502020204030204" pitchFamily="34" charset="0"/>
              </a:rPr>
              <a:t>: ~2000-2300? °C </a:t>
            </a:r>
            <a:endParaRPr lang="en-GB" sz="20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7" name="Text Box 7"/>
          <p:cNvSpPr txBox="1">
            <a:spLocks noChangeArrowheads="1"/>
          </p:cNvSpPr>
          <p:nvPr/>
        </p:nvSpPr>
        <p:spPr bwMode="auto">
          <a:xfrm>
            <a:off x="3035300" y="5696137"/>
            <a:ext cx="3340100" cy="461665"/>
          </a:xfrm>
          <a:prstGeom prst="rect">
            <a:avLst/>
          </a:prstGeom>
          <a:noFill/>
          <a:ln w="9525">
            <a:noFill/>
            <a:miter lim="800000"/>
            <a:headEnd/>
            <a:tailEnd/>
          </a:ln>
          <a:effectLst/>
        </p:spPr>
        <p:txBody>
          <a:bodyPr wrap="square">
            <a:spAutoFit/>
          </a:bodyPr>
          <a:lstStyle/>
          <a:p>
            <a:pPr>
              <a:spcAft>
                <a:spcPts val="1200"/>
              </a:spcAft>
            </a:pPr>
            <a:r>
              <a:rPr lang="en-GB" sz="2400" dirty="0" err="1" smtClean="0">
                <a:solidFill>
                  <a:schemeClr val="bg1"/>
                </a:solidFill>
                <a:latin typeface="Calibri" panose="020F0502020204030204" pitchFamily="34" charset="0"/>
                <a:cs typeface="Calibri" panose="020F0502020204030204" pitchFamily="34" charset="0"/>
              </a:rPr>
              <a:t>T</a:t>
            </a:r>
            <a:r>
              <a:rPr lang="en-GB" sz="2000" baseline="-25000" dirty="0" err="1" smtClean="0">
                <a:solidFill>
                  <a:schemeClr val="bg1"/>
                </a:solidFill>
                <a:latin typeface="Calibri" pitchFamily="34" charset="0"/>
                <a:cs typeface="Calibri" panose="020F0502020204030204" pitchFamily="34" charset="0"/>
              </a:rPr>
              <a:t>liquid</a:t>
            </a:r>
            <a:r>
              <a:rPr lang="en-GB" sz="2000" dirty="0" smtClean="0">
                <a:solidFill>
                  <a:schemeClr val="bg1"/>
                </a:solidFill>
                <a:latin typeface="Calibri" pitchFamily="34" charset="0"/>
                <a:cs typeface="Calibri" panose="020F0502020204030204" pitchFamily="34" charset="0"/>
              </a:rPr>
              <a:t> core: ~3000-4000? °C </a:t>
            </a:r>
            <a:endParaRPr lang="en-GB" sz="20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8" name="Text Box 7"/>
          <p:cNvSpPr txBox="1">
            <a:spLocks noChangeArrowheads="1"/>
          </p:cNvSpPr>
          <p:nvPr/>
        </p:nvSpPr>
        <p:spPr bwMode="auto">
          <a:xfrm>
            <a:off x="6084888" y="5632637"/>
            <a:ext cx="3059112" cy="584775"/>
          </a:xfrm>
          <a:prstGeom prst="rect">
            <a:avLst/>
          </a:prstGeom>
          <a:noFill/>
          <a:ln w="9525">
            <a:noFill/>
            <a:miter lim="800000"/>
            <a:headEnd/>
            <a:tailEnd/>
          </a:ln>
          <a:effectLst/>
        </p:spPr>
        <p:txBody>
          <a:bodyPr wrap="square">
            <a:spAutoFit/>
          </a:bodyPr>
          <a:lstStyle/>
          <a:p>
            <a:pPr>
              <a:spcAft>
                <a:spcPts val="0"/>
              </a:spcAft>
            </a:pPr>
            <a:r>
              <a:rPr lang="en-GB" sz="3200" dirty="0" smtClean="0">
                <a:solidFill>
                  <a:srgbClr val="FFFF00"/>
                </a:solidFill>
                <a:latin typeface="Symbol" panose="05050102010706020507" pitchFamily="18" charset="2"/>
                <a:cs typeface="Calibri" panose="020F0502020204030204" pitchFamily="34" charset="0"/>
              </a:rPr>
              <a:t>D</a:t>
            </a:r>
            <a:r>
              <a:rPr lang="en-GB" sz="3200" dirty="0" smtClean="0">
                <a:solidFill>
                  <a:srgbClr val="FFFF00"/>
                </a:solidFill>
                <a:latin typeface="Calibri" panose="020F0502020204030204" pitchFamily="34" charset="0"/>
                <a:cs typeface="Calibri" panose="020F0502020204030204" pitchFamily="34" charset="0"/>
              </a:rPr>
              <a:t>T</a:t>
            </a:r>
            <a:r>
              <a:rPr lang="en-GB" sz="3200" dirty="0" smtClean="0">
                <a:solidFill>
                  <a:schemeClr val="bg1"/>
                </a:solidFill>
                <a:latin typeface="Calibri" pitchFamily="34" charset="0"/>
                <a:cs typeface="Calibri" panose="020F0502020204030204" pitchFamily="34" charset="0"/>
              </a:rPr>
              <a:t>: ~700-2000 °C </a:t>
            </a:r>
            <a:endParaRPr lang="en-GB" sz="32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5">
                                            <p:txEl>
                                              <p:pRg st="0" end="0"/>
                                            </p:txEl>
                                          </p:spTgt>
                                        </p:tgtEl>
                                        <p:attrNameLst>
                                          <p:attrName>style.visibility</p:attrName>
                                        </p:attrNameLst>
                                      </p:cBhvr>
                                      <p:to>
                                        <p:strVal val="visible"/>
                                      </p:to>
                                    </p:set>
                                    <p:animEffect transition="in" filter="fade">
                                      <p:cBhvr>
                                        <p:cTn id="7" dur="500"/>
                                        <p:tgtEl>
                                          <p:spTgt spid="7239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5">
                                            <p:txEl>
                                              <p:pRg st="1" end="1"/>
                                            </p:txEl>
                                          </p:spTgt>
                                        </p:tgtEl>
                                        <p:attrNameLst>
                                          <p:attrName>style.visibility</p:attrName>
                                        </p:attrNameLst>
                                      </p:cBhvr>
                                      <p:to>
                                        <p:strVal val="visible"/>
                                      </p:to>
                                    </p:set>
                                    <p:animEffect transition="in" filter="fade">
                                      <p:cBhvr>
                                        <p:cTn id="12" dur="500"/>
                                        <p:tgtEl>
                                          <p:spTgt spid="7239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fade">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fade">
                                      <p:cBhvr>
                                        <p:cTn id="7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5" grpId="0" uiExpand="1" build="p" autoUpdateAnimBg="0"/>
      <p:bldP spid="6" grpId="0" build="p" autoUpdateAnimBg="0"/>
      <p:bldP spid="7" grpId="0" build="p" autoUpdateAnimBg="0"/>
      <p:bldP spid="8" grpId="0" build="p" autoUpdateAnimBg="0"/>
      <p:bldP spid="10" grpId="0" build="p" autoUpdateAnimBg="0"/>
      <p:bldP spid="11" grpId="0" build="p" autoUpdateAnimBg="0"/>
      <p:bldP spid="12" grpId="0" build="p" autoUpdateAnimBg="0"/>
      <p:bldP spid="13" grpId="0" build="p" autoUpdateAnimBg="0"/>
      <p:bldP spid="14" grpId="0" build="p" autoUpdateAnimBg="0"/>
      <p:bldP spid="15" grpId="0" build="p" autoUpdateAnimBg="0"/>
      <p:bldP spid="16" grpId="0" build="p" autoUpdateAnimBg="0"/>
      <p:bldP spid="17" grpId="0" build="p" autoUpdateAnimBg="0"/>
      <p:bldP spid="18"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993775" y="6316663"/>
            <a:ext cx="8150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72"/>
          <p:cNvGrpSpPr>
            <a:grpSpLocks/>
          </p:cNvGrpSpPr>
          <p:nvPr/>
        </p:nvGrpSpPr>
        <p:grpSpPr bwMode="auto">
          <a:xfrm>
            <a:off x="2965450" y="889000"/>
            <a:ext cx="6146800" cy="5954713"/>
            <a:chOff x="1868" y="560"/>
            <a:chExt cx="3872" cy="3751"/>
          </a:xfrm>
        </p:grpSpPr>
        <p:sp>
          <p:nvSpPr>
            <p:cNvPr id="910398"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10386"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8"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9"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0"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1"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2"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3"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4"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5"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6"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7"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910358"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910359"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910360"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910361"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1900</a:t>
              </a:r>
              <a:endParaRPr lang="en-GB">
                <a:solidFill>
                  <a:schemeClr val="tx1"/>
                </a:solidFill>
                <a:effectLst>
                  <a:outerShdw blurRad="38100" dist="38100" dir="2700000" algn="tl">
                    <a:srgbClr val="FFFFFF"/>
                  </a:outerShdw>
                </a:effectLst>
                <a:latin typeface="Calibri" pitchFamily="34" charset="0"/>
              </a:endParaRPr>
            </a:p>
          </p:txBody>
        </p:sp>
        <p:sp>
          <p:nvSpPr>
            <p:cNvPr id="910362"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910363"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910364"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910365"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910366"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910367"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910368"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69"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0"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1"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2"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3"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4"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5"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910380"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910381"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910382"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910383" name="Line 47"/>
            <p:cNvSpPr>
              <a:spLocks noChangeShapeType="1"/>
            </p:cNvSpPr>
            <p:nvPr/>
          </p:nvSpPr>
          <p:spPr bwMode="auto">
            <a:xfrm>
              <a:off x="5297" y="174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4" name="Line 48"/>
            <p:cNvSpPr>
              <a:spLocks noChangeShapeType="1"/>
            </p:cNvSpPr>
            <p:nvPr/>
          </p:nvSpPr>
          <p:spPr bwMode="auto">
            <a:xfrm>
              <a:off x="5297" y="23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5" name="Line 49"/>
            <p:cNvSpPr>
              <a:spLocks noChangeShapeType="1"/>
            </p:cNvSpPr>
            <p:nvPr/>
          </p:nvSpPr>
          <p:spPr bwMode="auto">
            <a:xfrm>
              <a:off x="5297" y="3022"/>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17487"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910344"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910376"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7"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8"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9"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89" name="Freeform 53"/>
          <p:cNvSpPr>
            <a:spLocks/>
          </p:cNvSpPr>
          <p:nvPr/>
        </p:nvSpPr>
        <p:spPr bwMode="auto">
          <a:xfrm>
            <a:off x="4933950" y="17716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0" name="Freeform 54"/>
          <p:cNvSpPr>
            <a:spLocks/>
          </p:cNvSpPr>
          <p:nvPr/>
        </p:nvSpPr>
        <p:spPr bwMode="auto">
          <a:xfrm>
            <a:off x="5305425" y="17907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1" name="Freeform 55"/>
          <p:cNvSpPr>
            <a:spLocks/>
          </p:cNvSpPr>
          <p:nvPr/>
        </p:nvSpPr>
        <p:spPr bwMode="auto">
          <a:xfrm>
            <a:off x="5619750" y="17907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2" name="Text Box 56"/>
          <p:cNvSpPr txBox="1">
            <a:spLocks noChangeArrowheads="1"/>
          </p:cNvSpPr>
          <p:nvPr/>
        </p:nvSpPr>
        <p:spPr bwMode="auto">
          <a:xfrm rot="4802963">
            <a:off x="5132662"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1280°</a:t>
            </a:r>
            <a:endParaRPr lang="en-GB">
              <a:solidFill>
                <a:schemeClr val="tx1"/>
              </a:solidFill>
              <a:effectLst>
                <a:outerShdw blurRad="38100" dist="38100" dir="2700000" algn="tl">
                  <a:srgbClr val="FFFFFF"/>
                </a:outerShdw>
              </a:effectLst>
              <a:latin typeface="Calibri" pitchFamily="34" charset="0"/>
            </a:endParaRPr>
          </a:p>
        </p:txBody>
      </p:sp>
      <p:sp>
        <p:nvSpPr>
          <p:cNvPr id="910393" name="Text Box 57"/>
          <p:cNvSpPr txBox="1">
            <a:spLocks noChangeArrowheads="1"/>
          </p:cNvSpPr>
          <p:nvPr/>
        </p:nvSpPr>
        <p:spPr bwMode="auto">
          <a:xfrm rot="4802963">
            <a:off x="567558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1380°</a:t>
            </a:r>
            <a:endParaRPr lang="en-GB">
              <a:solidFill>
                <a:schemeClr val="tx1"/>
              </a:solidFill>
              <a:effectLst>
                <a:outerShdw blurRad="38100" dist="38100" dir="2700000" algn="tl">
                  <a:srgbClr val="FFFFFF"/>
                </a:outerShdw>
              </a:effectLst>
              <a:latin typeface="Calibri" pitchFamily="34" charset="0"/>
            </a:endParaRPr>
          </a:p>
        </p:txBody>
      </p:sp>
      <p:sp>
        <p:nvSpPr>
          <p:cNvPr id="910394" name="Text Box 58"/>
          <p:cNvSpPr txBox="1">
            <a:spLocks noChangeArrowheads="1"/>
          </p:cNvSpPr>
          <p:nvPr/>
        </p:nvSpPr>
        <p:spPr bwMode="auto">
          <a:xfrm rot="4802963">
            <a:off x="6235974"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1480°</a:t>
            </a:r>
            <a:endParaRPr lang="en-GB">
              <a:solidFill>
                <a:schemeClr val="tx1"/>
              </a:solidFill>
              <a:effectLst>
                <a:outerShdw blurRad="38100" dist="38100" dir="2700000" algn="tl">
                  <a:srgbClr val="FFFFFF"/>
                </a:outerShdw>
              </a:effectLst>
              <a:latin typeface="Calibri" pitchFamily="34" charset="0"/>
            </a:endParaRPr>
          </a:p>
        </p:txBody>
      </p:sp>
      <p:sp>
        <p:nvSpPr>
          <p:cNvPr id="910395" name="Text Box 59"/>
          <p:cNvSpPr txBox="1">
            <a:spLocks noChangeArrowheads="1"/>
          </p:cNvSpPr>
          <p:nvPr/>
        </p:nvSpPr>
        <p:spPr bwMode="auto">
          <a:xfrm rot="4802963">
            <a:off x="669793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1580°</a:t>
            </a:r>
            <a:endParaRPr lang="en-GB">
              <a:solidFill>
                <a:schemeClr val="tx1"/>
              </a:solidFill>
              <a:effectLst>
                <a:outerShdw blurRad="38100" dist="38100" dir="2700000" algn="tl">
                  <a:srgbClr val="FFFFFF"/>
                </a:outerShdw>
              </a:effectLst>
              <a:latin typeface="Calibri" pitchFamily="34" charset="0"/>
            </a:endParaRPr>
          </a:p>
        </p:txBody>
      </p:sp>
      <p:sp>
        <p:nvSpPr>
          <p:cNvPr id="910396"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Solidus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7"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Liquidus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9"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90%</a:t>
            </a:r>
            <a:endParaRPr lang="en-GB">
              <a:solidFill>
                <a:schemeClr val="tx1"/>
              </a:solidFill>
              <a:effectLst>
                <a:outerShdw blurRad="38100" dist="38100" dir="2700000" algn="tl">
                  <a:srgbClr val="FFFFFF"/>
                </a:outerShdw>
              </a:effectLst>
              <a:latin typeface="Calibri" pitchFamily="34" charset="0"/>
            </a:endParaRPr>
          </a:p>
        </p:txBody>
      </p:sp>
      <p:sp>
        <p:nvSpPr>
          <p:cNvPr id="910400"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70%</a:t>
            </a:r>
            <a:endParaRPr lang="en-GB">
              <a:solidFill>
                <a:schemeClr val="tx1"/>
              </a:solidFill>
              <a:effectLst>
                <a:outerShdw blurRad="38100" dist="38100" dir="2700000" algn="tl">
                  <a:srgbClr val="FFFFFF"/>
                </a:outerShdw>
              </a:effectLst>
              <a:latin typeface="Calibri" pitchFamily="34" charset="0"/>
            </a:endParaRPr>
          </a:p>
        </p:txBody>
      </p:sp>
      <p:sp>
        <p:nvSpPr>
          <p:cNvPr id="910401"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2"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3"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50%</a:t>
            </a:r>
            <a:endParaRPr lang="en-GB">
              <a:solidFill>
                <a:schemeClr val="tx1"/>
              </a:solidFill>
              <a:effectLst>
                <a:outerShdw blurRad="38100" dist="38100" dir="2700000" algn="tl">
                  <a:srgbClr val="FFFFFF"/>
                </a:outerShdw>
              </a:effectLst>
              <a:latin typeface="Calibri" pitchFamily="34" charset="0"/>
            </a:endParaRPr>
          </a:p>
        </p:txBody>
      </p:sp>
      <p:sp>
        <p:nvSpPr>
          <p:cNvPr id="910404"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30%</a:t>
            </a:r>
            <a:endParaRPr lang="en-GB">
              <a:solidFill>
                <a:schemeClr val="tx1"/>
              </a:solidFill>
              <a:effectLst>
                <a:outerShdw blurRad="38100" dist="38100" dir="2700000" algn="tl">
                  <a:srgbClr val="FFFFFF"/>
                </a:outerShdw>
              </a:effectLst>
              <a:latin typeface="Calibri" pitchFamily="34" charset="0"/>
            </a:endParaRPr>
          </a:p>
        </p:txBody>
      </p:sp>
      <p:sp>
        <p:nvSpPr>
          <p:cNvPr id="910405"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20%</a:t>
            </a:r>
            <a:endParaRPr lang="en-GB">
              <a:solidFill>
                <a:schemeClr val="tx1"/>
              </a:solidFill>
              <a:effectLst>
                <a:outerShdw blurRad="38100" dist="38100" dir="2700000" algn="tl">
                  <a:srgbClr val="FFFFFF"/>
                </a:outerShdw>
              </a:effectLst>
              <a:latin typeface="Calibri" pitchFamily="34" charset="0"/>
            </a:endParaRPr>
          </a:p>
        </p:txBody>
      </p:sp>
      <p:sp>
        <p:nvSpPr>
          <p:cNvPr id="910406"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10%</a:t>
            </a:r>
            <a:endParaRPr lang="en-GB">
              <a:solidFill>
                <a:schemeClr val="tx1"/>
              </a:solidFill>
              <a:effectLst>
                <a:outerShdw blurRad="38100" dist="38100" dir="2700000" algn="tl">
                  <a:srgbClr val="FFFFFF"/>
                </a:outerShdw>
              </a:effectLst>
              <a:latin typeface="Calibri" pitchFamily="34" charset="0"/>
            </a:endParaRPr>
          </a:p>
        </p:txBody>
      </p:sp>
      <p:sp>
        <p:nvSpPr>
          <p:cNvPr id="910409"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0" name="Freeform 74"/>
          <p:cNvSpPr>
            <a:spLocks/>
          </p:cNvSpPr>
          <p:nvPr/>
        </p:nvSpPr>
        <p:spPr bwMode="auto">
          <a:xfrm>
            <a:off x="5262563" y="1778000"/>
            <a:ext cx="180975" cy="1393825"/>
          </a:xfrm>
          <a:custGeom>
            <a:avLst/>
            <a:gdLst/>
            <a:ahLst/>
            <a:cxnLst>
              <a:cxn ang="0">
                <a:pos x="114" y="878"/>
              </a:cxn>
              <a:cxn ang="0">
                <a:pos x="0" y="0"/>
              </a:cxn>
            </a:cxnLst>
            <a:rect l="0" t="0" r="r" b="b"/>
            <a:pathLst>
              <a:path w="114" h="878">
                <a:moveTo>
                  <a:pt x="114" y="87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1" name="Freeform 75"/>
          <p:cNvSpPr>
            <a:spLocks/>
          </p:cNvSpPr>
          <p:nvPr/>
        </p:nvSpPr>
        <p:spPr bwMode="auto">
          <a:xfrm>
            <a:off x="5792788" y="1778000"/>
            <a:ext cx="315912" cy="2019300"/>
          </a:xfrm>
          <a:custGeom>
            <a:avLst/>
            <a:gdLst/>
            <a:ahLst/>
            <a:cxnLst>
              <a:cxn ang="0">
                <a:pos x="199" y="1296"/>
              </a:cxn>
              <a:cxn ang="0">
                <a:pos x="0" y="0"/>
              </a:cxn>
            </a:cxnLst>
            <a:rect l="0" t="0" r="r" b="b"/>
            <a:pathLst>
              <a:path w="199" h="1296">
                <a:moveTo>
                  <a:pt x="199" y="129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2" name="Freeform 76"/>
          <p:cNvSpPr>
            <a:spLocks/>
          </p:cNvSpPr>
          <p:nvPr/>
        </p:nvSpPr>
        <p:spPr bwMode="auto">
          <a:xfrm>
            <a:off x="6318250" y="1790700"/>
            <a:ext cx="387350" cy="2628900"/>
          </a:xfrm>
          <a:custGeom>
            <a:avLst/>
            <a:gdLst/>
            <a:ahLst/>
            <a:cxnLst>
              <a:cxn ang="0">
                <a:pos x="244" y="1656"/>
              </a:cxn>
              <a:cxn ang="0">
                <a:pos x="0" y="0"/>
              </a:cxn>
            </a:cxnLst>
            <a:rect l="0" t="0" r="r" b="b"/>
            <a:pathLst>
              <a:path w="244" h="1656">
                <a:moveTo>
                  <a:pt x="244" y="165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3"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dirty="0" smtClean="0">
                <a:solidFill>
                  <a:srgbClr val="FF0000"/>
                </a:solidFill>
                <a:effectLst/>
                <a:latin typeface="Calibri" pitchFamily="34" charset="0"/>
              </a:rPr>
              <a:t>1280°</a:t>
            </a:r>
            <a:endParaRPr lang="en-GB" sz="1400" b="1" dirty="0">
              <a:solidFill>
                <a:srgbClr val="FF0000"/>
              </a:solidFill>
              <a:effectLst/>
              <a:latin typeface="Calibri" pitchFamily="34" charset="0"/>
            </a:endParaRPr>
          </a:p>
        </p:txBody>
      </p:sp>
      <p:sp>
        <p:nvSpPr>
          <p:cNvPr id="910414" name="Text Box 78"/>
          <p:cNvSpPr txBox="1">
            <a:spLocks noChangeArrowheads="1"/>
          </p:cNvSpPr>
          <p:nvPr/>
        </p:nvSpPr>
        <p:spPr bwMode="auto">
          <a:xfrm>
            <a:off x="4911725"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1380°</a:t>
            </a:r>
            <a:endParaRPr lang="en-GB" sz="1400" b="1">
              <a:solidFill>
                <a:srgbClr val="FF0000"/>
              </a:solidFill>
              <a:effectLst/>
              <a:latin typeface="Calibri" pitchFamily="34" charset="0"/>
            </a:endParaRPr>
          </a:p>
        </p:txBody>
      </p:sp>
      <p:sp>
        <p:nvSpPr>
          <p:cNvPr id="910415" name="Text Box 79"/>
          <p:cNvSpPr txBox="1">
            <a:spLocks noChangeArrowheads="1"/>
          </p:cNvSpPr>
          <p:nvPr/>
        </p:nvSpPr>
        <p:spPr bwMode="auto">
          <a:xfrm>
            <a:off x="5454650"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1480°</a:t>
            </a:r>
            <a:endParaRPr lang="en-GB" sz="1400" b="1">
              <a:solidFill>
                <a:srgbClr val="FF0000"/>
              </a:solidFill>
              <a:effectLst/>
              <a:latin typeface="Calibri" pitchFamily="34" charset="0"/>
            </a:endParaRPr>
          </a:p>
        </p:txBody>
      </p:sp>
      <p:sp>
        <p:nvSpPr>
          <p:cNvPr id="910416" name="Text Box 80"/>
          <p:cNvSpPr txBox="1">
            <a:spLocks noChangeArrowheads="1"/>
          </p:cNvSpPr>
          <p:nvPr/>
        </p:nvSpPr>
        <p:spPr bwMode="auto">
          <a:xfrm>
            <a:off x="5986463"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1580°</a:t>
            </a:r>
            <a:endParaRPr lang="en-GB" sz="1400" b="1">
              <a:solidFill>
                <a:srgbClr val="FF0000"/>
              </a:solidFill>
              <a:effectLst/>
              <a:latin typeface="Calibri" pitchFamily="34" charset="0"/>
            </a:endParaRPr>
          </a:p>
        </p:txBody>
      </p:sp>
      <p:sp>
        <p:nvSpPr>
          <p:cNvPr id="75" name="Text Box 3"/>
          <p:cNvSpPr txBox="1">
            <a:spLocks noChangeArrowheads="1"/>
          </p:cNvSpPr>
          <p:nvPr/>
        </p:nvSpPr>
        <p:spPr bwMode="auto">
          <a:xfrm>
            <a:off x="317500" y="2492141"/>
            <a:ext cx="2768600" cy="1631216"/>
          </a:xfrm>
          <a:prstGeom prst="rect">
            <a:avLst/>
          </a:prstGeom>
          <a:noFill/>
          <a:ln w="9525">
            <a:noFill/>
            <a:miter lim="800000"/>
            <a:headEnd/>
            <a:tailEnd/>
          </a:ln>
          <a:effectLst/>
        </p:spPr>
        <p:txBody>
          <a:bodyPr wrap="square">
            <a:spAutoFit/>
          </a:bodyPr>
          <a:lstStyle/>
          <a:p>
            <a:pPr>
              <a:lnSpc>
                <a:spcPts val="3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higher the Tp, the deeper the beginning of  melting.</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7490"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7492" name="Line 84"/>
          <p:cNvSpPr>
            <a:spLocks noChangeShapeType="1"/>
          </p:cNvSpPr>
          <p:nvPr/>
        </p:nvSpPr>
        <p:spPr bwMode="auto">
          <a:xfrm flipH="1" flipV="1">
            <a:off x="4527550" y="1808163"/>
            <a:ext cx="339725" cy="923925"/>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43"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910345" name="Rectangle 9"/>
          <p:cNvSpPr>
            <a:spLocks noChangeArrowheads="1"/>
          </p:cNvSpPr>
          <p:nvPr/>
        </p:nvSpPr>
        <p:spPr bwMode="auto">
          <a:xfrm rot="5400000">
            <a:off x="3743326" y="1800225"/>
            <a:ext cx="4819650" cy="4791075"/>
          </a:xfrm>
          <a:prstGeom prst="rect">
            <a:avLst/>
          </a:prstGeom>
          <a:noFill/>
          <a:ln w="5715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1" name="Text Box 3"/>
          <p:cNvSpPr txBox="1">
            <a:spLocks noChangeArrowheads="1"/>
          </p:cNvSpPr>
          <p:nvPr/>
        </p:nvSpPr>
        <p:spPr bwMode="auto">
          <a:xfrm>
            <a:off x="317500" y="4459420"/>
            <a:ext cx="2768600" cy="2015936"/>
          </a:xfrm>
          <a:prstGeom prst="rect">
            <a:avLst/>
          </a:prstGeom>
          <a:noFill/>
          <a:ln w="9525">
            <a:noFill/>
            <a:miter lim="800000"/>
            <a:headEnd/>
            <a:tailEnd/>
          </a:ln>
          <a:effectLst/>
        </p:spPr>
        <p:txBody>
          <a:bodyPr wrap="square">
            <a:spAutoFit/>
          </a:bodyPr>
          <a:lstStyle/>
          <a:p>
            <a:pPr>
              <a:lnSpc>
                <a:spcPts val="3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This model is true in case of a homogeneous mantle source only.</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8" name="Text Box 3"/>
          <p:cNvSpPr txBox="1">
            <a:spLocks noChangeArrowheads="1"/>
          </p:cNvSpPr>
          <p:nvPr/>
        </p:nvSpPr>
        <p:spPr bwMode="auto">
          <a:xfrm>
            <a:off x="317500" y="863709"/>
            <a:ext cx="2679700" cy="1477328"/>
          </a:xfrm>
          <a:prstGeom prst="rect">
            <a:avLst/>
          </a:prstGeom>
          <a:noFill/>
          <a:ln w="9525">
            <a:noFill/>
            <a:miter lim="800000"/>
            <a:headEnd/>
            <a:tailEnd/>
          </a:ln>
          <a:effectLst/>
        </p:spPr>
        <p:txBody>
          <a:bodyPr wrap="square">
            <a:spAutoFit/>
          </a:bodyPr>
          <a:lstStyle/>
          <a:p>
            <a:pPr algn="ctr">
              <a:defRPr/>
            </a:pPr>
            <a:r>
              <a:rPr lang="en-GB" sz="3000" dirty="0" smtClean="0">
                <a:solidFill>
                  <a:schemeClr val="bg1"/>
                </a:solidFill>
                <a:effectLst>
                  <a:outerShdw blurRad="38100" dist="38100" dir="2700000" algn="tl">
                    <a:srgbClr val="000000"/>
                  </a:outerShdw>
                </a:effectLst>
                <a:latin typeface="Calibri" pitchFamily="34" charset="0"/>
                <a:sym typeface="Wingdings" pitchFamily="2" charset="2"/>
              </a:rPr>
              <a:t>What is to remind from this diagram is:</a:t>
            </a:r>
            <a:endParaRPr lang="en-GB" sz="30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5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xEl>
                                              <p:pRg st="0" end="0"/>
                                            </p:txEl>
                                          </p:spTgt>
                                        </p:tgtEl>
                                        <p:attrNameLst>
                                          <p:attrName>style.visibility</p:attrName>
                                        </p:attrNameLst>
                                      </p:cBhvr>
                                      <p:to>
                                        <p:strVal val="visible"/>
                                      </p:to>
                                    </p:set>
                                    <p:animEffect transition="in" filter="fade">
                                      <p:cBhvr>
                                        <p:cTn id="12" dur="500"/>
                                        <p:tgtEl>
                                          <p:spTgt spid="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xEl>
                                              <p:pRg st="0" end="0"/>
                                            </p:txEl>
                                          </p:spTgt>
                                        </p:tgtEl>
                                        <p:attrNameLst>
                                          <p:attrName>style.visibility</p:attrName>
                                        </p:attrNameLst>
                                      </p:cBhvr>
                                      <p:to>
                                        <p:strVal val="visible"/>
                                      </p:to>
                                    </p:set>
                                    <p:animEffect transition="in" filter="fade">
                                      <p:cBhvr>
                                        <p:cTn id="17"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autoUpdateAnimBg="0"/>
      <p:bldP spid="81" grpId="0" build="p" autoUpdateAnimBg="0"/>
      <p:bldP spid="78"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647699" y="6316663"/>
            <a:ext cx="8496301"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72"/>
          <p:cNvGrpSpPr>
            <a:grpSpLocks/>
          </p:cNvGrpSpPr>
          <p:nvPr/>
        </p:nvGrpSpPr>
        <p:grpSpPr bwMode="auto">
          <a:xfrm>
            <a:off x="2965450" y="889000"/>
            <a:ext cx="6146800" cy="5954713"/>
            <a:chOff x="1868" y="560"/>
            <a:chExt cx="3872" cy="3751"/>
          </a:xfrm>
        </p:grpSpPr>
        <p:sp>
          <p:nvSpPr>
            <p:cNvPr id="910398"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10386"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8"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49"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0"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1"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2"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3"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4"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5"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6"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57"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910358"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910359"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910360"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910361"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1900</a:t>
              </a:r>
              <a:endParaRPr lang="en-GB">
                <a:solidFill>
                  <a:schemeClr val="tx1"/>
                </a:solidFill>
                <a:effectLst>
                  <a:outerShdw blurRad="38100" dist="38100" dir="2700000" algn="tl">
                    <a:srgbClr val="FFFFFF"/>
                  </a:outerShdw>
                </a:effectLst>
                <a:latin typeface="Calibri" pitchFamily="34" charset="0"/>
              </a:endParaRPr>
            </a:p>
          </p:txBody>
        </p:sp>
        <p:sp>
          <p:nvSpPr>
            <p:cNvPr id="910362"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910363"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910364"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910365"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910366"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910367"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910368"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69"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0"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1"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2"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3"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4"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75"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910380"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910381"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910382"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910383" name="Line 47"/>
            <p:cNvSpPr>
              <a:spLocks noChangeShapeType="1"/>
            </p:cNvSpPr>
            <p:nvPr/>
          </p:nvSpPr>
          <p:spPr bwMode="auto">
            <a:xfrm>
              <a:off x="5297" y="174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4" name="Line 48"/>
            <p:cNvSpPr>
              <a:spLocks noChangeShapeType="1"/>
            </p:cNvSpPr>
            <p:nvPr/>
          </p:nvSpPr>
          <p:spPr bwMode="auto">
            <a:xfrm>
              <a:off x="5297" y="23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10385" name="Line 49"/>
            <p:cNvSpPr>
              <a:spLocks noChangeShapeType="1"/>
            </p:cNvSpPr>
            <p:nvPr/>
          </p:nvSpPr>
          <p:spPr bwMode="auto">
            <a:xfrm>
              <a:off x="5297" y="3022"/>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17487"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910344"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910376"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7"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8"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9"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89" name="Freeform 53"/>
          <p:cNvSpPr>
            <a:spLocks/>
          </p:cNvSpPr>
          <p:nvPr/>
        </p:nvSpPr>
        <p:spPr bwMode="auto">
          <a:xfrm>
            <a:off x="4933950" y="17716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0" name="Freeform 54"/>
          <p:cNvSpPr>
            <a:spLocks/>
          </p:cNvSpPr>
          <p:nvPr/>
        </p:nvSpPr>
        <p:spPr bwMode="auto">
          <a:xfrm>
            <a:off x="5305425" y="17907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1" name="Freeform 55"/>
          <p:cNvSpPr>
            <a:spLocks/>
          </p:cNvSpPr>
          <p:nvPr/>
        </p:nvSpPr>
        <p:spPr bwMode="auto">
          <a:xfrm>
            <a:off x="5619750" y="17907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2" name="Text Box 56"/>
          <p:cNvSpPr txBox="1">
            <a:spLocks noChangeArrowheads="1"/>
          </p:cNvSpPr>
          <p:nvPr/>
        </p:nvSpPr>
        <p:spPr bwMode="auto">
          <a:xfrm rot="4802963">
            <a:off x="5132662"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1280°</a:t>
            </a:r>
            <a:endParaRPr lang="en-GB">
              <a:solidFill>
                <a:schemeClr val="tx1"/>
              </a:solidFill>
              <a:effectLst>
                <a:outerShdw blurRad="38100" dist="38100" dir="2700000" algn="tl">
                  <a:srgbClr val="FFFFFF"/>
                </a:outerShdw>
              </a:effectLst>
              <a:latin typeface="Calibri" pitchFamily="34" charset="0"/>
            </a:endParaRPr>
          </a:p>
        </p:txBody>
      </p:sp>
      <p:sp>
        <p:nvSpPr>
          <p:cNvPr id="910393" name="Text Box 57"/>
          <p:cNvSpPr txBox="1">
            <a:spLocks noChangeArrowheads="1"/>
          </p:cNvSpPr>
          <p:nvPr/>
        </p:nvSpPr>
        <p:spPr bwMode="auto">
          <a:xfrm rot="4802963">
            <a:off x="567558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1380°</a:t>
            </a:r>
            <a:endParaRPr lang="en-GB">
              <a:solidFill>
                <a:schemeClr val="tx1"/>
              </a:solidFill>
              <a:effectLst>
                <a:outerShdw blurRad="38100" dist="38100" dir="2700000" algn="tl">
                  <a:srgbClr val="FFFFFF"/>
                </a:outerShdw>
              </a:effectLst>
              <a:latin typeface="Calibri" pitchFamily="34" charset="0"/>
            </a:endParaRPr>
          </a:p>
        </p:txBody>
      </p:sp>
      <p:sp>
        <p:nvSpPr>
          <p:cNvPr id="910394" name="Text Box 58"/>
          <p:cNvSpPr txBox="1">
            <a:spLocks noChangeArrowheads="1"/>
          </p:cNvSpPr>
          <p:nvPr/>
        </p:nvSpPr>
        <p:spPr bwMode="auto">
          <a:xfrm rot="4802963">
            <a:off x="6235974"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1480°</a:t>
            </a:r>
            <a:endParaRPr lang="en-GB">
              <a:solidFill>
                <a:schemeClr val="tx1"/>
              </a:solidFill>
              <a:effectLst>
                <a:outerShdw blurRad="38100" dist="38100" dir="2700000" algn="tl">
                  <a:srgbClr val="FFFFFF"/>
                </a:outerShdw>
              </a:effectLst>
              <a:latin typeface="Calibri" pitchFamily="34" charset="0"/>
            </a:endParaRPr>
          </a:p>
        </p:txBody>
      </p:sp>
      <p:sp>
        <p:nvSpPr>
          <p:cNvPr id="910395" name="Text Box 59"/>
          <p:cNvSpPr txBox="1">
            <a:spLocks noChangeArrowheads="1"/>
          </p:cNvSpPr>
          <p:nvPr/>
        </p:nvSpPr>
        <p:spPr bwMode="auto">
          <a:xfrm rot="4802963">
            <a:off x="6697937" y="5870059"/>
            <a:ext cx="731290" cy="369332"/>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1580°</a:t>
            </a:r>
            <a:endParaRPr lang="en-GB">
              <a:solidFill>
                <a:schemeClr val="tx1"/>
              </a:solidFill>
              <a:effectLst>
                <a:outerShdw blurRad="38100" dist="38100" dir="2700000" algn="tl">
                  <a:srgbClr val="FFFFFF"/>
                </a:outerShdw>
              </a:effectLst>
              <a:latin typeface="Calibri" pitchFamily="34" charset="0"/>
            </a:endParaRPr>
          </a:p>
        </p:txBody>
      </p:sp>
      <p:sp>
        <p:nvSpPr>
          <p:cNvPr id="910396"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Solidus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7"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Liquidus</a:t>
            </a:r>
            <a:endParaRPr lang="en-GB" sz="2400">
              <a:solidFill>
                <a:schemeClr val="tx1"/>
              </a:solidFill>
              <a:effectLst>
                <a:outerShdw blurRad="38100" dist="38100" dir="2700000" algn="tl">
                  <a:srgbClr val="FFFFFF"/>
                </a:outerShdw>
              </a:effectLst>
              <a:latin typeface="Calibri" pitchFamily="34" charset="0"/>
            </a:endParaRPr>
          </a:p>
        </p:txBody>
      </p:sp>
      <p:sp>
        <p:nvSpPr>
          <p:cNvPr id="910399"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90%</a:t>
            </a:r>
            <a:endParaRPr lang="en-GB">
              <a:solidFill>
                <a:schemeClr val="tx1"/>
              </a:solidFill>
              <a:effectLst>
                <a:outerShdw blurRad="38100" dist="38100" dir="2700000" algn="tl">
                  <a:srgbClr val="FFFFFF"/>
                </a:outerShdw>
              </a:effectLst>
              <a:latin typeface="Calibri" pitchFamily="34" charset="0"/>
            </a:endParaRPr>
          </a:p>
        </p:txBody>
      </p:sp>
      <p:sp>
        <p:nvSpPr>
          <p:cNvPr id="910400"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70%</a:t>
            </a:r>
            <a:endParaRPr lang="en-GB">
              <a:solidFill>
                <a:schemeClr val="tx1"/>
              </a:solidFill>
              <a:effectLst>
                <a:outerShdw blurRad="38100" dist="38100" dir="2700000" algn="tl">
                  <a:srgbClr val="FFFFFF"/>
                </a:outerShdw>
              </a:effectLst>
              <a:latin typeface="Calibri" pitchFamily="34" charset="0"/>
            </a:endParaRPr>
          </a:p>
        </p:txBody>
      </p:sp>
      <p:sp>
        <p:nvSpPr>
          <p:cNvPr id="910401"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2"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3"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50%</a:t>
            </a:r>
            <a:endParaRPr lang="en-GB">
              <a:solidFill>
                <a:schemeClr val="tx1"/>
              </a:solidFill>
              <a:effectLst>
                <a:outerShdw blurRad="38100" dist="38100" dir="2700000" algn="tl">
                  <a:srgbClr val="FFFFFF"/>
                </a:outerShdw>
              </a:effectLst>
              <a:latin typeface="Calibri" pitchFamily="34" charset="0"/>
            </a:endParaRPr>
          </a:p>
        </p:txBody>
      </p:sp>
      <p:sp>
        <p:nvSpPr>
          <p:cNvPr id="910404"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30%</a:t>
            </a:r>
            <a:endParaRPr lang="en-GB">
              <a:solidFill>
                <a:schemeClr val="tx1"/>
              </a:solidFill>
              <a:effectLst>
                <a:outerShdw blurRad="38100" dist="38100" dir="2700000" algn="tl">
                  <a:srgbClr val="FFFFFF"/>
                </a:outerShdw>
              </a:effectLst>
              <a:latin typeface="Calibri" pitchFamily="34" charset="0"/>
            </a:endParaRPr>
          </a:p>
        </p:txBody>
      </p:sp>
      <p:sp>
        <p:nvSpPr>
          <p:cNvPr id="910405"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20%</a:t>
            </a:r>
            <a:endParaRPr lang="en-GB">
              <a:solidFill>
                <a:schemeClr val="tx1"/>
              </a:solidFill>
              <a:effectLst>
                <a:outerShdw blurRad="38100" dist="38100" dir="2700000" algn="tl">
                  <a:srgbClr val="FFFFFF"/>
                </a:outerShdw>
              </a:effectLst>
              <a:latin typeface="Calibri" pitchFamily="34" charset="0"/>
            </a:endParaRPr>
          </a:p>
        </p:txBody>
      </p:sp>
      <p:sp>
        <p:nvSpPr>
          <p:cNvPr id="910406"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10%</a:t>
            </a:r>
            <a:endParaRPr lang="en-GB">
              <a:solidFill>
                <a:schemeClr val="tx1"/>
              </a:solidFill>
              <a:effectLst>
                <a:outerShdw blurRad="38100" dist="38100" dir="2700000" algn="tl">
                  <a:srgbClr val="FFFFFF"/>
                </a:outerShdw>
              </a:effectLst>
              <a:latin typeface="Calibri" pitchFamily="34" charset="0"/>
            </a:endParaRPr>
          </a:p>
        </p:txBody>
      </p:sp>
      <p:sp>
        <p:nvSpPr>
          <p:cNvPr id="910409"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0" name="Freeform 74"/>
          <p:cNvSpPr>
            <a:spLocks/>
          </p:cNvSpPr>
          <p:nvPr/>
        </p:nvSpPr>
        <p:spPr bwMode="auto">
          <a:xfrm>
            <a:off x="5262563" y="1778000"/>
            <a:ext cx="180975" cy="1393825"/>
          </a:xfrm>
          <a:custGeom>
            <a:avLst/>
            <a:gdLst/>
            <a:ahLst/>
            <a:cxnLst>
              <a:cxn ang="0">
                <a:pos x="114" y="878"/>
              </a:cxn>
              <a:cxn ang="0">
                <a:pos x="0" y="0"/>
              </a:cxn>
            </a:cxnLst>
            <a:rect l="0" t="0" r="r" b="b"/>
            <a:pathLst>
              <a:path w="114" h="878">
                <a:moveTo>
                  <a:pt x="114" y="878"/>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1" name="Freeform 75"/>
          <p:cNvSpPr>
            <a:spLocks/>
          </p:cNvSpPr>
          <p:nvPr/>
        </p:nvSpPr>
        <p:spPr bwMode="auto">
          <a:xfrm>
            <a:off x="5792788" y="1778000"/>
            <a:ext cx="315912" cy="2019300"/>
          </a:xfrm>
          <a:custGeom>
            <a:avLst/>
            <a:gdLst/>
            <a:ahLst/>
            <a:cxnLst>
              <a:cxn ang="0">
                <a:pos x="199" y="1296"/>
              </a:cxn>
              <a:cxn ang="0">
                <a:pos x="0" y="0"/>
              </a:cxn>
            </a:cxnLst>
            <a:rect l="0" t="0" r="r" b="b"/>
            <a:pathLst>
              <a:path w="199" h="1296">
                <a:moveTo>
                  <a:pt x="199" y="129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2" name="Freeform 76"/>
          <p:cNvSpPr>
            <a:spLocks/>
          </p:cNvSpPr>
          <p:nvPr/>
        </p:nvSpPr>
        <p:spPr bwMode="auto">
          <a:xfrm>
            <a:off x="6318250" y="1790700"/>
            <a:ext cx="387350" cy="2628900"/>
          </a:xfrm>
          <a:custGeom>
            <a:avLst/>
            <a:gdLst/>
            <a:ahLst/>
            <a:cxnLst>
              <a:cxn ang="0">
                <a:pos x="244" y="1656"/>
              </a:cxn>
              <a:cxn ang="0">
                <a:pos x="0" y="0"/>
              </a:cxn>
            </a:cxnLst>
            <a:rect l="0" t="0" r="r" b="b"/>
            <a:pathLst>
              <a:path w="244" h="1656">
                <a:moveTo>
                  <a:pt x="244" y="1656"/>
                </a:moveTo>
                <a:lnTo>
                  <a:pt x="0" y="0"/>
                </a:lnTo>
              </a:path>
            </a:pathLst>
          </a:custGeom>
          <a:noFill/>
          <a:ln w="38100"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3"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dirty="0" smtClean="0">
                <a:solidFill>
                  <a:srgbClr val="FF0000"/>
                </a:solidFill>
                <a:effectLst/>
                <a:latin typeface="Calibri" pitchFamily="34" charset="0"/>
              </a:rPr>
              <a:t>1280°</a:t>
            </a:r>
            <a:endParaRPr lang="en-GB" sz="1400" b="1" dirty="0">
              <a:solidFill>
                <a:srgbClr val="FF0000"/>
              </a:solidFill>
              <a:effectLst/>
              <a:latin typeface="Calibri" pitchFamily="34" charset="0"/>
            </a:endParaRPr>
          </a:p>
        </p:txBody>
      </p:sp>
      <p:sp>
        <p:nvSpPr>
          <p:cNvPr id="910414" name="Text Box 78"/>
          <p:cNvSpPr txBox="1">
            <a:spLocks noChangeArrowheads="1"/>
          </p:cNvSpPr>
          <p:nvPr/>
        </p:nvSpPr>
        <p:spPr bwMode="auto">
          <a:xfrm>
            <a:off x="4911725"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1380°</a:t>
            </a:r>
            <a:endParaRPr lang="en-GB" sz="1400" b="1">
              <a:solidFill>
                <a:srgbClr val="FF0000"/>
              </a:solidFill>
              <a:effectLst/>
              <a:latin typeface="Calibri" pitchFamily="34" charset="0"/>
            </a:endParaRPr>
          </a:p>
        </p:txBody>
      </p:sp>
      <p:sp>
        <p:nvSpPr>
          <p:cNvPr id="910415" name="Text Box 79"/>
          <p:cNvSpPr txBox="1">
            <a:spLocks noChangeArrowheads="1"/>
          </p:cNvSpPr>
          <p:nvPr/>
        </p:nvSpPr>
        <p:spPr bwMode="auto">
          <a:xfrm>
            <a:off x="5454650"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1480°</a:t>
            </a:r>
            <a:endParaRPr lang="en-GB" sz="1400" b="1">
              <a:solidFill>
                <a:srgbClr val="FF0000"/>
              </a:solidFill>
              <a:effectLst/>
              <a:latin typeface="Calibri" pitchFamily="34" charset="0"/>
            </a:endParaRPr>
          </a:p>
        </p:txBody>
      </p:sp>
      <p:sp>
        <p:nvSpPr>
          <p:cNvPr id="910416" name="Text Box 80"/>
          <p:cNvSpPr txBox="1">
            <a:spLocks noChangeArrowheads="1"/>
          </p:cNvSpPr>
          <p:nvPr/>
        </p:nvSpPr>
        <p:spPr bwMode="auto">
          <a:xfrm>
            <a:off x="5986463" y="1220788"/>
            <a:ext cx="611065" cy="307777"/>
          </a:xfrm>
          <a:prstGeom prst="rect">
            <a:avLst/>
          </a:prstGeom>
          <a:noFill/>
          <a:ln w="9525" algn="ctr">
            <a:noFill/>
            <a:miter lim="800000"/>
            <a:headEnd/>
            <a:tailEnd/>
          </a:ln>
          <a:effectLst/>
        </p:spPr>
        <p:txBody>
          <a:bodyPr wrap="none">
            <a:spAutoFit/>
          </a:bodyPr>
          <a:lstStyle/>
          <a:p>
            <a:pPr>
              <a:defRPr/>
            </a:pPr>
            <a:r>
              <a:rPr lang="en-GB" sz="1400" b="1" smtClean="0">
                <a:solidFill>
                  <a:srgbClr val="FF0000"/>
                </a:solidFill>
                <a:effectLst/>
                <a:latin typeface="Calibri" pitchFamily="34" charset="0"/>
              </a:rPr>
              <a:t>1580°</a:t>
            </a:r>
            <a:endParaRPr lang="en-GB" sz="1400" b="1">
              <a:solidFill>
                <a:srgbClr val="FF0000"/>
              </a:solidFill>
              <a:effectLst/>
              <a:latin typeface="Calibri" pitchFamily="34" charset="0"/>
            </a:endParaRPr>
          </a:p>
        </p:txBody>
      </p:sp>
      <p:sp>
        <p:nvSpPr>
          <p:cNvPr id="17490"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7492" name="Line 84"/>
          <p:cNvSpPr>
            <a:spLocks noChangeShapeType="1"/>
          </p:cNvSpPr>
          <p:nvPr/>
        </p:nvSpPr>
        <p:spPr bwMode="auto">
          <a:xfrm flipH="1" flipV="1">
            <a:off x="4527550" y="1808163"/>
            <a:ext cx="339725" cy="923925"/>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43"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910345" name="Rectangle 9"/>
          <p:cNvSpPr>
            <a:spLocks noChangeArrowheads="1"/>
          </p:cNvSpPr>
          <p:nvPr/>
        </p:nvSpPr>
        <p:spPr bwMode="auto">
          <a:xfrm rot="5400000">
            <a:off x="3743326" y="1800225"/>
            <a:ext cx="4819650" cy="4791075"/>
          </a:xfrm>
          <a:prstGeom prst="rect">
            <a:avLst/>
          </a:prstGeom>
          <a:noFill/>
          <a:ln w="5715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1" name="Text Box 3"/>
          <p:cNvSpPr txBox="1">
            <a:spLocks noChangeArrowheads="1"/>
          </p:cNvSpPr>
          <p:nvPr/>
        </p:nvSpPr>
        <p:spPr bwMode="auto">
          <a:xfrm>
            <a:off x="317500" y="949594"/>
            <a:ext cx="2859454" cy="861774"/>
          </a:xfrm>
          <a:prstGeom prst="rect">
            <a:avLst/>
          </a:prstGeom>
          <a:noFill/>
          <a:ln w="9525">
            <a:noFill/>
            <a:miter lim="800000"/>
            <a:headEnd/>
            <a:tailEnd/>
          </a:ln>
          <a:effectLst/>
        </p:spPr>
        <p:txBody>
          <a:bodyPr wrap="square">
            <a:spAutoFit/>
          </a:bodyPr>
          <a:lstStyle/>
          <a:p>
            <a:pPr>
              <a:defRPr/>
            </a:pP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Does the adiabatic gradient change?</a:t>
            </a:r>
            <a:endParaRPr lang="en-GB" sz="25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3" name="Text Box 3"/>
          <p:cNvSpPr txBox="1">
            <a:spLocks noChangeArrowheads="1"/>
          </p:cNvSpPr>
          <p:nvPr/>
        </p:nvSpPr>
        <p:spPr bwMode="auto">
          <a:xfrm>
            <a:off x="317500" y="3798316"/>
            <a:ext cx="2778125" cy="861774"/>
          </a:xfrm>
          <a:prstGeom prst="rect">
            <a:avLst/>
          </a:prstGeom>
          <a:noFill/>
          <a:ln w="9525">
            <a:noFill/>
            <a:miter lim="800000"/>
            <a:headEnd/>
            <a:tailEnd/>
          </a:ln>
          <a:effectLst/>
        </p:spPr>
        <p:txBody>
          <a:bodyPr wrap="square">
            <a:spAutoFit/>
          </a:bodyPr>
          <a:lstStyle/>
          <a:p>
            <a:pPr>
              <a:defRPr/>
            </a:pP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Does the geotherm change?</a:t>
            </a:r>
            <a:endParaRPr lang="en-GB" sz="25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4" name="Text Box 3"/>
          <p:cNvSpPr txBox="1">
            <a:spLocks noChangeArrowheads="1"/>
          </p:cNvSpPr>
          <p:nvPr/>
        </p:nvSpPr>
        <p:spPr bwMode="auto">
          <a:xfrm>
            <a:off x="317500" y="2038026"/>
            <a:ext cx="2768600" cy="861774"/>
          </a:xfrm>
          <a:prstGeom prst="rect">
            <a:avLst/>
          </a:prstGeom>
          <a:noFill/>
          <a:ln w="9525">
            <a:noFill/>
            <a:miter lim="800000"/>
            <a:headEnd/>
            <a:tailEnd/>
          </a:ln>
          <a:effectLst/>
        </p:spPr>
        <p:txBody>
          <a:bodyPr wrap="square">
            <a:spAutoFit/>
          </a:bodyPr>
          <a:lstStyle/>
          <a:p>
            <a:pPr>
              <a:defRPr/>
            </a:pP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Does the solidus shape change?</a:t>
            </a:r>
            <a:endParaRPr lang="en-GB" sz="25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5" name="Text Box 3"/>
          <p:cNvSpPr txBox="1">
            <a:spLocks noChangeArrowheads="1"/>
          </p:cNvSpPr>
          <p:nvPr/>
        </p:nvSpPr>
        <p:spPr bwMode="auto">
          <a:xfrm>
            <a:off x="2060455" y="1699871"/>
            <a:ext cx="940654" cy="507831"/>
          </a:xfrm>
          <a:prstGeom prst="rect">
            <a:avLst/>
          </a:prstGeom>
          <a:noFill/>
          <a:ln w="9525">
            <a:noFill/>
            <a:miter lim="800000"/>
            <a:headEnd/>
            <a:tailEnd/>
          </a:ln>
          <a:effectLst/>
        </p:spPr>
        <p:txBody>
          <a:bodyPr wrap="square">
            <a:spAutoFit/>
          </a:bodyPr>
          <a:lstStyle/>
          <a:p>
            <a:pPr algn="r">
              <a:defRPr/>
            </a:pPr>
            <a:r>
              <a:rPr lang="en-GB" sz="2600" smtClean="0">
                <a:solidFill>
                  <a:srgbClr val="FFFF00"/>
                </a:solidFill>
                <a:effectLst>
                  <a:outerShdw blurRad="38100" dist="38100" dir="2700000" algn="tl">
                    <a:srgbClr val="000000"/>
                  </a:outerShdw>
                </a:effectLst>
                <a:latin typeface="Calibri" pitchFamily="34" charset="0"/>
                <a:sym typeface="Wingdings" pitchFamily="2" charset="2"/>
              </a:rPr>
              <a:t>NO</a:t>
            </a:r>
            <a:endParaRPr lang="en-GB" sz="26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86" name="Text Box 3"/>
          <p:cNvSpPr txBox="1">
            <a:spLocks noChangeArrowheads="1"/>
          </p:cNvSpPr>
          <p:nvPr/>
        </p:nvSpPr>
        <p:spPr bwMode="auto">
          <a:xfrm>
            <a:off x="2060455" y="4208626"/>
            <a:ext cx="940654" cy="507831"/>
          </a:xfrm>
          <a:prstGeom prst="rect">
            <a:avLst/>
          </a:prstGeom>
          <a:noFill/>
          <a:ln w="9525">
            <a:noFill/>
            <a:miter lim="800000"/>
            <a:headEnd/>
            <a:tailEnd/>
          </a:ln>
          <a:effectLst/>
        </p:spPr>
        <p:txBody>
          <a:bodyPr wrap="square">
            <a:spAutoFit/>
          </a:bodyPr>
          <a:lstStyle/>
          <a:p>
            <a:pPr algn="r">
              <a:defRPr/>
            </a:pPr>
            <a:r>
              <a:rPr lang="en-GB" sz="2600" smtClean="0">
                <a:solidFill>
                  <a:srgbClr val="FFFF00"/>
                </a:solidFill>
                <a:effectLst>
                  <a:outerShdw blurRad="38100" dist="38100" dir="2700000" algn="tl">
                    <a:srgbClr val="000000"/>
                  </a:outerShdw>
                </a:effectLst>
                <a:latin typeface="Calibri" pitchFamily="34" charset="0"/>
                <a:sym typeface="Wingdings" pitchFamily="2" charset="2"/>
              </a:rPr>
              <a:t>NO</a:t>
            </a:r>
            <a:endParaRPr lang="en-GB" sz="26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87" name="Text Box 3"/>
          <p:cNvSpPr txBox="1">
            <a:spLocks noChangeArrowheads="1"/>
          </p:cNvSpPr>
          <p:nvPr/>
        </p:nvSpPr>
        <p:spPr bwMode="auto">
          <a:xfrm>
            <a:off x="2060454" y="2505024"/>
            <a:ext cx="940654" cy="507831"/>
          </a:xfrm>
          <a:prstGeom prst="rect">
            <a:avLst/>
          </a:prstGeom>
          <a:noFill/>
          <a:ln w="9525">
            <a:noFill/>
            <a:miter lim="800000"/>
            <a:headEnd/>
            <a:tailEnd/>
          </a:ln>
          <a:effectLst/>
        </p:spPr>
        <p:txBody>
          <a:bodyPr wrap="square">
            <a:spAutoFit/>
          </a:bodyPr>
          <a:lstStyle/>
          <a:p>
            <a:pPr algn="r">
              <a:defRPr/>
            </a:pPr>
            <a:r>
              <a:rPr lang="en-GB" sz="2600" smtClean="0">
                <a:solidFill>
                  <a:srgbClr val="FFFF00"/>
                </a:solidFill>
                <a:effectLst>
                  <a:outerShdw blurRad="38100" dist="38100" dir="2700000" algn="tl">
                    <a:srgbClr val="000000"/>
                  </a:outerShdw>
                </a:effectLst>
                <a:latin typeface="Calibri" pitchFamily="34" charset="0"/>
                <a:sym typeface="Wingdings" pitchFamily="2" charset="2"/>
              </a:rPr>
              <a:t>YES</a:t>
            </a:r>
            <a:endParaRPr lang="en-GB" sz="26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75" name="Text Box 3"/>
          <p:cNvSpPr txBox="1">
            <a:spLocks noChangeArrowheads="1"/>
          </p:cNvSpPr>
          <p:nvPr/>
        </p:nvSpPr>
        <p:spPr bwMode="auto">
          <a:xfrm>
            <a:off x="0" y="0"/>
            <a:ext cx="9151815" cy="954107"/>
          </a:xfrm>
          <a:prstGeom prst="rect">
            <a:avLst/>
          </a:prstGeom>
          <a:solidFill>
            <a:schemeClr val="bg1"/>
          </a:solidFill>
          <a:ln w="9525">
            <a:noFill/>
            <a:miter lim="800000"/>
            <a:headEnd/>
            <a:tailEnd/>
          </a:ln>
          <a:effectLst/>
        </p:spPr>
        <p:txBody>
          <a:bodyPr wrap="square">
            <a:spAutoFit/>
          </a:bodyPr>
          <a:lstStyle/>
          <a:p>
            <a:pPr algn="ctr">
              <a:defRPr/>
            </a:pPr>
            <a:r>
              <a:rPr lang="en-GB" sz="2800" b="1" smtClean="0">
                <a:solidFill>
                  <a:schemeClr val="tx1"/>
                </a:solidFill>
                <a:effectLst/>
                <a:latin typeface="Calibri" pitchFamily="34" charset="0"/>
                <a:sym typeface="Wingdings" pitchFamily="2" charset="2"/>
              </a:rPr>
              <a:t>What do you expect will change in case of different mantle sources?</a:t>
            </a:r>
            <a:endParaRPr lang="en-GB" sz="2800" b="1">
              <a:solidFill>
                <a:schemeClr val="tx1"/>
              </a:solidFill>
              <a:effectLst/>
              <a:latin typeface="Calibri" pitchFamily="34" charset="0"/>
              <a:sym typeface="Wingdings" pitchFamily="2" charset="2"/>
            </a:endParaRPr>
          </a:p>
        </p:txBody>
      </p:sp>
      <p:sp>
        <p:nvSpPr>
          <p:cNvPr id="88" name="Text Box 3"/>
          <p:cNvSpPr txBox="1">
            <a:spLocks noChangeArrowheads="1"/>
          </p:cNvSpPr>
          <p:nvPr/>
        </p:nvSpPr>
        <p:spPr bwMode="auto">
          <a:xfrm>
            <a:off x="317500" y="2862264"/>
            <a:ext cx="2768600" cy="861774"/>
          </a:xfrm>
          <a:prstGeom prst="rect">
            <a:avLst/>
          </a:prstGeom>
          <a:noFill/>
          <a:ln w="9525">
            <a:noFill/>
            <a:miter lim="800000"/>
            <a:headEnd/>
            <a:tailEnd/>
          </a:ln>
          <a:effectLst/>
        </p:spPr>
        <p:txBody>
          <a:bodyPr wrap="square">
            <a:spAutoFit/>
          </a:bodyPr>
          <a:lstStyle/>
          <a:p>
            <a:pPr>
              <a:defRPr/>
            </a:pP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Does the liquidus shape change?</a:t>
            </a:r>
            <a:endParaRPr lang="en-GB" sz="25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9" name="Text Box 3"/>
          <p:cNvSpPr txBox="1">
            <a:spLocks noChangeArrowheads="1"/>
          </p:cNvSpPr>
          <p:nvPr/>
        </p:nvSpPr>
        <p:spPr bwMode="auto">
          <a:xfrm>
            <a:off x="2060454" y="3376155"/>
            <a:ext cx="940654" cy="507831"/>
          </a:xfrm>
          <a:prstGeom prst="rect">
            <a:avLst/>
          </a:prstGeom>
          <a:noFill/>
          <a:ln w="9525">
            <a:noFill/>
            <a:miter lim="800000"/>
            <a:headEnd/>
            <a:tailEnd/>
          </a:ln>
          <a:effectLst/>
        </p:spPr>
        <p:txBody>
          <a:bodyPr wrap="square">
            <a:spAutoFit/>
          </a:bodyPr>
          <a:lstStyle/>
          <a:p>
            <a:pPr algn="r">
              <a:defRPr/>
            </a:pPr>
            <a:r>
              <a:rPr lang="en-GB" sz="2600" smtClean="0">
                <a:solidFill>
                  <a:srgbClr val="FFFF00"/>
                </a:solidFill>
                <a:effectLst>
                  <a:outerShdw blurRad="38100" dist="38100" dir="2700000" algn="tl">
                    <a:srgbClr val="000000"/>
                  </a:outerShdw>
                </a:effectLst>
                <a:latin typeface="Calibri" pitchFamily="34" charset="0"/>
                <a:sym typeface="Wingdings" pitchFamily="2" charset="2"/>
              </a:rPr>
              <a:t>YES</a:t>
            </a:r>
            <a:endParaRPr lang="en-GB" sz="26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90" name="Text Box 3"/>
          <p:cNvSpPr txBox="1">
            <a:spLocks noChangeArrowheads="1"/>
          </p:cNvSpPr>
          <p:nvPr/>
        </p:nvSpPr>
        <p:spPr bwMode="auto">
          <a:xfrm>
            <a:off x="317500" y="4597268"/>
            <a:ext cx="2959100" cy="861774"/>
          </a:xfrm>
          <a:prstGeom prst="rect">
            <a:avLst/>
          </a:prstGeom>
          <a:noFill/>
          <a:ln w="9525">
            <a:noFill/>
            <a:miter lim="800000"/>
            <a:headEnd/>
            <a:tailEnd/>
          </a:ln>
          <a:effectLst/>
        </p:spPr>
        <p:txBody>
          <a:bodyPr wrap="square">
            <a:spAutoFit/>
          </a:bodyPr>
          <a:lstStyle/>
          <a:p>
            <a:pPr>
              <a:defRPr/>
            </a:pP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Does the melt composition</a:t>
            </a:r>
            <a:r>
              <a:rPr lang="en-GB" sz="700" dirty="0" smtClean="0">
                <a:solidFill>
                  <a:schemeClr val="bg1"/>
                </a:solidFill>
                <a:effectLst>
                  <a:outerShdw blurRad="38100" dist="38100" dir="2700000" algn="tl">
                    <a:srgbClr val="000000"/>
                  </a:outerShdw>
                </a:effectLst>
                <a:latin typeface="Calibri" pitchFamily="34" charset="0"/>
                <a:sym typeface="Wingdings" pitchFamily="2" charset="2"/>
              </a:rPr>
              <a:t> </a:t>
            </a: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change?</a:t>
            </a:r>
            <a:endParaRPr lang="en-GB" sz="25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1" name="Text Box 3"/>
          <p:cNvSpPr txBox="1">
            <a:spLocks noChangeArrowheads="1"/>
          </p:cNvSpPr>
          <p:nvPr/>
        </p:nvSpPr>
        <p:spPr bwMode="auto">
          <a:xfrm>
            <a:off x="2060455" y="5300653"/>
            <a:ext cx="940654" cy="507831"/>
          </a:xfrm>
          <a:prstGeom prst="rect">
            <a:avLst/>
          </a:prstGeom>
          <a:noFill/>
          <a:ln w="9525">
            <a:noFill/>
            <a:miter lim="800000"/>
            <a:headEnd/>
            <a:tailEnd/>
          </a:ln>
          <a:effectLst/>
        </p:spPr>
        <p:txBody>
          <a:bodyPr wrap="square">
            <a:spAutoFit/>
          </a:bodyPr>
          <a:lstStyle/>
          <a:p>
            <a:pPr algn="r">
              <a:defRPr/>
            </a:pPr>
            <a:r>
              <a:rPr lang="en-GB" sz="2600" smtClean="0">
                <a:solidFill>
                  <a:srgbClr val="FFFF00"/>
                </a:solidFill>
                <a:effectLst>
                  <a:outerShdw blurRad="38100" dist="38100" dir="2700000" algn="tl">
                    <a:srgbClr val="000000"/>
                  </a:outerShdw>
                </a:effectLst>
                <a:latin typeface="Calibri" pitchFamily="34" charset="0"/>
                <a:sym typeface="Wingdings" pitchFamily="2" charset="2"/>
              </a:rPr>
              <a:t>YES</a:t>
            </a:r>
            <a:endParaRPr lang="en-GB" sz="260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92" name="Text Box 3"/>
          <p:cNvSpPr txBox="1">
            <a:spLocks noChangeArrowheads="1"/>
          </p:cNvSpPr>
          <p:nvPr/>
        </p:nvSpPr>
        <p:spPr bwMode="auto">
          <a:xfrm>
            <a:off x="317500" y="5593800"/>
            <a:ext cx="2777392" cy="861774"/>
          </a:xfrm>
          <a:prstGeom prst="rect">
            <a:avLst/>
          </a:prstGeom>
          <a:noFill/>
          <a:ln w="9525">
            <a:noFill/>
            <a:miter lim="800000"/>
            <a:headEnd/>
            <a:tailEnd/>
          </a:ln>
          <a:effectLst/>
        </p:spPr>
        <p:txBody>
          <a:bodyPr wrap="square">
            <a:spAutoFit/>
          </a:bodyPr>
          <a:lstStyle/>
          <a:p>
            <a:pPr>
              <a:defRPr/>
            </a:pPr>
            <a:r>
              <a:rPr lang="en-GB" sz="2500" dirty="0" smtClean="0">
                <a:solidFill>
                  <a:schemeClr val="bg1"/>
                </a:solidFill>
                <a:effectLst>
                  <a:outerShdw blurRad="38100" dist="38100" dir="2700000" algn="tl">
                    <a:srgbClr val="000000"/>
                  </a:outerShdw>
                </a:effectLst>
                <a:latin typeface="Calibri" pitchFamily="34" charset="0"/>
                <a:sym typeface="Wingdings" pitchFamily="2" charset="2"/>
              </a:rPr>
              <a:t>Does the depth of melting change?</a:t>
            </a:r>
            <a:endParaRPr lang="en-GB" sz="25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3" name="Text Box 3"/>
          <p:cNvSpPr txBox="1">
            <a:spLocks noChangeArrowheads="1"/>
          </p:cNvSpPr>
          <p:nvPr/>
        </p:nvSpPr>
        <p:spPr bwMode="auto">
          <a:xfrm>
            <a:off x="2060455" y="6297185"/>
            <a:ext cx="940654" cy="507831"/>
          </a:xfrm>
          <a:prstGeom prst="rect">
            <a:avLst/>
          </a:prstGeom>
          <a:noFill/>
          <a:ln w="9525">
            <a:noFill/>
            <a:miter lim="800000"/>
            <a:headEnd/>
            <a:tailEnd/>
          </a:ln>
          <a:effectLst/>
        </p:spPr>
        <p:txBody>
          <a:bodyPr wrap="square">
            <a:spAutoFit/>
          </a:bodyPr>
          <a:lstStyle/>
          <a:p>
            <a:pPr algn="r">
              <a:defRPr/>
            </a:pPr>
            <a:r>
              <a:rPr lang="en-GB" sz="2600" smtClean="0">
                <a:solidFill>
                  <a:srgbClr val="FFFF00"/>
                </a:solidFill>
                <a:effectLst>
                  <a:outerShdw blurRad="38100" dist="38100" dir="2700000" algn="tl">
                    <a:srgbClr val="000000"/>
                  </a:outerShdw>
                </a:effectLst>
                <a:latin typeface="Calibri" pitchFamily="34" charset="0"/>
                <a:sym typeface="Wingdings" pitchFamily="2" charset="2"/>
              </a:rPr>
              <a:t>YES</a:t>
            </a:r>
            <a:endParaRPr lang="en-GB" sz="2600">
              <a:solidFill>
                <a:srgbClr val="FFFF00"/>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fade">
                                      <p:cBhvr>
                                        <p:cTn id="12" dur="500"/>
                                        <p:tgtEl>
                                          <p:spTgt spid="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xEl>
                                              <p:pRg st="0" end="0"/>
                                            </p:txEl>
                                          </p:spTgt>
                                        </p:tgtEl>
                                        <p:attrNameLst>
                                          <p:attrName>style.visibility</p:attrName>
                                        </p:attrNameLst>
                                      </p:cBhvr>
                                      <p:to>
                                        <p:strVal val="visible"/>
                                      </p:to>
                                    </p:set>
                                    <p:animEffect transition="in" filter="fade">
                                      <p:cBhvr>
                                        <p:cTn id="17" dur="500"/>
                                        <p:tgtEl>
                                          <p:spTgt spid="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0" end="0"/>
                                            </p:txEl>
                                          </p:spTgt>
                                        </p:tgtEl>
                                        <p:attrNameLst>
                                          <p:attrName>style.visibility</p:attrName>
                                        </p:attrNameLst>
                                      </p:cBhvr>
                                      <p:to>
                                        <p:strVal val="visible"/>
                                      </p:to>
                                    </p:set>
                                    <p:animEffect transition="in" filter="fade">
                                      <p:cBhvr>
                                        <p:cTn id="22" dur="500"/>
                                        <p:tgtEl>
                                          <p:spTgt spid="8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
                                            <p:txEl>
                                              <p:pRg st="0" end="0"/>
                                            </p:txEl>
                                          </p:spTgt>
                                        </p:tgtEl>
                                        <p:attrNameLst>
                                          <p:attrName>style.visibility</p:attrName>
                                        </p:attrNameLst>
                                      </p:cBhvr>
                                      <p:to>
                                        <p:strVal val="visible"/>
                                      </p:to>
                                    </p:set>
                                    <p:animEffect transition="in" filter="fade">
                                      <p:cBhvr>
                                        <p:cTn id="27" dur="500"/>
                                        <p:tgtEl>
                                          <p:spTgt spid="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
                                            <p:txEl>
                                              <p:pRg st="0" end="0"/>
                                            </p:txEl>
                                          </p:spTgt>
                                        </p:tgtEl>
                                        <p:attrNameLst>
                                          <p:attrName>style.visibility</p:attrName>
                                        </p:attrNameLst>
                                      </p:cBhvr>
                                      <p:to>
                                        <p:strVal val="visible"/>
                                      </p:to>
                                    </p:set>
                                    <p:animEffect transition="in" filter="fade">
                                      <p:cBhvr>
                                        <p:cTn id="32" dur="500"/>
                                        <p:tgtEl>
                                          <p:spTgt spid="8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
                                            <p:txEl>
                                              <p:pRg st="0" end="0"/>
                                            </p:txEl>
                                          </p:spTgt>
                                        </p:tgtEl>
                                        <p:attrNameLst>
                                          <p:attrName>style.visibility</p:attrName>
                                        </p:attrNameLst>
                                      </p:cBhvr>
                                      <p:to>
                                        <p:strVal val="visible"/>
                                      </p:to>
                                    </p:set>
                                    <p:animEffect transition="in" filter="fade">
                                      <p:cBhvr>
                                        <p:cTn id="37" dur="500"/>
                                        <p:tgtEl>
                                          <p:spTgt spid="8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3">
                                            <p:txEl>
                                              <p:pRg st="0" end="0"/>
                                            </p:txEl>
                                          </p:spTgt>
                                        </p:tgtEl>
                                        <p:attrNameLst>
                                          <p:attrName>style.visibility</p:attrName>
                                        </p:attrNameLst>
                                      </p:cBhvr>
                                      <p:to>
                                        <p:strVal val="visible"/>
                                      </p:to>
                                    </p:set>
                                    <p:animEffect transition="in" filter="fade">
                                      <p:cBhvr>
                                        <p:cTn id="42" dur="500"/>
                                        <p:tgtEl>
                                          <p:spTgt spid="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xEl>
                                              <p:pRg st="0" end="0"/>
                                            </p:txEl>
                                          </p:spTgt>
                                        </p:tgtEl>
                                        <p:attrNameLst>
                                          <p:attrName>style.visibility</p:attrName>
                                        </p:attrNameLst>
                                      </p:cBhvr>
                                      <p:to>
                                        <p:strVal val="visible"/>
                                      </p:to>
                                    </p:set>
                                    <p:animEffect transition="in" filter="fade">
                                      <p:cBhvr>
                                        <p:cTn id="47" dur="500"/>
                                        <p:tgtEl>
                                          <p:spTgt spid="8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0">
                                            <p:txEl>
                                              <p:pRg st="0" end="0"/>
                                            </p:txEl>
                                          </p:spTgt>
                                        </p:tgtEl>
                                        <p:attrNameLst>
                                          <p:attrName>style.visibility</p:attrName>
                                        </p:attrNameLst>
                                      </p:cBhvr>
                                      <p:to>
                                        <p:strVal val="visible"/>
                                      </p:to>
                                    </p:set>
                                    <p:animEffect transition="in" filter="fade">
                                      <p:cBhvr>
                                        <p:cTn id="52" dur="500"/>
                                        <p:tgtEl>
                                          <p:spTgt spid="9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xEl>
                                              <p:pRg st="0" end="0"/>
                                            </p:txEl>
                                          </p:spTgt>
                                        </p:tgtEl>
                                        <p:attrNameLst>
                                          <p:attrName>style.visibility</p:attrName>
                                        </p:attrNameLst>
                                      </p:cBhvr>
                                      <p:to>
                                        <p:strVal val="visible"/>
                                      </p:to>
                                    </p:set>
                                    <p:animEffect transition="in" filter="fade">
                                      <p:cBhvr>
                                        <p:cTn id="57" dur="500"/>
                                        <p:tgtEl>
                                          <p:spTgt spid="9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
                                            <p:txEl>
                                              <p:pRg st="0" end="0"/>
                                            </p:txEl>
                                          </p:spTgt>
                                        </p:tgtEl>
                                        <p:attrNameLst>
                                          <p:attrName>style.visibility</p:attrName>
                                        </p:attrNameLst>
                                      </p:cBhvr>
                                      <p:to>
                                        <p:strVal val="visible"/>
                                      </p:to>
                                    </p:set>
                                    <p:animEffect transition="in" filter="fade">
                                      <p:cBhvr>
                                        <p:cTn id="62" dur="500"/>
                                        <p:tgtEl>
                                          <p:spTgt spid="9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3">
                                            <p:txEl>
                                              <p:pRg st="0" end="0"/>
                                            </p:txEl>
                                          </p:spTgt>
                                        </p:tgtEl>
                                        <p:attrNameLst>
                                          <p:attrName>style.visibility</p:attrName>
                                        </p:attrNameLst>
                                      </p:cBhvr>
                                      <p:to>
                                        <p:strVal val="visible"/>
                                      </p:to>
                                    </p:set>
                                    <p:animEffect transition="in" filter="fade">
                                      <p:cBhvr>
                                        <p:cTn id="67"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autoUpdateAnimBg="0"/>
      <p:bldP spid="83" grpId="0" build="p" autoUpdateAnimBg="0"/>
      <p:bldP spid="84" grpId="0" build="p" autoUpdateAnimBg="0"/>
      <p:bldP spid="85" grpId="0" build="p" autoUpdateAnimBg="0"/>
      <p:bldP spid="86" grpId="0" build="p" autoUpdateAnimBg="0"/>
      <p:bldP spid="87" grpId="0" build="p" autoUpdateAnimBg="0"/>
      <p:bldP spid="75" grpId="0" animBg="1"/>
      <p:bldP spid="88" grpId="0" build="p" autoUpdateAnimBg="0"/>
      <p:bldP spid="89" grpId="0" build="p" autoUpdateAnimBg="0"/>
      <p:bldP spid="90" grpId="0" build="p" autoUpdateAnimBg="0"/>
      <p:bldP spid="91" grpId="0" build="p" autoUpdateAnimBg="0"/>
      <p:bldP spid="92" grpId="0" build="p" autoUpdateAnimBg="0"/>
      <p:bldP spid="9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44466" name="Line 82"/>
          <p:cNvSpPr>
            <a:spLocks noChangeShapeType="1"/>
          </p:cNvSpPr>
          <p:nvPr/>
        </p:nvSpPr>
        <p:spPr bwMode="auto">
          <a:xfrm flipH="1" flipV="1">
            <a:off x="4040188" y="1506538"/>
            <a:ext cx="593725" cy="4924425"/>
          </a:xfrm>
          <a:prstGeom prst="line">
            <a:avLst/>
          </a:prstGeom>
          <a:noFill/>
          <a:ln w="38100">
            <a:solidFill>
              <a:srgbClr val="0000FF"/>
            </a:solidFill>
            <a:prstDash val="sysDash"/>
            <a:round/>
            <a:headEnd/>
            <a:tailEnd/>
          </a:ln>
          <a:effectLst/>
        </p:spPr>
        <p:txBody>
          <a:bodyPr anchor="ctr"/>
          <a:lstStyle/>
          <a:p>
            <a:pPr>
              <a:defRPr/>
            </a:pPr>
            <a:endParaRPr lang="en-GB">
              <a:latin typeface="Calibri" pitchFamily="34" charset="0"/>
            </a:endParaRPr>
          </a:p>
        </p:txBody>
      </p:sp>
      <p:sp>
        <p:nvSpPr>
          <p:cNvPr id="144468" name="Line 84"/>
          <p:cNvSpPr>
            <a:spLocks noChangeShapeType="1"/>
          </p:cNvSpPr>
          <p:nvPr/>
        </p:nvSpPr>
        <p:spPr bwMode="auto">
          <a:xfrm flipH="1" flipV="1">
            <a:off x="5087938" y="1501775"/>
            <a:ext cx="1143000" cy="3432175"/>
          </a:xfrm>
          <a:prstGeom prst="line">
            <a:avLst/>
          </a:prstGeom>
          <a:noFill/>
          <a:ln w="38100">
            <a:solidFill>
              <a:srgbClr val="FF0000"/>
            </a:solidFill>
            <a:round/>
            <a:headEnd/>
            <a:tailEnd/>
          </a:ln>
          <a:effectLst/>
        </p:spPr>
        <p:txBody>
          <a:bodyPr anchor="ctr"/>
          <a:lstStyle/>
          <a:p>
            <a:pPr>
              <a:defRPr/>
            </a:pPr>
            <a:endParaRPr lang="en-GB">
              <a:latin typeface="Calibri" pitchFamily="34" charset="0"/>
            </a:endParaRPr>
          </a:p>
        </p:txBody>
      </p:sp>
      <p:sp>
        <p:nvSpPr>
          <p:cNvPr id="144469" name="Line 85"/>
          <p:cNvSpPr>
            <a:spLocks noChangeShapeType="1"/>
          </p:cNvSpPr>
          <p:nvPr/>
        </p:nvSpPr>
        <p:spPr bwMode="auto">
          <a:xfrm flipH="1" flipV="1">
            <a:off x="3702050" y="1479550"/>
            <a:ext cx="495300" cy="1539875"/>
          </a:xfrm>
          <a:prstGeom prst="line">
            <a:avLst/>
          </a:prstGeom>
          <a:noFill/>
          <a:ln w="38100">
            <a:solidFill>
              <a:srgbClr val="FF0000"/>
            </a:solidFill>
            <a:round/>
            <a:headEnd/>
            <a:tailEnd/>
          </a:ln>
          <a:effectLst/>
        </p:spPr>
        <p:txBody>
          <a:bodyPr anchor="ctr"/>
          <a:lstStyle/>
          <a:p>
            <a:pPr>
              <a:defRPr/>
            </a:pPr>
            <a:endParaRPr lang="en-GB">
              <a:latin typeface="Calibri" pitchFamily="34" charset="0"/>
            </a:endParaRPr>
          </a:p>
        </p:txBody>
      </p:sp>
      <p:sp>
        <p:nvSpPr>
          <p:cNvPr id="17487" name="Text Box 79"/>
          <p:cNvSpPr txBox="1">
            <a:spLocks noChangeArrowheads="1"/>
          </p:cNvSpPr>
          <p:nvPr/>
        </p:nvSpPr>
        <p:spPr bwMode="auto">
          <a:xfrm>
            <a:off x="6221413" y="1524000"/>
            <a:ext cx="2379662" cy="1311275"/>
          </a:xfrm>
          <a:prstGeom prst="rect">
            <a:avLst/>
          </a:prstGeom>
          <a:noFill/>
          <a:ln w="9525" algn="ctr">
            <a:noFill/>
            <a:miter lim="800000"/>
            <a:headEnd/>
            <a:tailEnd/>
          </a:ln>
          <a:effectLst/>
        </p:spPr>
        <p:txBody>
          <a:bodyPr>
            <a:spAutoFit/>
          </a:bodyPr>
          <a:lstStyle/>
          <a:p>
            <a:pPr algn="ctr">
              <a:spcBef>
                <a:spcPct val="50000"/>
              </a:spcBef>
              <a:defRPr/>
            </a:pPr>
            <a:r>
              <a:rPr lang="en-GB" sz="2000" b="1" dirty="0">
                <a:solidFill>
                  <a:srgbClr val="0000FF"/>
                </a:solidFill>
                <a:effectLst/>
                <a:latin typeface="Calibri" pitchFamily="34" charset="0"/>
              </a:rPr>
              <a:t>Solid Mantle (olivine) Adiabat    </a:t>
            </a:r>
            <a:r>
              <a:rPr lang="en-GB" sz="2000" b="1" dirty="0" smtClean="0">
                <a:solidFill>
                  <a:srgbClr val="0000FF"/>
                </a:solidFill>
                <a:effectLst/>
                <a:latin typeface="Calibri" pitchFamily="34" charset="0"/>
              </a:rPr>
              <a:t>(~0.6 </a:t>
            </a:r>
            <a:r>
              <a:rPr lang="en-GB" sz="2000" b="1" dirty="0">
                <a:solidFill>
                  <a:srgbClr val="0000FF"/>
                </a:solidFill>
                <a:effectLst/>
                <a:latin typeface="Calibri" pitchFamily="34" charset="0"/>
              </a:rPr>
              <a:t>°C/km or   </a:t>
            </a:r>
            <a:r>
              <a:rPr lang="en-GB" sz="2000" b="1" dirty="0" smtClean="0">
                <a:solidFill>
                  <a:srgbClr val="0000FF"/>
                </a:solidFill>
                <a:effectLst/>
                <a:latin typeface="Calibri" pitchFamily="34" charset="0"/>
              </a:rPr>
              <a:t>     18 </a:t>
            </a:r>
            <a:r>
              <a:rPr lang="en-GB" sz="2000" b="1" dirty="0">
                <a:solidFill>
                  <a:srgbClr val="0000FF"/>
                </a:solidFill>
                <a:effectLst/>
                <a:latin typeface="Calibri" pitchFamily="34" charset="0"/>
              </a:rPr>
              <a:t>°C/GPa)</a:t>
            </a:r>
          </a:p>
        </p:txBody>
      </p:sp>
      <p:sp>
        <p:nvSpPr>
          <p:cNvPr id="144472" name="Line 88"/>
          <p:cNvSpPr>
            <a:spLocks noChangeShapeType="1"/>
          </p:cNvSpPr>
          <p:nvPr/>
        </p:nvSpPr>
        <p:spPr bwMode="auto">
          <a:xfrm>
            <a:off x="6026150" y="5346700"/>
            <a:ext cx="150813" cy="1044575"/>
          </a:xfrm>
          <a:prstGeom prst="line">
            <a:avLst/>
          </a:prstGeom>
          <a:noFill/>
          <a:ln w="38100">
            <a:solidFill>
              <a:srgbClr val="0000FF"/>
            </a:solidFill>
            <a:round/>
            <a:headEnd/>
            <a:tailEnd/>
          </a:ln>
          <a:effectLst/>
        </p:spPr>
        <p:txBody>
          <a:bodyPr anchor="ctr"/>
          <a:lstStyle/>
          <a:p>
            <a:pPr>
              <a:defRPr/>
            </a:pPr>
            <a:endParaRPr lang="en-GB">
              <a:latin typeface="Calibri" pitchFamily="34" charset="0"/>
            </a:endParaRPr>
          </a:p>
        </p:txBody>
      </p:sp>
      <p:sp>
        <p:nvSpPr>
          <p:cNvPr id="144473" name="Line 89"/>
          <p:cNvSpPr>
            <a:spLocks noChangeShapeType="1"/>
          </p:cNvSpPr>
          <p:nvPr/>
        </p:nvSpPr>
        <p:spPr bwMode="auto">
          <a:xfrm>
            <a:off x="4510088" y="4794250"/>
            <a:ext cx="120650" cy="1054100"/>
          </a:xfrm>
          <a:prstGeom prst="line">
            <a:avLst/>
          </a:prstGeom>
          <a:noFill/>
          <a:ln w="38100">
            <a:solidFill>
              <a:srgbClr val="0000FF"/>
            </a:solidFill>
            <a:round/>
            <a:headEnd/>
            <a:tailEnd/>
          </a:ln>
          <a:effectLst/>
        </p:spPr>
        <p:txBody>
          <a:bodyPr anchor="ctr"/>
          <a:lstStyle/>
          <a:p>
            <a:pPr>
              <a:defRPr/>
            </a:pPr>
            <a:endParaRPr lang="en-GB">
              <a:latin typeface="Calibri" pitchFamily="34" charset="0"/>
            </a:endParaRPr>
          </a:p>
        </p:txBody>
      </p:sp>
      <p:sp>
        <p:nvSpPr>
          <p:cNvPr id="2" name="Text Box 79"/>
          <p:cNvSpPr txBox="1">
            <a:spLocks noChangeArrowheads="1"/>
          </p:cNvSpPr>
          <p:nvPr/>
        </p:nvSpPr>
        <p:spPr bwMode="auto">
          <a:xfrm>
            <a:off x="5292725" y="1182688"/>
            <a:ext cx="1173163" cy="336550"/>
          </a:xfrm>
          <a:prstGeom prst="rect">
            <a:avLst/>
          </a:prstGeom>
          <a:noFill/>
          <a:ln w="9525" algn="ctr">
            <a:noFill/>
            <a:miter lim="800000"/>
            <a:headEnd/>
            <a:tailEnd/>
          </a:ln>
          <a:effectLst/>
        </p:spPr>
        <p:txBody>
          <a:bodyPr>
            <a:spAutoFit/>
          </a:bodyPr>
          <a:lstStyle/>
          <a:p>
            <a:pPr algn="ctr">
              <a:spcBef>
                <a:spcPct val="50000"/>
              </a:spcBef>
              <a:defRPr/>
            </a:pPr>
            <a:r>
              <a:rPr lang="en-GB" sz="1600" b="1" smtClean="0">
                <a:solidFill>
                  <a:srgbClr val="0000FF"/>
                </a:solidFill>
                <a:effectLst/>
                <a:latin typeface="Calibri" pitchFamily="34" charset="0"/>
              </a:rPr>
              <a:t>1450°C</a:t>
            </a:r>
            <a:endParaRPr lang="en-GB" sz="1600" b="1">
              <a:solidFill>
                <a:srgbClr val="0000FF"/>
              </a:solidFill>
              <a:effectLst/>
              <a:latin typeface="Calibri" pitchFamily="34" charset="0"/>
            </a:endParaRPr>
          </a:p>
        </p:txBody>
      </p:sp>
      <p:sp>
        <p:nvSpPr>
          <p:cNvPr id="3" name="Text Box 79"/>
          <p:cNvSpPr txBox="1">
            <a:spLocks noChangeArrowheads="1"/>
          </p:cNvSpPr>
          <p:nvPr/>
        </p:nvSpPr>
        <p:spPr bwMode="auto">
          <a:xfrm>
            <a:off x="3306763" y="1201738"/>
            <a:ext cx="1173162" cy="336550"/>
          </a:xfrm>
          <a:prstGeom prst="rect">
            <a:avLst/>
          </a:prstGeom>
          <a:noFill/>
          <a:ln w="9525" algn="ctr">
            <a:noFill/>
            <a:miter lim="800000"/>
            <a:headEnd/>
            <a:tailEnd/>
          </a:ln>
          <a:effectLst/>
        </p:spPr>
        <p:txBody>
          <a:bodyPr>
            <a:spAutoFit/>
          </a:bodyPr>
          <a:lstStyle/>
          <a:p>
            <a:pPr algn="ctr">
              <a:spcBef>
                <a:spcPct val="50000"/>
              </a:spcBef>
              <a:defRPr/>
            </a:pPr>
            <a:r>
              <a:rPr lang="en-GB" sz="1600" b="1" smtClean="0">
                <a:solidFill>
                  <a:srgbClr val="0000FF"/>
                </a:solidFill>
                <a:effectLst/>
                <a:latin typeface="Calibri" pitchFamily="34" charset="0"/>
              </a:rPr>
              <a:t>1280°C</a:t>
            </a:r>
            <a:endParaRPr lang="en-GB" sz="1600" b="1">
              <a:solidFill>
                <a:srgbClr val="0000FF"/>
              </a:solidFill>
              <a:effectLst/>
              <a:latin typeface="Calibri" pitchFamily="34" charset="0"/>
            </a:endParaRPr>
          </a:p>
        </p:txBody>
      </p:sp>
      <p:sp>
        <p:nvSpPr>
          <p:cNvPr id="144477" name="Line 93"/>
          <p:cNvSpPr>
            <a:spLocks noChangeShapeType="1"/>
          </p:cNvSpPr>
          <p:nvPr/>
        </p:nvSpPr>
        <p:spPr bwMode="auto">
          <a:xfrm flipH="1" flipV="1">
            <a:off x="4995863" y="1485900"/>
            <a:ext cx="1265237" cy="3779838"/>
          </a:xfrm>
          <a:prstGeom prst="line">
            <a:avLst/>
          </a:prstGeom>
          <a:noFill/>
          <a:ln w="38100">
            <a:solidFill>
              <a:srgbClr val="FF0000"/>
            </a:solidFill>
            <a:round/>
            <a:headEnd/>
            <a:tailEnd/>
          </a:ln>
          <a:effectLst/>
        </p:spPr>
        <p:txBody>
          <a:bodyPr anchor="ctr"/>
          <a:lstStyle/>
          <a:p>
            <a:pPr>
              <a:defRPr/>
            </a:pPr>
            <a:endParaRPr lang="en-GB">
              <a:latin typeface="Calibri" pitchFamily="34" charset="0"/>
            </a:endParaRPr>
          </a:p>
        </p:txBody>
      </p:sp>
      <p:sp>
        <p:nvSpPr>
          <p:cNvPr id="144478" name="Line 94"/>
          <p:cNvSpPr>
            <a:spLocks noChangeShapeType="1"/>
          </p:cNvSpPr>
          <p:nvPr/>
        </p:nvSpPr>
        <p:spPr bwMode="auto">
          <a:xfrm flipH="1" flipV="1">
            <a:off x="3802063" y="1497013"/>
            <a:ext cx="349250" cy="1108075"/>
          </a:xfrm>
          <a:prstGeom prst="line">
            <a:avLst/>
          </a:prstGeom>
          <a:noFill/>
          <a:ln w="38100">
            <a:solidFill>
              <a:srgbClr val="FF0000"/>
            </a:solidFill>
            <a:round/>
            <a:headEnd/>
            <a:tailEnd/>
          </a:ln>
          <a:effectLst/>
        </p:spPr>
        <p:txBody>
          <a:bodyPr anchor="ctr"/>
          <a:lstStyle/>
          <a:p>
            <a:pPr>
              <a:defRPr/>
            </a:pPr>
            <a:endParaRPr lang="en-GB">
              <a:latin typeface="Calibri" pitchFamily="34" charset="0"/>
            </a:endParaRPr>
          </a:p>
        </p:txBody>
      </p:sp>
      <p:sp>
        <p:nvSpPr>
          <p:cNvPr id="144479" name="Line 95"/>
          <p:cNvSpPr>
            <a:spLocks noChangeShapeType="1"/>
          </p:cNvSpPr>
          <p:nvPr/>
        </p:nvSpPr>
        <p:spPr bwMode="auto">
          <a:xfrm flipH="1" flipV="1">
            <a:off x="3621088" y="1497013"/>
            <a:ext cx="641350" cy="1981200"/>
          </a:xfrm>
          <a:prstGeom prst="line">
            <a:avLst/>
          </a:prstGeom>
          <a:noFill/>
          <a:ln w="38100">
            <a:solidFill>
              <a:srgbClr val="FF0000"/>
            </a:solidFill>
            <a:round/>
            <a:headEnd/>
            <a:tailEnd/>
          </a:ln>
          <a:effectLst/>
        </p:spPr>
        <p:txBody>
          <a:bodyPr anchor="ctr"/>
          <a:lstStyle/>
          <a:p>
            <a:pPr>
              <a:defRPr/>
            </a:pPr>
            <a:endParaRPr lang="en-GB">
              <a:latin typeface="Calibri" pitchFamily="34" charset="0"/>
            </a:endParaRPr>
          </a:p>
        </p:txBody>
      </p:sp>
      <p:sp>
        <p:nvSpPr>
          <p:cNvPr id="144465" name="Line 81"/>
          <p:cNvSpPr>
            <a:spLocks noChangeShapeType="1"/>
          </p:cNvSpPr>
          <p:nvPr/>
        </p:nvSpPr>
        <p:spPr bwMode="auto">
          <a:xfrm flipH="1" flipV="1">
            <a:off x="5888038" y="1497013"/>
            <a:ext cx="533400" cy="4933950"/>
          </a:xfrm>
          <a:prstGeom prst="line">
            <a:avLst/>
          </a:prstGeom>
          <a:noFill/>
          <a:ln w="38100">
            <a:solidFill>
              <a:srgbClr val="0000FF"/>
            </a:solidFill>
            <a:prstDash val="sysDash"/>
            <a:round/>
            <a:headEnd/>
            <a:tailEnd/>
          </a:ln>
          <a:effectLst/>
        </p:spPr>
        <p:txBody>
          <a:bodyPr anchor="ctr"/>
          <a:lstStyle/>
          <a:p>
            <a:pPr>
              <a:defRPr/>
            </a:pPr>
            <a:endParaRPr lang="en-GB">
              <a:latin typeface="Calibri" pitchFamily="34" charset="0"/>
            </a:endParaRPr>
          </a:p>
        </p:txBody>
      </p:sp>
      <p:sp>
        <p:nvSpPr>
          <p:cNvPr id="144476" name="Line 92"/>
          <p:cNvSpPr>
            <a:spLocks noChangeShapeType="1"/>
          </p:cNvSpPr>
          <p:nvPr/>
        </p:nvSpPr>
        <p:spPr bwMode="auto">
          <a:xfrm flipH="1" flipV="1">
            <a:off x="5194300" y="1497013"/>
            <a:ext cx="1016000" cy="3054350"/>
          </a:xfrm>
          <a:prstGeom prst="line">
            <a:avLst/>
          </a:prstGeom>
          <a:noFill/>
          <a:ln w="38100">
            <a:solidFill>
              <a:srgbClr val="FF0000"/>
            </a:solidFill>
            <a:round/>
            <a:headEnd/>
            <a:tailEnd/>
          </a:ln>
          <a:effectLst/>
        </p:spPr>
        <p:txBody>
          <a:bodyPr anchor="ctr"/>
          <a:lstStyle/>
          <a:p>
            <a:pPr>
              <a:defRPr/>
            </a:pPr>
            <a:endParaRPr lang="en-GB">
              <a:latin typeface="Calibri" pitchFamily="34" charset="0"/>
            </a:endParaRPr>
          </a:p>
        </p:txBody>
      </p:sp>
      <p:sp>
        <p:nvSpPr>
          <p:cNvPr id="4" name="Text Box 79"/>
          <p:cNvSpPr txBox="1">
            <a:spLocks noChangeArrowheads="1"/>
          </p:cNvSpPr>
          <p:nvPr/>
        </p:nvSpPr>
        <p:spPr bwMode="auto">
          <a:xfrm>
            <a:off x="6411913" y="2925763"/>
            <a:ext cx="2379662" cy="1019959"/>
          </a:xfrm>
          <a:prstGeom prst="rect">
            <a:avLst/>
          </a:prstGeom>
          <a:noFill/>
          <a:ln w="9525" algn="ctr">
            <a:noFill/>
            <a:miter lim="800000"/>
            <a:headEnd/>
            <a:tailEnd/>
          </a:ln>
          <a:effectLst/>
        </p:spPr>
        <p:txBody>
          <a:bodyPr>
            <a:spAutoFit/>
          </a:bodyPr>
          <a:lstStyle/>
          <a:p>
            <a:pPr algn="ctr">
              <a:lnSpc>
                <a:spcPts val="2400"/>
              </a:lnSpc>
              <a:spcBef>
                <a:spcPct val="50000"/>
              </a:spcBef>
              <a:defRPr/>
            </a:pPr>
            <a:r>
              <a:rPr lang="en-GB" sz="2400" b="1" dirty="0">
                <a:solidFill>
                  <a:srgbClr val="FF0000"/>
                </a:solidFill>
                <a:effectLst/>
                <a:latin typeface="Calibri" pitchFamily="34" charset="0"/>
              </a:rPr>
              <a:t>Liquid Adiabat    </a:t>
            </a:r>
            <a:r>
              <a:rPr lang="en-GB" sz="2400" b="1" dirty="0" smtClean="0">
                <a:solidFill>
                  <a:srgbClr val="FF0000"/>
                </a:solidFill>
                <a:effectLst/>
                <a:latin typeface="Calibri" pitchFamily="34" charset="0"/>
              </a:rPr>
              <a:t>(~1 </a:t>
            </a:r>
            <a:r>
              <a:rPr lang="en-GB" sz="2400" b="1" dirty="0">
                <a:solidFill>
                  <a:srgbClr val="FF0000"/>
                </a:solidFill>
                <a:effectLst/>
                <a:latin typeface="Calibri" pitchFamily="34" charset="0"/>
              </a:rPr>
              <a:t>°C/km or      30 °C/GPa)</a:t>
            </a:r>
          </a:p>
        </p:txBody>
      </p:sp>
      <p:sp>
        <p:nvSpPr>
          <p:cNvPr id="9" name="Text Box 14"/>
          <p:cNvSpPr txBox="1">
            <a:spLocks noChangeArrowheads="1"/>
          </p:cNvSpPr>
          <p:nvPr/>
        </p:nvSpPr>
        <p:spPr bwMode="auto">
          <a:xfrm>
            <a:off x="7037388" y="4826000"/>
            <a:ext cx="1660525" cy="830263"/>
          </a:xfrm>
          <a:prstGeom prst="rect">
            <a:avLst/>
          </a:prstGeom>
          <a:noFill/>
          <a:ln w="9525" algn="ctr">
            <a:noFill/>
            <a:miter lim="800000"/>
            <a:headEnd/>
            <a:tailEnd/>
          </a:ln>
          <a:effectLst/>
        </p:spPr>
        <p:txBody>
          <a:bodyPr>
            <a:spAutoFit/>
          </a:bodyPr>
          <a:lstStyle/>
          <a:p>
            <a:pPr algn="ctr">
              <a:spcBef>
                <a:spcPct val="50000"/>
              </a:spcBef>
              <a:defRPr/>
            </a:pPr>
            <a:r>
              <a:rPr lang="en-GB" sz="1200" dirty="0" smtClean="0">
                <a:solidFill>
                  <a:schemeClr val="tx1"/>
                </a:solidFill>
                <a:effectLst>
                  <a:outerShdw blurRad="38100" dist="38100" dir="2700000" algn="tl">
                    <a:srgbClr val="FFFFFF"/>
                  </a:outerShdw>
                </a:effectLst>
                <a:latin typeface="Calibri" pitchFamily="34" charset="0"/>
              </a:rPr>
              <a:t>Green </a:t>
            </a:r>
            <a:r>
              <a:rPr lang="en-GB" sz="1200" dirty="0">
                <a:solidFill>
                  <a:schemeClr val="tx1"/>
                </a:solidFill>
                <a:effectLst>
                  <a:outerShdw blurRad="38100" dist="38100" dir="2700000" algn="tl">
                    <a:srgbClr val="FFFFFF"/>
                  </a:outerShdw>
                </a:effectLst>
                <a:latin typeface="Calibri" pitchFamily="34" charset="0"/>
              </a:rPr>
              <a:t>and </a:t>
            </a:r>
            <a:r>
              <a:rPr lang="en-GB" sz="1200" dirty="0" err="1" smtClean="0">
                <a:solidFill>
                  <a:schemeClr val="tx1"/>
                </a:solidFill>
                <a:effectLst>
                  <a:outerShdw blurRad="38100" dist="38100" dir="2700000" algn="tl">
                    <a:srgbClr val="FFFFFF"/>
                  </a:outerShdw>
                </a:effectLst>
                <a:latin typeface="Calibri" pitchFamily="34" charset="0"/>
              </a:rPr>
              <a:t>Falloon</a:t>
            </a:r>
            <a:r>
              <a:rPr lang="en-GB" sz="1200" dirty="0" smtClean="0">
                <a:solidFill>
                  <a:schemeClr val="tx1"/>
                </a:solidFill>
                <a:effectLst>
                  <a:outerShdw blurRad="38100" dist="38100" dir="2700000" algn="tl">
                    <a:srgbClr val="FFFFFF"/>
                  </a:outerShdw>
                </a:effectLst>
                <a:latin typeface="Calibri" pitchFamily="34" charset="0"/>
              </a:rPr>
              <a:t>, 2005 (</a:t>
            </a:r>
            <a:r>
              <a:rPr lang="en-GB" sz="1200" dirty="0" err="1" smtClean="0">
                <a:solidFill>
                  <a:schemeClr val="tx1"/>
                </a:solidFill>
                <a:effectLst>
                  <a:outerShdw blurRad="38100" dist="38100" dir="2700000" algn="tl">
                    <a:srgbClr val="FFFFFF"/>
                  </a:outerShdw>
                </a:effectLst>
                <a:latin typeface="Calibri" pitchFamily="34" charset="0"/>
              </a:rPr>
              <a:t>Geol</a:t>
            </a:r>
            <a:r>
              <a:rPr lang="en-GB" sz="1200" dirty="0" smtClean="0">
                <a:solidFill>
                  <a:schemeClr val="tx1"/>
                </a:solidFill>
                <a:effectLst>
                  <a:outerShdw blurRad="38100" dist="38100" dir="2700000" algn="tl">
                    <a:srgbClr val="FFFFFF"/>
                  </a:outerShdw>
                </a:effectLst>
                <a:latin typeface="Calibri" pitchFamily="34" charset="0"/>
              </a:rPr>
              <a:t> </a:t>
            </a:r>
            <a:r>
              <a:rPr lang="en-GB" sz="1200" dirty="0">
                <a:solidFill>
                  <a:schemeClr val="tx1"/>
                </a:solidFill>
                <a:effectLst>
                  <a:outerShdw blurRad="38100" dist="38100" dir="2700000" algn="tl">
                    <a:srgbClr val="FFFFFF"/>
                  </a:outerShdw>
                </a:effectLst>
                <a:latin typeface="Calibri" pitchFamily="34" charset="0"/>
              </a:rPr>
              <a:t>Soc. Am. Spec. Paper, 388, </a:t>
            </a:r>
            <a:r>
              <a:rPr lang="en-GB" sz="1200" dirty="0" smtClean="0">
                <a:solidFill>
                  <a:schemeClr val="tx1"/>
                </a:solidFill>
                <a:effectLst>
                  <a:outerShdw blurRad="38100" dist="38100" dir="2700000" algn="tl">
                    <a:srgbClr val="FFFFFF"/>
                  </a:outerShdw>
                </a:effectLst>
                <a:latin typeface="Calibri" pitchFamily="34" charset="0"/>
              </a:rPr>
              <a:t>217-247)</a:t>
            </a:r>
            <a:endParaRPr lang="en-GB" sz="1200" dirty="0">
              <a:solidFill>
                <a:schemeClr val="tx1"/>
              </a:solidFill>
              <a:effectLst>
                <a:outerShdw blurRad="38100" dist="38100" dir="2700000" algn="tl">
                  <a:srgbClr val="FFFFFF"/>
                </a:outerShdw>
              </a:effectLst>
              <a:latin typeface="Calibri" pitchFamily="34" charset="0"/>
            </a:endParaRPr>
          </a:p>
        </p:txBody>
      </p:sp>
      <p:sp>
        <p:nvSpPr>
          <p:cNvPr id="21" name="Text Box 79"/>
          <p:cNvSpPr txBox="1">
            <a:spLocks noChangeArrowheads="1"/>
          </p:cNvSpPr>
          <p:nvPr/>
        </p:nvSpPr>
        <p:spPr bwMode="auto">
          <a:xfrm>
            <a:off x="476250" y="4622800"/>
            <a:ext cx="3690938" cy="1816100"/>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smtClean="0">
                <a:solidFill>
                  <a:schemeClr val="tx1"/>
                </a:solidFill>
                <a:effectLst/>
                <a:latin typeface="Calibri" pitchFamily="34" charset="0"/>
              </a:rPr>
              <a:t>Note that the Liquid Adiabat may be even greater if melts react with wall-rock and cool.</a:t>
            </a:r>
            <a:endParaRPr lang="en-GB" sz="2800" dirty="0">
              <a:solidFill>
                <a:schemeClr val="tx1"/>
              </a:solidFill>
              <a:effectLst/>
              <a:latin typeface="Calibri" pitchFamily="34" charset="0"/>
            </a:endParaRPr>
          </a:p>
        </p:txBody>
      </p:sp>
      <p:sp>
        <p:nvSpPr>
          <p:cNvPr id="22" name="Line 95"/>
          <p:cNvSpPr>
            <a:spLocks noChangeShapeType="1"/>
          </p:cNvSpPr>
          <p:nvPr/>
        </p:nvSpPr>
        <p:spPr bwMode="auto">
          <a:xfrm flipH="1" flipV="1">
            <a:off x="3128963" y="1490663"/>
            <a:ext cx="1123950" cy="1987550"/>
          </a:xfrm>
          <a:prstGeom prst="line">
            <a:avLst/>
          </a:prstGeom>
          <a:noFill/>
          <a:ln w="38100">
            <a:solidFill>
              <a:srgbClr val="66FF33"/>
            </a:solidFill>
            <a:round/>
            <a:headEnd/>
            <a:tailEnd/>
          </a:ln>
          <a:effectLst/>
        </p:spPr>
        <p:txBody>
          <a:bodyPr anchor="ctr"/>
          <a:lstStyle/>
          <a:p>
            <a:pPr>
              <a:defRPr/>
            </a:pPr>
            <a:endParaRPr lang="en-GB">
              <a:latin typeface="Calibri" pitchFamily="34" charset="0"/>
            </a:endParaRPr>
          </a:p>
        </p:txBody>
      </p:sp>
      <p:sp>
        <p:nvSpPr>
          <p:cNvPr id="23" name="Line 95"/>
          <p:cNvSpPr>
            <a:spLocks noChangeShapeType="1"/>
          </p:cNvSpPr>
          <p:nvPr/>
        </p:nvSpPr>
        <p:spPr bwMode="auto">
          <a:xfrm flipH="1" flipV="1">
            <a:off x="3314700" y="1490663"/>
            <a:ext cx="930275" cy="1976437"/>
          </a:xfrm>
          <a:prstGeom prst="line">
            <a:avLst/>
          </a:prstGeom>
          <a:noFill/>
          <a:ln w="38100">
            <a:solidFill>
              <a:srgbClr val="66FF33"/>
            </a:solidFill>
            <a:round/>
            <a:headEnd/>
            <a:tailEnd/>
          </a:ln>
          <a:effectLst/>
        </p:spPr>
        <p:txBody>
          <a:bodyPr anchor="ctr"/>
          <a:lstStyle/>
          <a:p>
            <a:pPr>
              <a:defRPr/>
            </a:pPr>
            <a:endParaRPr lang="en-GB">
              <a:latin typeface="Calibri" pitchFamily="34" charset="0"/>
            </a:endParaRPr>
          </a:p>
        </p:txBody>
      </p:sp>
      <p:sp>
        <p:nvSpPr>
          <p:cNvPr id="24" name="Line 95"/>
          <p:cNvSpPr>
            <a:spLocks noChangeShapeType="1"/>
          </p:cNvSpPr>
          <p:nvPr/>
        </p:nvSpPr>
        <p:spPr bwMode="auto">
          <a:xfrm flipH="1" flipV="1">
            <a:off x="2946400" y="1490663"/>
            <a:ext cx="1304925" cy="1976437"/>
          </a:xfrm>
          <a:prstGeom prst="line">
            <a:avLst/>
          </a:prstGeom>
          <a:noFill/>
          <a:ln w="38100">
            <a:solidFill>
              <a:srgbClr val="66FF33"/>
            </a:solidFill>
            <a:round/>
            <a:headEnd/>
            <a:tailEnd/>
          </a:ln>
          <a:effectLst/>
        </p:spPr>
        <p:txBody>
          <a:bodyPr anchor="ctr"/>
          <a:lstStyle/>
          <a:p>
            <a:pPr>
              <a:defRPr/>
            </a:pPr>
            <a:endParaRPr lang="en-GB">
              <a:latin typeface="Calibri" pitchFamily="34" charset="0"/>
            </a:endParaRPr>
          </a:p>
        </p:txBody>
      </p:sp>
      <p:sp>
        <p:nvSpPr>
          <p:cNvPr id="25" name="Line 95"/>
          <p:cNvSpPr>
            <a:spLocks noChangeShapeType="1"/>
          </p:cNvSpPr>
          <p:nvPr/>
        </p:nvSpPr>
        <p:spPr bwMode="auto">
          <a:xfrm flipH="1" flipV="1">
            <a:off x="3487738" y="1490663"/>
            <a:ext cx="762000" cy="1992312"/>
          </a:xfrm>
          <a:prstGeom prst="line">
            <a:avLst/>
          </a:prstGeom>
          <a:noFill/>
          <a:ln w="38100">
            <a:solidFill>
              <a:srgbClr val="66FF33"/>
            </a:solidFill>
            <a:round/>
            <a:headEnd/>
            <a:tailEnd/>
          </a:ln>
          <a:effectLst/>
        </p:spPr>
        <p:txBody>
          <a:bodyPr anchor="ctr"/>
          <a:lstStyle/>
          <a:p>
            <a:pPr>
              <a:defRPr/>
            </a:pPr>
            <a:endParaRPr lang="en-GB">
              <a:latin typeface="Calibri" pitchFamily="34" charset="0"/>
            </a:endParaRPr>
          </a:p>
        </p:txBody>
      </p:sp>
      <p:sp>
        <p:nvSpPr>
          <p:cNvPr id="26" name="Line 95"/>
          <p:cNvSpPr>
            <a:spLocks noChangeShapeType="1"/>
          </p:cNvSpPr>
          <p:nvPr/>
        </p:nvSpPr>
        <p:spPr bwMode="auto">
          <a:xfrm flipH="1" flipV="1">
            <a:off x="2773363" y="1490663"/>
            <a:ext cx="1481137" cy="1984375"/>
          </a:xfrm>
          <a:prstGeom prst="line">
            <a:avLst/>
          </a:prstGeom>
          <a:noFill/>
          <a:ln w="38100">
            <a:solidFill>
              <a:srgbClr val="66FF33"/>
            </a:solidFill>
            <a:round/>
            <a:headEnd/>
            <a:tailEnd/>
          </a:ln>
          <a:effectLst/>
        </p:spPr>
        <p:txBody>
          <a:bodyPr anchor="ctr"/>
          <a:lstStyle/>
          <a:p>
            <a:pPr>
              <a:defRPr/>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4465"/>
                                        </p:tgtEl>
                                        <p:attrNameLst>
                                          <p:attrName>style.visibility</p:attrName>
                                        </p:attrNameLst>
                                      </p:cBhvr>
                                      <p:to>
                                        <p:strVal val="visible"/>
                                      </p:to>
                                    </p:set>
                                    <p:animEffect transition="in" filter="wipe(down)">
                                      <p:cBhvr>
                                        <p:cTn id="16" dur="2000"/>
                                        <p:tgtEl>
                                          <p:spTgt spid="14446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7487"/>
                                        </p:tgtEl>
                                        <p:attrNameLst>
                                          <p:attrName>style.visibility</p:attrName>
                                        </p:attrNameLst>
                                      </p:cBhvr>
                                      <p:to>
                                        <p:strVal val="visible"/>
                                      </p:to>
                                    </p:set>
                                    <p:animEffect transition="in" filter="fade">
                                      <p:cBhvr>
                                        <p:cTn id="20" dur="500"/>
                                        <p:tgtEl>
                                          <p:spTgt spid="174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44472"/>
                                        </p:tgtEl>
                                        <p:attrNameLst>
                                          <p:attrName>style.visibility</p:attrName>
                                        </p:attrNameLst>
                                      </p:cBhvr>
                                      <p:to>
                                        <p:strVal val="visible"/>
                                      </p:to>
                                    </p:set>
                                    <p:animEffect transition="in" filter="wipe(up)">
                                      <p:cBhvr>
                                        <p:cTn id="29" dur="500"/>
                                        <p:tgtEl>
                                          <p:spTgt spid="14447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4466"/>
                                        </p:tgtEl>
                                        <p:attrNameLst>
                                          <p:attrName>style.visibility</p:attrName>
                                        </p:attrNameLst>
                                      </p:cBhvr>
                                      <p:to>
                                        <p:strVal val="visible"/>
                                      </p:to>
                                    </p:set>
                                    <p:animEffect transition="in" filter="wipe(down)">
                                      <p:cBhvr>
                                        <p:cTn id="34" dur="2000"/>
                                        <p:tgtEl>
                                          <p:spTgt spid="14446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44473"/>
                                        </p:tgtEl>
                                        <p:attrNameLst>
                                          <p:attrName>style.visibility</p:attrName>
                                        </p:attrNameLst>
                                      </p:cBhvr>
                                      <p:to>
                                        <p:strVal val="visible"/>
                                      </p:to>
                                    </p:set>
                                    <p:animEffect transition="in" filter="wipe(up)">
                                      <p:cBhvr>
                                        <p:cTn id="43" dur="500"/>
                                        <p:tgtEl>
                                          <p:spTgt spid="14447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4468"/>
                                        </p:tgtEl>
                                        <p:attrNameLst>
                                          <p:attrName>style.visibility</p:attrName>
                                        </p:attrNameLst>
                                      </p:cBhvr>
                                      <p:to>
                                        <p:strVal val="visible"/>
                                      </p:to>
                                    </p:set>
                                    <p:animEffect transition="in" filter="wipe(down)">
                                      <p:cBhvr>
                                        <p:cTn id="48" dur="2000"/>
                                        <p:tgtEl>
                                          <p:spTgt spid="144468"/>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44476"/>
                                        </p:tgtEl>
                                        <p:attrNameLst>
                                          <p:attrName>style.visibility</p:attrName>
                                        </p:attrNameLst>
                                      </p:cBhvr>
                                      <p:to>
                                        <p:strVal val="visible"/>
                                      </p:to>
                                    </p:set>
                                    <p:animEffect transition="in" filter="wipe(down)">
                                      <p:cBhvr>
                                        <p:cTn id="57" dur="2000"/>
                                        <p:tgtEl>
                                          <p:spTgt spid="14447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4477"/>
                                        </p:tgtEl>
                                        <p:attrNameLst>
                                          <p:attrName>style.visibility</p:attrName>
                                        </p:attrNameLst>
                                      </p:cBhvr>
                                      <p:to>
                                        <p:strVal val="visible"/>
                                      </p:to>
                                    </p:set>
                                    <p:animEffect transition="in" filter="wipe(down)">
                                      <p:cBhvr>
                                        <p:cTn id="62" dur="2000"/>
                                        <p:tgtEl>
                                          <p:spTgt spid="14447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44478"/>
                                        </p:tgtEl>
                                        <p:attrNameLst>
                                          <p:attrName>style.visibility</p:attrName>
                                        </p:attrNameLst>
                                      </p:cBhvr>
                                      <p:to>
                                        <p:strVal val="visible"/>
                                      </p:to>
                                    </p:set>
                                    <p:animEffect transition="in" filter="wipe(down)">
                                      <p:cBhvr>
                                        <p:cTn id="67" dur="2000"/>
                                        <p:tgtEl>
                                          <p:spTgt spid="144478"/>
                                        </p:tgtEl>
                                      </p:cBhvr>
                                    </p:animEffect>
                                  </p:childTnLst>
                                </p:cTn>
                              </p:par>
                            </p:childTnLst>
                          </p:cTn>
                        </p:par>
                        <p:par>
                          <p:cTn id="68" fill="hold">
                            <p:stCondLst>
                              <p:cond delay="2000"/>
                            </p:stCondLst>
                            <p:childTnLst>
                              <p:par>
                                <p:cTn id="69" presetID="22" presetClass="entr" presetSubtype="4" fill="hold" nodeType="afterEffect">
                                  <p:stCondLst>
                                    <p:cond delay="0"/>
                                  </p:stCondLst>
                                  <p:childTnLst>
                                    <p:set>
                                      <p:cBhvr>
                                        <p:cTn id="70" dur="1" fill="hold">
                                          <p:stCondLst>
                                            <p:cond delay="0"/>
                                          </p:stCondLst>
                                        </p:cTn>
                                        <p:tgtEl>
                                          <p:spTgt spid="144469"/>
                                        </p:tgtEl>
                                        <p:attrNameLst>
                                          <p:attrName>style.visibility</p:attrName>
                                        </p:attrNameLst>
                                      </p:cBhvr>
                                      <p:to>
                                        <p:strVal val="visible"/>
                                      </p:to>
                                    </p:set>
                                    <p:animEffect transition="in" filter="wipe(down)">
                                      <p:cBhvr>
                                        <p:cTn id="71" dur="2000"/>
                                        <p:tgtEl>
                                          <p:spTgt spid="14446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144479"/>
                                        </p:tgtEl>
                                        <p:attrNameLst>
                                          <p:attrName>style.visibility</p:attrName>
                                        </p:attrNameLst>
                                      </p:cBhvr>
                                      <p:to>
                                        <p:strVal val="visible"/>
                                      </p:to>
                                    </p:set>
                                    <p:animEffect transition="in" filter="wipe(down)">
                                      <p:cBhvr>
                                        <p:cTn id="75" dur="2000"/>
                                        <p:tgtEl>
                                          <p:spTgt spid="14447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2000"/>
                                        <p:tgtEl>
                                          <p:spTgt spid="22"/>
                                        </p:tgtEl>
                                      </p:cBhvr>
                                    </p:animEffect>
                                  </p:childTnLst>
                                </p:cTn>
                              </p:par>
                              <p:par>
                                <p:cTn id="86" presetID="22" presetClass="entr" presetSubtype="4"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2000"/>
                                        <p:tgtEl>
                                          <p:spTgt spid="23"/>
                                        </p:tgtEl>
                                      </p:cBhvr>
                                    </p:animEffect>
                                  </p:childTnLst>
                                </p:cTn>
                              </p:par>
                              <p:par>
                                <p:cTn id="89" presetID="22" presetClass="entr" presetSubtype="4"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000"/>
                                        <p:tgtEl>
                                          <p:spTgt spid="24"/>
                                        </p:tgtEl>
                                      </p:cBhvr>
                                    </p:animEffect>
                                  </p:childTnLst>
                                </p:cTn>
                              </p:par>
                              <p:par>
                                <p:cTn id="92" presetID="22" presetClass="entr" presetSubtype="4"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down)">
                                      <p:cBhvr>
                                        <p:cTn id="94" dur="2000"/>
                                        <p:tgtEl>
                                          <p:spTgt spid="25"/>
                                        </p:tgtEl>
                                      </p:cBhvr>
                                    </p:animEffect>
                                  </p:childTnLst>
                                </p:cTn>
                              </p:par>
                              <p:par>
                                <p:cTn id="95" presetID="22" presetClass="entr" presetSubtype="4"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down)">
                                      <p:cBhvr>
                                        <p:cTn id="9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7" grpId="0"/>
      <p:bldP spid="2" grpId="0"/>
      <p:bldP spid="3" grpId="0"/>
      <p:bldP spid="4" grpId="0"/>
      <p:bldP spid="9" grpId="0"/>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5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7" name="Text Box 79"/>
          <p:cNvSpPr txBox="1">
            <a:spLocks noChangeArrowheads="1"/>
          </p:cNvSpPr>
          <p:nvPr/>
        </p:nvSpPr>
        <p:spPr bwMode="auto">
          <a:xfrm>
            <a:off x="0" y="0"/>
            <a:ext cx="9144000" cy="954107"/>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smtClean="0">
                <a:solidFill>
                  <a:schemeClr val="tx1"/>
                </a:solidFill>
                <a:effectLst/>
                <a:latin typeface="Calibri" pitchFamily="34" charset="0"/>
              </a:rPr>
              <a:t>Did you understand what is the relation between the Geotherm, the Solidus and the Adiabat?</a:t>
            </a:r>
            <a:endParaRPr lang="en-GB" sz="2800" dirty="0">
              <a:solidFill>
                <a:schemeClr val="tx1"/>
              </a:solidFill>
              <a:effectLst/>
              <a:latin typeface="Calibri" pitchFamily="34" charset="0"/>
            </a:endParaRPr>
          </a:p>
        </p:txBody>
      </p:sp>
      <p:grpSp>
        <p:nvGrpSpPr>
          <p:cNvPr id="3" name="Gruppo 29"/>
          <p:cNvGrpSpPr/>
          <p:nvPr/>
        </p:nvGrpSpPr>
        <p:grpSpPr>
          <a:xfrm>
            <a:off x="2004060" y="1478280"/>
            <a:ext cx="6512134" cy="4956388"/>
            <a:chOff x="2004060" y="1478280"/>
            <a:chExt cx="6512134" cy="4956388"/>
          </a:xfrm>
        </p:grpSpPr>
        <p:sp>
          <p:nvSpPr>
            <p:cNvPr id="28" name="Figura a mano libera 27"/>
            <p:cNvSpPr/>
            <p:nvPr/>
          </p:nvSpPr>
          <p:spPr bwMode="auto">
            <a:xfrm>
              <a:off x="2004060" y="1478280"/>
              <a:ext cx="6427544" cy="4956388"/>
            </a:xfrm>
            <a:custGeom>
              <a:avLst/>
              <a:gdLst>
                <a:gd name="connsiteX0" fmla="*/ 7620 w 6294120"/>
                <a:gd name="connsiteY0" fmla="*/ 304800 h 4000500"/>
                <a:gd name="connsiteX1" fmla="*/ 1021080 w 6294120"/>
                <a:gd name="connsiteY1" fmla="*/ 899160 h 4000500"/>
                <a:gd name="connsiteX2" fmla="*/ 2743200 w 6294120"/>
                <a:gd name="connsiteY2" fmla="*/ 2232660 h 4000500"/>
                <a:gd name="connsiteX3" fmla="*/ 3566160 w 6294120"/>
                <a:gd name="connsiteY3" fmla="*/ 3139440 h 4000500"/>
                <a:gd name="connsiteX4" fmla="*/ 4671060 w 6294120"/>
                <a:gd name="connsiteY4" fmla="*/ 4000500 h 4000500"/>
                <a:gd name="connsiteX5" fmla="*/ 6294120 w 6294120"/>
                <a:gd name="connsiteY5" fmla="*/ 3413760 h 4000500"/>
                <a:gd name="connsiteX6" fmla="*/ 5242560 w 6294120"/>
                <a:gd name="connsiteY6" fmla="*/ 53340 h 4000500"/>
                <a:gd name="connsiteX7" fmla="*/ 4541520 w 6294120"/>
                <a:gd name="connsiteY7" fmla="*/ 45720 h 4000500"/>
                <a:gd name="connsiteX8" fmla="*/ 4328160 w 6294120"/>
                <a:gd name="connsiteY8" fmla="*/ 297180 h 4000500"/>
                <a:gd name="connsiteX9" fmla="*/ 3878580 w 6294120"/>
                <a:gd name="connsiteY9" fmla="*/ 22860 h 4000500"/>
                <a:gd name="connsiteX10" fmla="*/ 3276600 w 6294120"/>
                <a:gd name="connsiteY10" fmla="*/ 167640 h 4000500"/>
                <a:gd name="connsiteX11" fmla="*/ 3093720 w 6294120"/>
                <a:gd name="connsiteY11" fmla="*/ 7620 h 4000500"/>
                <a:gd name="connsiteX12" fmla="*/ 2186940 w 6294120"/>
                <a:gd name="connsiteY12" fmla="*/ 175260 h 4000500"/>
                <a:gd name="connsiteX13" fmla="*/ 2026920 w 6294120"/>
                <a:gd name="connsiteY13" fmla="*/ 7620 h 4000500"/>
                <a:gd name="connsiteX14" fmla="*/ 1645920 w 6294120"/>
                <a:gd name="connsiteY14" fmla="*/ 7620 h 4000500"/>
                <a:gd name="connsiteX15" fmla="*/ 876300 w 6294120"/>
                <a:gd name="connsiteY15" fmla="*/ 190500 h 4000500"/>
                <a:gd name="connsiteX16" fmla="*/ 0 w 6294120"/>
                <a:gd name="connsiteY16" fmla="*/ 0 h 4000500"/>
                <a:gd name="connsiteX17" fmla="*/ 22860 w 6294120"/>
                <a:gd name="connsiteY17" fmla="*/ 121920 h 4000500"/>
                <a:gd name="connsiteX18" fmla="*/ 121920 w 6294120"/>
                <a:gd name="connsiteY18" fmla="*/ 251460 h 4000500"/>
                <a:gd name="connsiteX19" fmla="*/ 7620 w 6294120"/>
                <a:gd name="connsiteY19" fmla="*/ 304800 h 4000500"/>
                <a:gd name="connsiteX0" fmla="*/ 7620 w 6294120"/>
                <a:gd name="connsiteY0" fmla="*/ 304800 h 4909820"/>
                <a:gd name="connsiteX1" fmla="*/ 1021080 w 6294120"/>
                <a:gd name="connsiteY1" fmla="*/ 899160 h 4909820"/>
                <a:gd name="connsiteX2" fmla="*/ 2743200 w 6294120"/>
                <a:gd name="connsiteY2" fmla="*/ 2232660 h 4909820"/>
                <a:gd name="connsiteX3" fmla="*/ 3566160 w 6294120"/>
                <a:gd name="connsiteY3" fmla="*/ 3139440 h 4909820"/>
                <a:gd name="connsiteX4" fmla="*/ 5646420 w 6294120"/>
                <a:gd name="connsiteY4" fmla="*/ 4909820 h 4909820"/>
                <a:gd name="connsiteX5" fmla="*/ 6294120 w 6294120"/>
                <a:gd name="connsiteY5" fmla="*/ 3413760 h 4909820"/>
                <a:gd name="connsiteX6" fmla="*/ 5242560 w 6294120"/>
                <a:gd name="connsiteY6" fmla="*/ 53340 h 4909820"/>
                <a:gd name="connsiteX7" fmla="*/ 4541520 w 6294120"/>
                <a:gd name="connsiteY7" fmla="*/ 45720 h 4909820"/>
                <a:gd name="connsiteX8" fmla="*/ 4328160 w 6294120"/>
                <a:gd name="connsiteY8" fmla="*/ 297180 h 4909820"/>
                <a:gd name="connsiteX9" fmla="*/ 3878580 w 6294120"/>
                <a:gd name="connsiteY9" fmla="*/ 22860 h 4909820"/>
                <a:gd name="connsiteX10" fmla="*/ 3276600 w 6294120"/>
                <a:gd name="connsiteY10" fmla="*/ 167640 h 4909820"/>
                <a:gd name="connsiteX11" fmla="*/ 3093720 w 6294120"/>
                <a:gd name="connsiteY11" fmla="*/ 7620 h 4909820"/>
                <a:gd name="connsiteX12" fmla="*/ 2186940 w 6294120"/>
                <a:gd name="connsiteY12" fmla="*/ 175260 h 4909820"/>
                <a:gd name="connsiteX13" fmla="*/ 2026920 w 6294120"/>
                <a:gd name="connsiteY13" fmla="*/ 7620 h 4909820"/>
                <a:gd name="connsiteX14" fmla="*/ 1645920 w 6294120"/>
                <a:gd name="connsiteY14" fmla="*/ 7620 h 4909820"/>
                <a:gd name="connsiteX15" fmla="*/ 876300 w 6294120"/>
                <a:gd name="connsiteY15" fmla="*/ 190500 h 4909820"/>
                <a:gd name="connsiteX16" fmla="*/ 0 w 6294120"/>
                <a:gd name="connsiteY16" fmla="*/ 0 h 4909820"/>
                <a:gd name="connsiteX17" fmla="*/ 22860 w 6294120"/>
                <a:gd name="connsiteY17" fmla="*/ 121920 h 4909820"/>
                <a:gd name="connsiteX18" fmla="*/ 121920 w 6294120"/>
                <a:gd name="connsiteY18" fmla="*/ 251460 h 4909820"/>
                <a:gd name="connsiteX19" fmla="*/ 7620 w 6294120"/>
                <a:gd name="connsiteY19"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427544"/>
                <a:gd name="connsiteY0" fmla="*/ 304800 h 4956388"/>
                <a:gd name="connsiteX1" fmla="*/ 1021080 w 6427544"/>
                <a:gd name="connsiteY1" fmla="*/ 899160 h 4956388"/>
                <a:gd name="connsiteX2" fmla="*/ 2743200 w 6427544"/>
                <a:gd name="connsiteY2" fmla="*/ 2232660 h 4956388"/>
                <a:gd name="connsiteX3" fmla="*/ 3566160 w 6427544"/>
                <a:gd name="connsiteY3" fmla="*/ 3139440 h 4956388"/>
                <a:gd name="connsiteX4" fmla="*/ 5646420 w 6427544"/>
                <a:gd name="connsiteY4" fmla="*/ 4909820 h 4956388"/>
                <a:gd name="connsiteX5" fmla="*/ 6427544 w 6427544"/>
                <a:gd name="connsiteY5" fmla="*/ 4956388 h 4956388"/>
                <a:gd name="connsiteX6" fmla="*/ 6294120 w 6427544"/>
                <a:gd name="connsiteY6" fmla="*/ 3413760 h 4956388"/>
                <a:gd name="connsiteX7" fmla="*/ 5242560 w 6427544"/>
                <a:gd name="connsiteY7" fmla="*/ 53340 h 4956388"/>
                <a:gd name="connsiteX8" fmla="*/ 4541520 w 6427544"/>
                <a:gd name="connsiteY8" fmla="*/ 45720 h 4956388"/>
                <a:gd name="connsiteX9" fmla="*/ 4328160 w 6427544"/>
                <a:gd name="connsiteY9" fmla="*/ 297180 h 4956388"/>
                <a:gd name="connsiteX10" fmla="*/ 3878580 w 6427544"/>
                <a:gd name="connsiteY10" fmla="*/ 22860 h 4956388"/>
                <a:gd name="connsiteX11" fmla="*/ 3276600 w 6427544"/>
                <a:gd name="connsiteY11" fmla="*/ 167640 h 4956388"/>
                <a:gd name="connsiteX12" fmla="*/ 3093720 w 6427544"/>
                <a:gd name="connsiteY12" fmla="*/ 7620 h 4956388"/>
                <a:gd name="connsiteX13" fmla="*/ 2186940 w 6427544"/>
                <a:gd name="connsiteY13" fmla="*/ 175260 h 4956388"/>
                <a:gd name="connsiteX14" fmla="*/ 2026920 w 6427544"/>
                <a:gd name="connsiteY14" fmla="*/ 7620 h 4956388"/>
                <a:gd name="connsiteX15" fmla="*/ 1645920 w 6427544"/>
                <a:gd name="connsiteY15" fmla="*/ 7620 h 4956388"/>
                <a:gd name="connsiteX16" fmla="*/ 876300 w 6427544"/>
                <a:gd name="connsiteY16" fmla="*/ 190500 h 4956388"/>
                <a:gd name="connsiteX17" fmla="*/ 0 w 6427544"/>
                <a:gd name="connsiteY17" fmla="*/ 0 h 4956388"/>
                <a:gd name="connsiteX18" fmla="*/ 22860 w 6427544"/>
                <a:gd name="connsiteY18" fmla="*/ 121920 h 4956388"/>
                <a:gd name="connsiteX19" fmla="*/ 121920 w 6427544"/>
                <a:gd name="connsiteY19" fmla="*/ 251460 h 4956388"/>
                <a:gd name="connsiteX20" fmla="*/ 7620 w 6427544"/>
                <a:gd name="connsiteY20" fmla="*/ 304800 h 49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7544" h="4956388">
                  <a:moveTo>
                    <a:pt x="7620" y="304800"/>
                  </a:moveTo>
                  <a:lnTo>
                    <a:pt x="1021080" y="899160"/>
                  </a:lnTo>
                  <a:lnTo>
                    <a:pt x="2743200" y="2232660"/>
                  </a:lnTo>
                  <a:lnTo>
                    <a:pt x="3566160" y="3139440"/>
                  </a:lnTo>
                  <a:lnTo>
                    <a:pt x="5646420" y="4909820"/>
                  </a:lnTo>
                  <a:lnTo>
                    <a:pt x="6427544" y="4956388"/>
                  </a:lnTo>
                  <a:lnTo>
                    <a:pt x="6294120" y="3413760"/>
                  </a:lnTo>
                  <a:lnTo>
                    <a:pt x="5242560" y="53340"/>
                  </a:lnTo>
                  <a:lnTo>
                    <a:pt x="4541520" y="45720"/>
                  </a:lnTo>
                  <a:lnTo>
                    <a:pt x="4328160" y="297180"/>
                  </a:lnTo>
                  <a:lnTo>
                    <a:pt x="3878580" y="22860"/>
                  </a:lnTo>
                  <a:lnTo>
                    <a:pt x="3276600" y="167640"/>
                  </a:lnTo>
                  <a:lnTo>
                    <a:pt x="3093720" y="7620"/>
                  </a:lnTo>
                  <a:lnTo>
                    <a:pt x="2186940" y="175260"/>
                  </a:lnTo>
                  <a:lnTo>
                    <a:pt x="2026920" y="7620"/>
                  </a:lnTo>
                  <a:lnTo>
                    <a:pt x="1645920" y="7620"/>
                  </a:lnTo>
                  <a:lnTo>
                    <a:pt x="876300" y="190500"/>
                  </a:lnTo>
                  <a:lnTo>
                    <a:pt x="0" y="0"/>
                  </a:lnTo>
                  <a:lnTo>
                    <a:pt x="22860" y="121920"/>
                  </a:lnTo>
                  <a:lnTo>
                    <a:pt x="121920" y="251460"/>
                  </a:lnTo>
                  <a:lnTo>
                    <a:pt x="7620" y="3048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9" name="Text Box 79"/>
            <p:cNvSpPr txBox="1">
              <a:spLocks noChangeArrowheads="1"/>
            </p:cNvSpPr>
            <p:nvPr/>
          </p:nvSpPr>
          <p:spPr bwMode="auto">
            <a:xfrm>
              <a:off x="5807075" y="1562581"/>
              <a:ext cx="2709119" cy="369332"/>
            </a:xfrm>
            <a:prstGeom prst="rect">
              <a:avLst/>
            </a:prstGeom>
            <a:noFill/>
            <a:ln w="9525" algn="ctr">
              <a:noFill/>
              <a:miter lim="800000"/>
              <a:headEnd/>
              <a:tailEnd/>
            </a:ln>
          </p:spPr>
          <p:txBody>
            <a:bodyPr wrap="square">
              <a:spAutoFit/>
            </a:bodyPr>
            <a:lstStyle/>
            <a:p>
              <a:pPr algn="r">
                <a:spcBef>
                  <a:spcPct val="50000"/>
                </a:spcBef>
              </a:pPr>
              <a:r>
                <a:rPr lang="en-GB" dirty="0" smtClean="0">
                  <a:solidFill>
                    <a:schemeClr val="tx1"/>
                  </a:solidFill>
                  <a:effectLst/>
                  <a:latin typeface="Calibri" pitchFamily="34" charset="0"/>
                </a:rPr>
                <a:t>Let’s simplify this diagram</a:t>
              </a:r>
              <a:endParaRPr lang="en-GB" dirty="0">
                <a:solidFill>
                  <a:schemeClr val="tx1"/>
                </a:solidFill>
                <a:effectLst/>
                <a:latin typeface="Calibri" pitchFamily="34" charset="0"/>
              </a:endParaRPr>
            </a:p>
          </p:txBody>
        </p:sp>
      </p:grpSp>
      <p:sp>
        <p:nvSpPr>
          <p:cNvPr id="31" name="Figura a mano libera 30"/>
          <p:cNvSpPr/>
          <p:nvPr/>
        </p:nvSpPr>
        <p:spPr bwMode="auto">
          <a:xfrm>
            <a:off x="1981200" y="2570480"/>
            <a:ext cx="1889760" cy="599440"/>
          </a:xfrm>
          <a:custGeom>
            <a:avLst/>
            <a:gdLst>
              <a:gd name="connsiteX0" fmla="*/ 0 w 1889760"/>
              <a:gd name="connsiteY0" fmla="*/ 0 h 599440"/>
              <a:gd name="connsiteX1" fmla="*/ 1889760 w 1889760"/>
              <a:gd name="connsiteY1" fmla="*/ 599440 h 599440"/>
              <a:gd name="connsiteX0" fmla="*/ 0 w 1889760"/>
              <a:gd name="connsiteY0" fmla="*/ 0 h 599440"/>
              <a:gd name="connsiteX1" fmla="*/ 1889760 w 1889760"/>
              <a:gd name="connsiteY1" fmla="*/ 599440 h 599440"/>
              <a:gd name="connsiteX0" fmla="*/ 0 w 1889760"/>
              <a:gd name="connsiteY0" fmla="*/ 0 h 599440"/>
              <a:gd name="connsiteX1" fmla="*/ 1889760 w 1889760"/>
              <a:gd name="connsiteY1" fmla="*/ 599440 h 599440"/>
            </a:gdLst>
            <a:ahLst/>
            <a:cxnLst>
              <a:cxn ang="0">
                <a:pos x="connsiteX0" y="connsiteY0"/>
              </a:cxn>
              <a:cxn ang="0">
                <a:pos x="connsiteX1" y="connsiteY1"/>
              </a:cxn>
            </a:cxnLst>
            <a:rect l="l" t="t" r="r" b="b"/>
            <a:pathLst>
              <a:path w="1889760" h="599440">
                <a:moveTo>
                  <a:pt x="0" y="0"/>
                </a:moveTo>
                <a:cubicBezTo>
                  <a:pt x="664210" y="169333"/>
                  <a:pt x="1282700" y="338667"/>
                  <a:pt x="1889760" y="599440"/>
                </a:cubicBez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Figura a mano libera 31"/>
          <p:cNvSpPr/>
          <p:nvPr/>
        </p:nvSpPr>
        <p:spPr bwMode="auto">
          <a:xfrm>
            <a:off x="1991360" y="3840480"/>
            <a:ext cx="3535680" cy="751840"/>
          </a:xfrm>
          <a:custGeom>
            <a:avLst/>
            <a:gdLst>
              <a:gd name="connsiteX0" fmla="*/ 0 w 3535680"/>
              <a:gd name="connsiteY0" fmla="*/ 0 h 751840"/>
              <a:gd name="connsiteX1" fmla="*/ 1991360 w 3535680"/>
              <a:gd name="connsiteY1" fmla="*/ 264160 h 751840"/>
              <a:gd name="connsiteX2" fmla="*/ 3535680 w 3535680"/>
              <a:gd name="connsiteY2" fmla="*/ 751840 h 751840"/>
            </a:gdLst>
            <a:ahLst/>
            <a:cxnLst>
              <a:cxn ang="0">
                <a:pos x="connsiteX0" y="connsiteY0"/>
              </a:cxn>
              <a:cxn ang="0">
                <a:pos x="connsiteX1" y="connsiteY1"/>
              </a:cxn>
              <a:cxn ang="0">
                <a:pos x="connsiteX2" y="connsiteY2"/>
              </a:cxn>
            </a:cxnLst>
            <a:rect l="l" t="t" r="r" b="b"/>
            <a:pathLst>
              <a:path w="3535680" h="751840">
                <a:moveTo>
                  <a:pt x="0" y="0"/>
                </a:moveTo>
                <a:lnTo>
                  <a:pt x="1991360" y="264160"/>
                </a:lnTo>
                <a:lnTo>
                  <a:pt x="3535680" y="751840"/>
                </a:ln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Figura a mano libera 33"/>
          <p:cNvSpPr/>
          <p:nvPr/>
        </p:nvSpPr>
        <p:spPr bwMode="auto">
          <a:xfrm>
            <a:off x="3210560" y="1889760"/>
            <a:ext cx="308187" cy="1107440"/>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5" name="Figura a mano libera 34"/>
          <p:cNvSpPr/>
          <p:nvPr/>
        </p:nvSpPr>
        <p:spPr bwMode="auto">
          <a:xfrm>
            <a:off x="3474720" y="1849120"/>
            <a:ext cx="1249680" cy="2489200"/>
          </a:xfrm>
          <a:custGeom>
            <a:avLst/>
            <a:gdLst>
              <a:gd name="connsiteX0" fmla="*/ 0 w 1249680"/>
              <a:gd name="connsiteY0" fmla="*/ 0 h 2489200"/>
              <a:gd name="connsiteX1" fmla="*/ 1249680 w 1249680"/>
              <a:gd name="connsiteY1" fmla="*/ 2489200 h 2489200"/>
              <a:gd name="connsiteX0" fmla="*/ 0 w 1249680"/>
              <a:gd name="connsiteY0" fmla="*/ 0 h 2489200"/>
              <a:gd name="connsiteX1" fmla="*/ 1249680 w 1249680"/>
              <a:gd name="connsiteY1" fmla="*/ 2489200 h 2489200"/>
              <a:gd name="connsiteX0" fmla="*/ 0 w 1249680"/>
              <a:gd name="connsiteY0" fmla="*/ 0 h 2489200"/>
              <a:gd name="connsiteX1" fmla="*/ 1249680 w 1249680"/>
              <a:gd name="connsiteY1" fmla="*/ 2489200 h 2489200"/>
            </a:gdLst>
            <a:ahLst/>
            <a:cxnLst>
              <a:cxn ang="0">
                <a:pos x="connsiteX0" y="connsiteY0"/>
              </a:cxn>
              <a:cxn ang="0">
                <a:pos x="connsiteX1" y="connsiteY1"/>
              </a:cxn>
            </a:cxnLst>
            <a:rect l="l" t="t" r="r" b="b"/>
            <a:pathLst>
              <a:path w="1249680" h="2489200">
                <a:moveTo>
                  <a:pt x="0" y="0"/>
                </a:moveTo>
                <a:cubicBezTo>
                  <a:pt x="609600" y="636693"/>
                  <a:pt x="1222375" y="1496907"/>
                  <a:pt x="1249680" y="248920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6" name="Figura a mano libera 35"/>
          <p:cNvSpPr/>
          <p:nvPr/>
        </p:nvSpPr>
        <p:spPr bwMode="auto">
          <a:xfrm>
            <a:off x="1996440" y="4795520"/>
            <a:ext cx="3200400" cy="1661160"/>
          </a:xfrm>
          <a:custGeom>
            <a:avLst/>
            <a:gdLst>
              <a:gd name="connsiteX0" fmla="*/ 0 w 3200400"/>
              <a:gd name="connsiteY0" fmla="*/ 0 h 1661160"/>
              <a:gd name="connsiteX1" fmla="*/ 3200400 w 3200400"/>
              <a:gd name="connsiteY1" fmla="*/ 1661160 h 1661160"/>
              <a:gd name="connsiteX0" fmla="*/ 0 w 3200400"/>
              <a:gd name="connsiteY0" fmla="*/ 0 h 1661160"/>
              <a:gd name="connsiteX1" fmla="*/ 3200400 w 3200400"/>
              <a:gd name="connsiteY1" fmla="*/ 1661160 h 1661160"/>
              <a:gd name="connsiteX0" fmla="*/ 0 w 3200400"/>
              <a:gd name="connsiteY0" fmla="*/ 0 h 1661160"/>
              <a:gd name="connsiteX1" fmla="*/ 3200400 w 3200400"/>
              <a:gd name="connsiteY1" fmla="*/ 1661160 h 1661160"/>
            </a:gdLst>
            <a:ahLst/>
            <a:cxnLst>
              <a:cxn ang="0">
                <a:pos x="connsiteX0" y="connsiteY0"/>
              </a:cxn>
              <a:cxn ang="0">
                <a:pos x="connsiteX1" y="connsiteY1"/>
              </a:cxn>
            </a:cxnLst>
            <a:rect l="l" t="t" r="r" b="b"/>
            <a:pathLst>
              <a:path w="3200400" h="1661160">
                <a:moveTo>
                  <a:pt x="0" y="0"/>
                </a:moveTo>
                <a:cubicBezTo>
                  <a:pt x="1209040" y="497840"/>
                  <a:pt x="2357120" y="934720"/>
                  <a:pt x="3200400" y="1661160"/>
                </a:cubicBezTo>
              </a:path>
            </a:pathLst>
          </a:cu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7" name="Text Box 79"/>
          <p:cNvSpPr txBox="1">
            <a:spLocks noChangeArrowheads="1"/>
          </p:cNvSpPr>
          <p:nvPr/>
        </p:nvSpPr>
        <p:spPr bwMode="auto">
          <a:xfrm>
            <a:off x="1991360" y="5738341"/>
            <a:ext cx="2191385" cy="707886"/>
          </a:xfrm>
          <a:prstGeom prst="rect">
            <a:avLst/>
          </a:prstGeom>
          <a:noFill/>
          <a:ln w="9525" algn="ctr">
            <a:noFill/>
            <a:miter lim="800000"/>
            <a:headEnd/>
            <a:tailEnd/>
          </a:ln>
        </p:spPr>
        <p:txBody>
          <a:bodyPr wrap="square">
            <a:spAutoFit/>
          </a:bodyPr>
          <a:lstStyle/>
          <a:p>
            <a:pPr algn="ctr">
              <a:spcBef>
                <a:spcPct val="50000"/>
              </a:spcBef>
            </a:pPr>
            <a:r>
              <a:rPr lang="en-GB" sz="2000" b="1" smtClean="0">
                <a:solidFill>
                  <a:srgbClr val="FFFF00"/>
                </a:solidFill>
                <a:latin typeface="Calibri" pitchFamily="34" charset="0"/>
              </a:rPr>
              <a:t>What does this     line represent?</a:t>
            </a:r>
            <a:endParaRPr lang="en-GB" sz="2000" b="1">
              <a:solidFill>
                <a:srgbClr val="FFFF00"/>
              </a:solidFill>
              <a:latin typeface="Calibri" pitchFamily="34" charset="0"/>
            </a:endParaRPr>
          </a:p>
        </p:txBody>
      </p:sp>
      <p:sp>
        <p:nvSpPr>
          <p:cNvPr id="38" name="Figura a mano libera 37"/>
          <p:cNvSpPr/>
          <p:nvPr/>
        </p:nvSpPr>
        <p:spPr bwMode="auto">
          <a:xfrm rot="12896867">
            <a:off x="2300669" y="5030569"/>
            <a:ext cx="308187" cy="751030"/>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28575" cap="flat" cmpd="sng" algn="ctr">
            <a:solidFill>
              <a:srgbClr val="FFFF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9" name="Figura a mano libera 38"/>
          <p:cNvSpPr/>
          <p:nvPr/>
        </p:nvSpPr>
        <p:spPr bwMode="auto">
          <a:xfrm>
            <a:off x="1981200" y="1808480"/>
            <a:ext cx="5577840" cy="4632960"/>
          </a:xfrm>
          <a:custGeom>
            <a:avLst/>
            <a:gdLst>
              <a:gd name="connsiteX0" fmla="*/ 0 w 5577840"/>
              <a:gd name="connsiteY0" fmla="*/ 0 h 4632960"/>
              <a:gd name="connsiteX1" fmla="*/ 1899920 w 5577840"/>
              <a:gd name="connsiteY1" fmla="*/ 1371600 h 4632960"/>
              <a:gd name="connsiteX2" fmla="*/ 5577840 w 5577840"/>
              <a:gd name="connsiteY2" fmla="*/ 4632960 h 4632960"/>
              <a:gd name="connsiteX0" fmla="*/ 0 w 5577840"/>
              <a:gd name="connsiteY0" fmla="*/ 0 h 4632960"/>
              <a:gd name="connsiteX1" fmla="*/ 1899920 w 5577840"/>
              <a:gd name="connsiteY1" fmla="*/ 1371600 h 4632960"/>
              <a:gd name="connsiteX2" fmla="*/ 5577840 w 5577840"/>
              <a:gd name="connsiteY2" fmla="*/ 4632960 h 4632960"/>
            </a:gdLst>
            <a:ahLst/>
            <a:cxnLst>
              <a:cxn ang="0">
                <a:pos x="connsiteX0" y="connsiteY0"/>
              </a:cxn>
              <a:cxn ang="0">
                <a:pos x="connsiteX1" y="connsiteY1"/>
              </a:cxn>
              <a:cxn ang="0">
                <a:pos x="connsiteX2" y="connsiteY2"/>
              </a:cxn>
            </a:cxnLst>
            <a:rect l="l" t="t" r="r" b="b"/>
            <a:pathLst>
              <a:path w="5577840" h="4632960">
                <a:moveTo>
                  <a:pt x="0" y="0"/>
                </a:moveTo>
                <a:cubicBezTo>
                  <a:pt x="485140" y="299720"/>
                  <a:pt x="1177544" y="544576"/>
                  <a:pt x="1899920" y="1371600"/>
                </a:cubicBezTo>
                <a:cubicBezTo>
                  <a:pt x="2829560" y="2143760"/>
                  <a:pt x="4203700" y="3388360"/>
                  <a:pt x="5577840" y="4632960"/>
                </a:cubicBezTo>
              </a:path>
            </a:pathLst>
          </a:custGeom>
          <a:noFill/>
          <a:ln w="3810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0" name="Text Box 79"/>
          <p:cNvSpPr txBox="1">
            <a:spLocks noChangeArrowheads="1"/>
          </p:cNvSpPr>
          <p:nvPr/>
        </p:nvSpPr>
        <p:spPr bwMode="auto">
          <a:xfrm>
            <a:off x="7112981" y="4898168"/>
            <a:ext cx="1364705" cy="707886"/>
          </a:xfrm>
          <a:prstGeom prst="rect">
            <a:avLst/>
          </a:prstGeom>
          <a:noFill/>
          <a:ln w="9525" algn="ctr">
            <a:noFill/>
            <a:miter lim="800000"/>
            <a:headEnd/>
            <a:tailEnd/>
          </a:ln>
        </p:spPr>
        <p:txBody>
          <a:bodyPr wrap="square">
            <a:spAutoFit/>
          </a:bodyPr>
          <a:lstStyle/>
          <a:p>
            <a:pPr algn="ctr">
              <a:spcBef>
                <a:spcPct val="50000"/>
              </a:spcBef>
            </a:pPr>
            <a:r>
              <a:rPr lang="en-GB" sz="2000" b="1" dirty="0" smtClean="0">
                <a:solidFill>
                  <a:srgbClr val="7030A0"/>
                </a:solidFill>
                <a:effectLst/>
                <a:latin typeface="Calibri" pitchFamily="34" charset="0"/>
              </a:rPr>
              <a:t>What is this line?</a:t>
            </a:r>
            <a:endParaRPr lang="en-GB" sz="2000" b="1" dirty="0">
              <a:solidFill>
                <a:srgbClr val="7030A0"/>
              </a:solidFill>
              <a:effectLst/>
              <a:latin typeface="Calibri" pitchFamily="34" charset="0"/>
            </a:endParaRPr>
          </a:p>
        </p:txBody>
      </p:sp>
      <p:sp>
        <p:nvSpPr>
          <p:cNvPr id="41" name="Figura a mano libera 40"/>
          <p:cNvSpPr/>
          <p:nvPr/>
        </p:nvSpPr>
        <p:spPr bwMode="auto">
          <a:xfrm rot="2397090">
            <a:off x="7468702" y="5559164"/>
            <a:ext cx="308187" cy="781573"/>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43" name="Connettore 1 42"/>
          <p:cNvCxnSpPr/>
          <p:nvPr/>
        </p:nvCxnSpPr>
        <p:spPr bwMode="auto">
          <a:xfrm flipH="1" flipV="1">
            <a:off x="5877560" y="1511300"/>
            <a:ext cx="538480" cy="4930140"/>
          </a:xfrm>
          <a:prstGeom prst="line">
            <a:avLst/>
          </a:prstGeom>
          <a:noFill/>
          <a:ln w="19050" cap="flat" cmpd="sng" algn="ctr">
            <a:solidFill>
              <a:schemeClr val="tx1"/>
            </a:solidFill>
            <a:prstDash val="solid"/>
            <a:round/>
            <a:headEnd type="none" w="med" len="med"/>
            <a:tailEnd type="none" w="med" len="med"/>
          </a:ln>
          <a:effectLst/>
        </p:spPr>
      </p:cxnSp>
      <p:cxnSp>
        <p:nvCxnSpPr>
          <p:cNvPr id="45" name="Connettore 1 44"/>
          <p:cNvCxnSpPr>
            <a:endCxn id="28" idx="14"/>
          </p:cNvCxnSpPr>
          <p:nvPr/>
        </p:nvCxnSpPr>
        <p:spPr bwMode="auto">
          <a:xfrm flipH="1" flipV="1">
            <a:off x="4030980" y="1485900"/>
            <a:ext cx="610960" cy="4945380"/>
          </a:xfrm>
          <a:prstGeom prst="line">
            <a:avLst/>
          </a:prstGeom>
          <a:noFill/>
          <a:ln w="19050" cap="flat" cmpd="sng" algn="ctr">
            <a:solidFill>
              <a:schemeClr val="tx1"/>
            </a:solidFill>
            <a:prstDash val="solid"/>
            <a:round/>
            <a:headEnd type="none" w="med" len="med"/>
            <a:tailEnd type="none" w="med" len="med"/>
          </a:ln>
          <a:effectLst/>
        </p:spPr>
      </p:cxnSp>
      <p:sp>
        <p:nvSpPr>
          <p:cNvPr id="47" name="Text Box 79"/>
          <p:cNvSpPr txBox="1">
            <a:spLocks noChangeArrowheads="1"/>
          </p:cNvSpPr>
          <p:nvPr/>
        </p:nvSpPr>
        <p:spPr bwMode="auto">
          <a:xfrm>
            <a:off x="5902960" y="1897861"/>
            <a:ext cx="2702560" cy="1015663"/>
          </a:xfrm>
          <a:prstGeom prst="rect">
            <a:avLst/>
          </a:prstGeom>
          <a:noFill/>
          <a:ln w="9525" algn="ctr">
            <a:noFill/>
            <a:miter lim="800000"/>
            <a:headEnd/>
            <a:tailEnd/>
          </a:ln>
        </p:spPr>
        <p:txBody>
          <a:bodyPr wrap="square">
            <a:spAutoFit/>
          </a:bodyPr>
          <a:lstStyle/>
          <a:p>
            <a:pPr algn="ctr">
              <a:spcBef>
                <a:spcPct val="50000"/>
              </a:spcBef>
            </a:pPr>
            <a:r>
              <a:rPr lang="en-GB" sz="2000" b="1" dirty="0" smtClean="0">
                <a:solidFill>
                  <a:srgbClr val="FF0000"/>
                </a:solidFill>
                <a:effectLst/>
                <a:latin typeface="Calibri" pitchFamily="34" charset="0"/>
              </a:rPr>
              <a:t>And, above all, what is the meaning of these two lines?</a:t>
            </a:r>
            <a:endParaRPr lang="en-GB" sz="2000" b="1" dirty="0">
              <a:solidFill>
                <a:srgbClr val="FF0000"/>
              </a:solidFill>
              <a:effectLst/>
              <a:latin typeface="Calibri" pitchFamily="34" charset="0"/>
            </a:endParaRPr>
          </a:p>
        </p:txBody>
      </p:sp>
      <p:sp>
        <p:nvSpPr>
          <p:cNvPr id="48" name="Figura a mano libera 47"/>
          <p:cNvSpPr/>
          <p:nvPr/>
        </p:nvSpPr>
        <p:spPr bwMode="auto">
          <a:xfrm flipV="1">
            <a:off x="4165600" y="2126613"/>
            <a:ext cx="1920875" cy="375919"/>
          </a:xfrm>
          <a:custGeom>
            <a:avLst/>
            <a:gdLst>
              <a:gd name="connsiteX0" fmla="*/ 2651760 w 2651760"/>
              <a:gd name="connsiteY0" fmla="*/ 0 h 568960"/>
              <a:gd name="connsiteX1" fmla="*/ 0 w 2651760"/>
              <a:gd name="connsiteY1" fmla="*/ 568960 h 568960"/>
              <a:gd name="connsiteX0" fmla="*/ 2699683 w 2699683"/>
              <a:gd name="connsiteY0" fmla="*/ 273944 h 273944"/>
              <a:gd name="connsiteX1" fmla="*/ 0 w 2699683"/>
              <a:gd name="connsiteY1" fmla="*/ 0 h 273944"/>
              <a:gd name="connsiteX0" fmla="*/ 2699683 w 2699683"/>
              <a:gd name="connsiteY0" fmla="*/ 273944 h 477645"/>
              <a:gd name="connsiteX1" fmla="*/ 0 w 2699683"/>
              <a:gd name="connsiteY1" fmla="*/ 0 h 477645"/>
              <a:gd name="connsiteX0" fmla="*/ 2699683 w 2699683"/>
              <a:gd name="connsiteY0" fmla="*/ 273944 h 477645"/>
              <a:gd name="connsiteX1" fmla="*/ 0 w 2699683"/>
              <a:gd name="connsiteY1" fmla="*/ 0 h 477645"/>
            </a:gdLst>
            <a:ahLst/>
            <a:cxnLst>
              <a:cxn ang="0">
                <a:pos x="connsiteX0" y="connsiteY0"/>
              </a:cxn>
              <a:cxn ang="0">
                <a:pos x="connsiteX1" y="connsiteY1"/>
              </a:cxn>
            </a:cxnLst>
            <a:rect l="l" t="t" r="r" b="b"/>
            <a:pathLst>
              <a:path w="2699683" h="477645">
                <a:moveTo>
                  <a:pt x="2699683" y="273944"/>
                </a:moveTo>
                <a:cubicBezTo>
                  <a:pt x="1767841" y="477645"/>
                  <a:pt x="867946" y="449550"/>
                  <a:pt x="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9" name="Figura a mano libera 48"/>
          <p:cNvSpPr/>
          <p:nvPr/>
        </p:nvSpPr>
        <p:spPr bwMode="auto">
          <a:xfrm rot="19553486">
            <a:off x="6101833" y="2973731"/>
            <a:ext cx="1219580" cy="338666"/>
          </a:xfrm>
          <a:custGeom>
            <a:avLst/>
            <a:gdLst>
              <a:gd name="connsiteX0" fmla="*/ 2651760 w 2651760"/>
              <a:gd name="connsiteY0" fmla="*/ 0 h 568960"/>
              <a:gd name="connsiteX1" fmla="*/ 0 w 2651760"/>
              <a:gd name="connsiteY1" fmla="*/ 568960 h 568960"/>
              <a:gd name="connsiteX0" fmla="*/ 2699683 w 2699683"/>
              <a:gd name="connsiteY0" fmla="*/ 273944 h 273944"/>
              <a:gd name="connsiteX1" fmla="*/ 0 w 2699683"/>
              <a:gd name="connsiteY1" fmla="*/ 0 h 273944"/>
              <a:gd name="connsiteX0" fmla="*/ 2699683 w 2699683"/>
              <a:gd name="connsiteY0" fmla="*/ 273944 h 477645"/>
              <a:gd name="connsiteX1" fmla="*/ 0 w 2699683"/>
              <a:gd name="connsiteY1" fmla="*/ 0 h 477645"/>
              <a:gd name="connsiteX0" fmla="*/ 2699683 w 2699683"/>
              <a:gd name="connsiteY0" fmla="*/ 273944 h 477645"/>
              <a:gd name="connsiteX1" fmla="*/ 0 w 2699683"/>
              <a:gd name="connsiteY1" fmla="*/ 0 h 477645"/>
            </a:gdLst>
            <a:ahLst/>
            <a:cxnLst>
              <a:cxn ang="0">
                <a:pos x="connsiteX0" y="connsiteY0"/>
              </a:cxn>
              <a:cxn ang="0">
                <a:pos x="connsiteX1" y="connsiteY1"/>
              </a:cxn>
            </a:cxnLst>
            <a:rect l="l" t="t" r="r" b="b"/>
            <a:pathLst>
              <a:path w="2699683" h="477645">
                <a:moveTo>
                  <a:pt x="2699683" y="273944"/>
                </a:moveTo>
                <a:cubicBezTo>
                  <a:pt x="1767841" y="477645"/>
                  <a:pt x="867946" y="449550"/>
                  <a:pt x="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50" name="Connettore 1 49"/>
          <p:cNvCxnSpPr/>
          <p:nvPr/>
        </p:nvCxnSpPr>
        <p:spPr bwMode="auto">
          <a:xfrm flipH="1" flipV="1">
            <a:off x="5877560" y="1531620"/>
            <a:ext cx="538480" cy="4930140"/>
          </a:xfrm>
          <a:prstGeom prst="line">
            <a:avLst/>
          </a:prstGeom>
          <a:noFill/>
          <a:ln w="28575" cap="flat" cmpd="sng" algn="ctr">
            <a:solidFill>
              <a:srgbClr val="FF0000"/>
            </a:solidFill>
            <a:prstDash val="solid"/>
            <a:round/>
            <a:headEnd type="none" w="med" len="med"/>
            <a:tailEnd type="none" w="med" len="med"/>
          </a:ln>
          <a:effectLst/>
        </p:spPr>
      </p:cxnSp>
      <p:cxnSp>
        <p:nvCxnSpPr>
          <p:cNvPr id="51" name="Connettore 1 50"/>
          <p:cNvCxnSpPr/>
          <p:nvPr/>
        </p:nvCxnSpPr>
        <p:spPr bwMode="auto">
          <a:xfrm flipH="1" flipV="1">
            <a:off x="4030980" y="1506220"/>
            <a:ext cx="610960" cy="4945380"/>
          </a:xfrm>
          <a:prstGeom prst="line">
            <a:avLst/>
          </a:prstGeom>
          <a:noFill/>
          <a:ln w="28575" cap="flat" cmpd="sng" algn="ctr">
            <a:solidFill>
              <a:srgbClr val="FF0000"/>
            </a:solidFill>
            <a:prstDash val="solid"/>
            <a:round/>
            <a:headEnd type="none" w="med" len="med"/>
            <a:tailEnd type="none" w="med" len="med"/>
          </a:ln>
          <a:effectLst/>
        </p:spPr>
      </p:cxnSp>
      <p:sp>
        <p:nvSpPr>
          <p:cNvPr id="53" name="Figura a mano libera 52"/>
          <p:cNvSpPr/>
          <p:nvPr/>
        </p:nvSpPr>
        <p:spPr bwMode="auto">
          <a:xfrm>
            <a:off x="2017485" y="1553029"/>
            <a:ext cx="5855425" cy="4887678"/>
          </a:xfrm>
          <a:custGeom>
            <a:avLst/>
            <a:gdLst>
              <a:gd name="connsiteX0" fmla="*/ 0 w 6183085"/>
              <a:gd name="connsiteY0" fmla="*/ 0 h 5428342"/>
              <a:gd name="connsiteX1" fmla="*/ 667657 w 6183085"/>
              <a:gd name="connsiteY1" fmla="*/ 174171 h 5428342"/>
              <a:gd name="connsiteX2" fmla="*/ 1074057 w 6183085"/>
              <a:gd name="connsiteY2" fmla="*/ 522514 h 5428342"/>
              <a:gd name="connsiteX3" fmla="*/ 972457 w 6183085"/>
              <a:gd name="connsiteY3" fmla="*/ 885371 h 5428342"/>
              <a:gd name="connsiteX4" fmla="*/ 754743 w 6183085"/>
              <a:gd name="connsiteY4" fmla="*/ 1088571 h 5428342"/>
              <a:gd name="connsiteX5" fmla="*/ 754743 w 6183085"/>
              <a:gd name="connsiteY5" fmla="*/ 1088571 h 5428342"/>
              <a:gd name="connsiteX6" fmla="*/ 1277257 w 6183085"/>
              <a:gd name="connsiteY6" fmla="*/ 1219200 h 5428342"/>
              <a:gd name="connsiteX7" fmla="*/ 2598057 w 6183085"/>
              <a:gd name="connsiteY7" fmla="*/ 1741714 h 5428342"/>
              <a:gd name="connsiteX8" fmla="*/ 4267200 w 6183085"/>
              <a:gd name="connsiteY8" fmla="*/ 3004457 h 5428342"/>
              <a:gd name="connsiteX9" fmla="*/ 5689600 w 6183085"/>
              <a:gd name="connsiteY9" fmla="*/ 4673600 h 5428342"/>
              <a:gd name="connsiteX10" fmla="*/ 6183085 w 6183085"/>
              <a:gd name="connsiteY10" fmla="*/ 5428342 h 5428342"/>
              <a:gd name="connsiteX0" fmla="*/ 0 w 5861526"/>
              <a:gd name="connsiteY0" fmla="*/ 0 h 4887322"/>
              <a:gd name="connsiteX1" fmla="*/ 667657 w 5861526"/>
              <a:gd name="connsiteY1" fmla="*/ 174171 h 4887322"/>
              <a:gd name="connsiteX2" fmla="*/ 1074057 w 5861526"/>
              <a:gd name="connsiteY2" fmla="*/ 522514 h 4887322"/>
              <a:gd name="connsiteX3" fmla="*/ 972457 w 5861526"/>
              <a:gd name="connsiteY3" fmla="*/ 885371 h 4887322"/>
              <a:gd name="connsiteX4" fmla="*/ 754743 w 5861526"/>
              <a:gd name="connsiteY4" fmla="*/ 1088571 h 4887322"/>
              <a:gd name="connsiteX5" fmla="*/ 754743 w 5861526"/>
              <a:gd name="connsiteY5" fmla="*/ 1088571 h 4887322"/>
              <a:gd name="connsiteX6" fmla="*/ 1277257 w 5861526"/>
              <a:gd name="connsiteY6" fmla="*/ 1219200 h 4887322"/>
              <a:gd name="connsiteX7" fmla="*/ 2598057 w 5861526"/>
              <a:gd name="connsiteY7" fmla="*/ 1741714 h 4887322"/>
              <a:gd name="connsiteX8" fmla="*/ 4267200 w 5861526"/>
              <a:gd name="connsiteY8" fmla="*/ 3004457 h 4887322"/>
              <a:gd name="connsiteX9" fmla="*/ 5689600 w 5861526"/>
              <a:gd name="connsiteY9" fmla="*/ 4673600 h 4887322"/>
              <a:gd name="connsiteX10" fmla="*/ 5855425 w 5861526"/>
              <a:gd name="connsiteY10" fmla="*/ 4887322 h 4887322"/>
              <a:gd name="connsiteX0" fmla="*/ 0 w 5891780"/>
              <a:gd name="connsiteY0" fmla="*/ 0 h 4934249"/>
              <a:gd name="connsiteX1" fmla="*/ 667657 w 5891780"/>
              <a:gd name="connsiteY1" fmla="*/ 174171 h 4934249"/>
              <a:gd name="connsiteX2" fmla="*/ 1074057 w 5891780"/>
              <a:gd name="connsiteY2" fmla="*/ 522514 h 4934249"/>
              <a:gd name="connsiteX3" fmla="*/ 972457 w 5891780"/>
              <a:gd name="connsiteY3" fmla="*/ 885371 h 4934249"/>
              <a:gd name="connsiteX4" fmla="*/ 754743 w 5891780"/>
              <a:gd name="connsiteY4" fmla="*/ 1088571 h 4934249"/>
              <a:gd name="connsiteX5" fmla="*/ 754743 w 5891780"/>
              <a:gd name="connsiteY5" fmla="*/ 1088571 h 4934249"/>
              <a:gd name="connsiteX6" fmla="*/ 1277257 w 5891780"/>
              <a:gd name="connsiteY6" fmla="*/ 1219200 h 4934249"/>
              <a:gd name="connsiteX7" fmla="*/ 2598057 w 5891780"/>
              <a:gd name="connsiteY7" fmla="*/ 1741714 h 4934249"/>
              <a:gd name="connsiteX8" fmla="*/ 4267200 w 5891780"/>
              <a:gd name="connsiteY8" fmla="*/ 3004457 h 4934249"/>
              <a:gd name="connsiteX9" fmla="*/ 5689600 w 5891780"/>
              <a:gd name="connsiteY9" fmla="*/ 4673600 h 4934249"/>
              <a:gd name="connsiteX10" fmla="*/ 5855425 w 5891780"/>
              <a:gd name="connsiteY10" fmla="*/ 4887322 h 4934249"/>
              <a:gd name="connsiteX0" fmla="*/ 0 w 5855425"/>
              <a:gd name="connsiteY0" fmla="*/ 0 h 4887678"/>
              <a:gd name="connsiteX1" fmla="*/ 667657 w 5855425"/>
              <a:gd name="connsiteY1" fmla="*/ 174171 h 4887678"/>
              <a:gd name="connsiteX2" fmla="*/ 1074057 w 5855425"/>
              <a:gd name="connsiteY2" fmla="*/ 522514 h 4887678"/>
              <a:gd name="connsiteX3" fmla="*/ 972457 w 5855425"/>
              <a:gd name="connsiteY3" fmla="*/ 885371 h 4887678"/>
              <a:gd name="connsiteX4" fmla="*/ 754743 w 5855425"/>
              <a:gd name="connsiteY4" fmla="*/ 1088571 h 4887678"/>
              <a:gd name="connsiteX5" fmla="*/ 754743 w 5855425"/>
              <a:gd name="connsiteY5" fmla="*/ 1088571 h 4887678"/>
              <a:gd name="connsiteX6" fmla="*/ 1277257 w 5855425"/>
              <a:gd name="connsiteY6" fmla="*/ 1219200 h 4887678"/>
              <a:gd name="connsiteX7" fmla="*/ 2598057 w 5855425"/>
              <a:gd name="connsiteY7" fmla="*/ 1741714 h 4887678"/>
              <a:gd name="connsiteX8" fmla="*/ 4267200 w 5855425"/>
              <a:gd name="connsiteY8" fmla="*/ 3004457 h 4887678"/>
              <a:gd name="connsiteX9" fmla="*/ 5689600 w 5855425"/>
              <a:gd name="connsiteY9" fmla="*/ 4673600 h 4887678"/>
              <a:gd name="connsiteX10" fmla="*/ 5855425 w 5855425"/>
              <a:gd name="connsiteY10" fmla="*/ 4887322 h 488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5425" h="4887678">
                <a:moveTo>
                  <a:pt x="0" y="0"/>
                </a:moveTo>
                <a:cubicBezTo>
                  <a:pt x="244324" y="43542"/>
                  <a:pt x="488648" y="87085"/>
                  <a:pt x="667657" y="174171"/>
                </a:cubicBezTo>
                <a:cubicBezTo>
                  <a:pt x="846667" y="261257"/>
                  <a:pt x="1023257" y="403981"/>
                  <a:pt x="1074057" y="522514"/>
                </a:cubicBezTo>
                <a:cubicBezTo>
                  <a:pt x="1124857" y="641047"/>
                  <a:pt x="1025676" y="791028"/>
                  <a:pt x="972457" y="885371"/>
                </a:cubicBezTo>
                <a:cubicBezTo>
                  <a:pt x="919238" y="979714"/>
                  <a:pt x="754743" y="1088571"/>
                  <a:pt x="754743" y="1088571"/>
                </a:cubicBezTo>
                <a:lnTo>
                  <a:pt x="754743" y="1088571"/>
                </a:lnTo>
                <a:cubicBezTo>
                  <a:pt x="841829" y="1110343"/>
                  <a:pt x="970038" y="1110343"/>
                  <a:pt x="1277257" y="1219200"/>
                </a:cubicBezTo>
                <a:cubicBezTo>
                  <a:pt x="1584476" y="1328057"/>
                  <a:pt x="2099733" y="1444171"/>
                  <a:pt x="2598057" y="1741714"/>
                </a:cubicBezTo>
                <a:cubicBezTo>
                  <a:pt x="3096381" y="2039257"/>
                  <a:pt x="3751943" y="2515809"/>
                  <a:pt x="4267200" y="3004457"/>
                </a:cubicBezTo>
                <a:cubicBezTo>
                  <a:pt x="4782457" y="3493105"/>
                  <a:pt x="5370286" y="4269619"/>
                  <a:pt x="5689600" y="4673600"/>
                </a:cubicBezTo>
                <a:cubicBezTo>
                  <a:pt x="5821589" y="4833106"/>
                  <a:pt x="5854064" y="4892916"/>
                  <a:pt x="5855425" y="4887322"/>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4" name="Text Box 79"/>
          <p:cNvSpPr txBox="1">
            <a:spLocks noChangeArrowheads="1"/>
          </p:cNvSpPr>
          <p:nvPr/>
        </p:nvSpPr>
        <p:spPr bwMode="auto">
          <a:xfrm>
            <a:off x="6213128" y="3253167"/>
            <a:ext cx="2298899" cy="1231106"/>
          </a:xfrm>
          <a:prstGeom prst="rect">
            <a:avLst/>
          </a:prstGeom>
          <a:noFill/>
          <a:ln w="9525" algn="ctr">
            <a:noFill/>
            <a:miter lim="800000"/>
            <a:headEnd/>
            <a:tailEnd/>
          </a:ln>
        </p:spPr>
        <p:txBody>
          <a:bodyPr wrap="square">
            <a:spAutoFit/>
          </a:bodyPr>
          <a:lstStyle/>
          <a:p>
            <a:pPr algn="ctr">
              <a:spcBef>
                <a:spcPts val="0"/>
              </a:spcBef>
            </a:pPr>
            <a:r>
              <a:rPr lang="en-GB" sz="2000" b="1" dirty="0" smtClean="0">
                <a:solidFill>
                  <a:srgbClr val="0066FF"/>
                </a:solidFill>
                <a:effectLst/>
                <a:latin typeface="Calibri" pitchFamily="34" charset="0"/>
              </a:rPr>
              <a:t>This is another solidus reported in literature</a:t>
            </a:r>
          </a:p>
          <a:p>
            <a:pPr algn="ctr">
              <a:spcBef>
                <a:spcPts val="0"/>
              </a:spcBef>
            </a:pPr>
            <a:r>
              <a:rPr lang="en-GB" sz="1400" dirty="0" smtClean="0">
                <a:solidFill>
                  <a:srgbClr val="0066FF"/>
                </a:solidFill>
                <a:effectLst/>
                <a:latin typeface="Calibri" pitchFamily="34" charset="0"/>
              </a:rPr>
              <a:t>(Herzberg and Asimow 2015)</a:t>
            </a:r>
            <a:endParaRPr lang="en-GB" sz="1400" dirty="0">
              <a:solidFill>
                <a:srgbClr val="0066FF"/>
              </a:solidFill>
              <a:effectLst/>
              <a:latin typeface="Calibri" pitchFamily="34" charset="0"/>
            </a:endParaRPr>
          </a:p>
        </p:txBody>
      </p:sp>
      <p:sp>
        <p:nvSpPr>
          <p:cNvPr id="55" name="Figura a mano libera 54"/>
          <p:cNvSpPr/>
          <p:nvPr/>
        </p:nvSpPr>
        <p:spPr bwMode="auto">
          <a:xfrm rot="2787812">
            <a:off x="7054039" y="4464358"/>
            <a:ext cx="280003" cy="845577"/>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19050"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3" name="Text Box 79"/>
          <p:cNvSpPr txBox="1">
            <a:spLocks noChangeArrowheads="1"/>
          </p:cNvSpPr>
          <p:nvPr/>
        </p:nvSpPr>
        <p:spPr bwMode="auto">
          <a:xfrm>
            <a:off x="2276475" y="1532101"/>
            <a:ext cx="2533649" cy="400110"/>
          </a:xfrm>
          <a:prstGeom prst="rect">
            <a:avLst/>
          </a:prstGeom>
          <a:noFill/>
          <a:ln w="9525" algn="ctr">
            <a:noFill/>
            <a:miter lim="800000"/>
            <a:headEnd/>
            <a:tailEnd/>
          </a:ln>
        </p:spPr>
        <p:txBody>
          <a:bodyPr wrap="square">
            <a:spAutoFit/>
          </a:bodyPr>
          <a:lstStyle/>
          <a:p>
            <a:pPr algn="r">
              <a:spcBef>
                <a:spcPct val="50000"/>
              </a:spcBef>
            </a:pPr>
            <a:r>
              <a:rPr lang="en-GB" sz="2000" b="1" dirty="0" smtClean="0">
                <a:solidFill>
                  <a:srgbClr val="FF6600"/>
                </a:solidFill>
                <a:effectLst/>
                <a:latin typeface="Calibri" pitchFamily="34" charset="0"/>
              </a:rPr>
              <a:t>What are these lines?</a:t>
            </a:r>
            <a:endParaRPr lang="en-GB" sz="2000" b="1" dirty="0">
              <a:solidFill>
                <a:srgbClr val="FF6600"/>
              </a:solidFill>
              <a:effectLst/>
              <a:latin typeface="Calibri" pitchFamily="34" charset="0"/>
            </a:endParaRPr>
          </a:p>
        </p:txBody>
      </p:sp>
    </p:spTree>
    <p:extLst>
      <p:ext uri="{BB962C8B-B14F-4D97-AF65-F5344CB8AC3E}">
        <p14:creationId xmlns:p14="http://schemas.microsoft.com/office/powerpoint/2010/main" val="174879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1000"/>
                                        <p:tgtEl>
                                          <p:spTgt spid="53"/>
                                        </p:tgtEl>
                                      </p:cBhvr>
                                    </p:animEffect>
                                  </p:childTnLst>
                                </p:cTn>
                              </p:par>
                            </p:childTnLst>
                          </p:cTn>
                        </p:par>
                        <p:par>
                          <p:cTn id="70" fill="hold">
                            <p:stCondLst>
                              <p:cond delay="1500"/>
                            </p:stCondLst>
                            <p:childTnLst>
                              <p:par>
                                <p:cTn id="71" presetID="22" presetClass="entr" presetSubtype="1"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up)">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54"/>
                                        </p:tgtEl>
                                      </p:cBhvr>
                                    </p:animEffect>
                                    <p:set>
                                      <p:cBhvr>
                                        <p:cTn id="78" dur="1" fill="hold">
                                          <p:stCondLst>
                                            <p:cond delay="499"/>
                                          </p:stCondLst>
                                        </p:cTn>
                                        <p:tgtEl>
                                          <p:spTgt spid="54"/>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5"/>
                                        </p:tgtEl>
                                      </p:cBhvr>
                                    </p:animEffect>
                                    <p:set>
                                      <p:cBhvr>
                                        <p:cTn id="84" dur="1" fill="hold">
                                          <p:stCondLst>
                                            <p:cond delay="499"/>
                                          </p:stCondLst>
                                        </p:cTn>
                                        <p:tgtEl>
                                          <p:spTgt spid="55"/>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par>
                          <p:cTn id="96" fill="hold">
                            <p:stCondLst>
                              <p:cond delay="1500"/>
                            </p:stCondLst>
                            <p:childTnLst>
                              <p:par>
                                <p:cTn id="97" presetID="22" presetClass="entr" presetSubtype="2"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ipe(right)">
                                      <p:cBhvr>
                                        <p:cTn id="99" dur="500"/>
                                        <p:tgtEl>
                                          <p:spTgt spid="4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right)">
                                      <p:cBhvr>
                                        <p:cTn id="10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P spid="31" grpId="0" animBg="1"/>
      <p:bldP spid="32" grpId="0" animBg="1"/>
      <p:bldP spid="34" grpId="0" animBg="1"/>
      <p:bldP spid="35" grpId="0" animBg="1"/>
      <p:bldP spid="36" grpId="0" animBg="1"/>
      <p:bldP spid="37" grpId="0"/>
      <p:bldP spid="38" grpId="0" animBg="1"/>
      <p:bldP spid="39" grpId="0" animBg="1"/>
      <p:bldP spid="40" grpId="0"/>
      <p:bldP spid="41" grpId="0" animBg="1"/>
      <p:bldP spid="47" grpId="0"/>
      <p:bldP spid="48" grpId="0" animBg="1"/>
      <p:bldP spid="49" grpId="0" animBg="1"/>
      <p:bldP spid="53" grpId="0" animBg="1"/>
      <p:bldP spid="53" grpId="1" animBg="1"/>
      <p:bldP spid="54" grpId="0"/>
      <p:bldP spid="54" grpId="1"/>
      <p:bldP spid="55" grpId="0" animBg="1"/>
      <p:bldP spid="55" grpId="1" animBg="1"/>
      <p:bldP spid="3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5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27" name="Text Box 79"/>
          <p:cNvSpPr txBox="1">
            <a:spLocks noChangeArrowheads="1"/>
          </p:cNvSpPr>
          <p:nvPr/>
        </p:nvSpPr>
        <p:spPr bwMode="auto">
          <a:xfrm>
            <a:off x="0" y="0"/>
            <a:ext cx="9144000" cy="523220"/>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smtClean="0">
                <a:solidFill>
                  <a:schemeClr val="tx1"/>
                </a:solidFill>
                <a:effectLst/>
                <a:latin typeface="Calibri" pitchFamily="34" charset="0"/>
              </a:rPr>
              <a:t>What is the Tp of the </a:t>
            </a:r>
            <a:r>
              <a:rPr lang="en-GB" sz="2800" dirty="0" smtClean="0">
                <a:solidFill>
                  <a:srgbClr val="FF0000"/>
                </a:solidFill>
                <a:effectLst/>
                <a:latin typeface="Calibri" pitchFamily="34" charset="0"/>
              </a:rPr>
              <a:t>red</a:t>
            </a:r>
            <a:r>
              <a:rPr lang="en-GB" sz="2800" dirty="0" smtClean="0">
                <a:solidFill>
                  <a:schemeClr val="tx1"/>
                </a:solidFill>
                <a:effectLst/>
                <a:latin typeface="Calibri" pitchFamily="34" charset="0"/>
              </a:rPr>
              <a:t> star?</a:t>
            </a:r>
            <a:endParaRPr lang="en-GB" sz="2800" dirty="0">
              <a:solidFill>
                <a:schemeClr val="tx1"/>
              </a:solidFill>
              <a:effectLst/>
              <a:latin typeface="Calibri" pitchFamily="34" charset="0"/>
            </a:endParaRPr>
          </a:p>
        </p:txBody>
      </p:sp>
      <p:sp>
        <p:nvSpPr>
          <p:cNvPr id="28" name="Figura a mano libera 27"/>
          <p:cNvSpPr/>
          <p:nvPr/>
        </p:nvSpPr>
        <p:spPr bwMode="auto">
          <a:xfrm>
            <a:off x="2004060" y="1478280"/>
            <a:ext cx="6427544" cy="4956388"/>
          </a:xfrm>
          <a:custGeom>
            <a:avLst/>
            <a:gdLst>
              <a:gd name="connsiteX0" fmla="*/ 7620 w 6294120"/>
              <a:gd name="connsiteY0" fmla="*/ 304800 h 4000500"/>
              <a:gd name="connsiteX1" fmla="*/ 1021080 w 6294120"/>
              <a:gd name="connsiteY1" fmla="*/ 899160 h 4000500"/>
              <a:gd name="connsiteX2" fmla="*/ 2743200 w 6294120"/>
              <a:gd name="connsiteY2" fmla="*/ 2232660 h 4000500"/>
              <a:gd name="connsiteX3" fmla="*/ 3566160 w 6294120"/>
              <a:gd name="connsiteY3" fmla="*/ 3139440 h 4000500"/>
              <a:gd name="connsiteX4" fmla="*/ 4671060 w 6294120"/>
              <a:gd name="connsiteY4" fmla="*/ 4000500 h 4000500"/>
              <a:gd name="connsiteX5" fmla="*/ 6294120 w 6294120"/>
              <a:gd name="connsiteY5" fmla="*/ 3413760 h 4000500"/>
              <a:gd name="connsiteX6" fmla="*/ 5242560 w 6294120"/>
              <a:gd name="connsiteY6" fmla="*/ 53340 h 4000500"/>
              <a:gd name="connsiteX7" fmla="*/ 4541520 w 6294120"/>
              <a:gd name="connsiteY7" fmla="*/ 45720 h 4000500"/>
              <a:gd name="connsiteX8" fmla="*/ 4328160 w 6294120"/>
              <a:gd name="connsiteY8" fmla="*/ 297180 h 4000500"/>
              <a:gd name="connsiteX9" fmla="*/ 3878580 w 6294120"/>
              <a:gd name="connsiteY9" fmla="*/ 22860 h 4000500"/>
              <a:gd name="connsiteX10" fmla="*/ 3276600 w 6294120"/>
              <a:gd name="connsiteY10" fmla="*/ 167640 h 4000500"/>
              <a:gd name="connsiteX11" fmla="*/ 3093720 w 6294120"/>
              <a:gd name="connsiteY11" fmla="*/ 7620 h 4000500"/>
              <a:gd name="connsiteX12" fmla="*/ 2186940 w 6294120"/>
              <a:gd name="connsiteY12" fmla="*/ 175260 h 4000500"/>
              <a:gd name="connsiteX13" fmla="*/ 2026920 w 6294120"/>
              <a:gd name="connsiteY13" fmla="*/ 7620 h 4000500"/>
              <a:gd name="connsiteX14" fmla="*/ 1645920 w 6294120"/>
              <a:gd name="connsiteY14" fmla="*/ 7620 h 4000500"/>
              <a:gd name="connsiteX15" fmla="*/ 876300 w 6294120"/>
              <a:gd name="connsiteY15" fmla="*/ 190500 h 4000500"/>
              <a:gd name="connsiteX16" fmla="*/ 0 w 6294120"/>
              <a:gd name="connsiteY16" fmla="*/ 0 h 4000500"/>
              <a:gd name="connsiteX17" fmla="*/ 22860 w 6294120"/>
              <a:gd name="connsiteY17" fmla="*/ 121920 h 4000500"/>
              <a:gd name="connsiteX18" fmla="*/ 121920 w 6294120"/>
              <a:gd name="connsiteY18" fmla="*/ 251460 h 4000500"/>
              <a:gd name="connsiteX19" fmla="*/ 7620 w 6294120"/>
              <a:gd name="connsiteY19" fmla="*/ 304800 h 4000500"/>
              <a:gd name="connsiteX0" fmla="*/ 7620 w 6294120"/>
              <a:gd name="connsiteY0" fmla="*/ 304800 h 4909820"/>
              <a:gd name="connsiteX1" fmla="*/ 1021080 w 6294120"/>
              <a:gd name="connsiteY1" fmla="*/ 899160 h 4909820"/>
              <a:gd name="connsiteX2" fmla="*/ 2743200 w 6294120"/>
              <a:gd name="connsiteY2" fmla="*/ 2232660 h 4909820"/>
              <a:gd name="connsiteX3" fmla="*/ 3566160 w 6294120"/>
              <a:gd name="connsiteY3" fmla="*/ 3139440 h 4909820"/>
              <a:gd name="connsiteX4" fmla="*/ 5646420 w 6294120"/>
              <a:gd name="connsiteY4" fmla="*/ 4909820 h 4909820"/>
              <a:gd name="connsiteX5" fmla="*/ 6294120 w 6294120"/>
              <a:gd name="connsiteY5" fmla="*/ 3413760 h 4909820"/>
              <a:gd name="connsiteX6" fmla="*/ 5242560 w 6294120"/>
              <a:gd name="connsiteY6" fmla="*/ 53340 h 4909820"/>
              <a:gd name="connsiteX7" fmla="*/ 4541520 w 6294120"/>
              <a:gd name="connsiteY7" fmla="*/ 45720 h 4909820"/>
              <a:gd name="connsiteX8" fmla="*/ 4328160 w 6294120"/>
              <a:gd name="connsiteY8" fmla="*/ 297180 h 4909820"/>
              <a:gd name="connsiteX9" fmla="*/ 3878580 w 6294120"/>
              <a:gd name="connsiteY9" fmla="*/ 22860 h 4909820"/>
              <a:gd name="connsiteX10" fmla="*/ 3276600 w 6294120"/>
              <a:gd name="connsiteY10" fmla="*/ 167640 h 4909820"/>
              <a:gd name="connsiteX11" fmla="*/ 3093720 w 6294120"/>
              <a:gd name="connsiteY11" fmla="*/ 7620 h 4909820"/>
              <a:gd name="connsiteX12" fmla="*/ 2186940 w 6294120"/>
              <a:gd name="connsiteY12" fmla="*/ 175260 h 4909820"/>
              <a:gd name="connsiteX13" fmla="*/ 2026920 w 6294120"/>
              <a:gd name="connsiteY13" fmla="*/ 7620 h 4909820"/>
              <a:gd name="connsiteX14" fmla="*/ 1645920 w 6294120"/>
              <a:gd name="connsiteY14" fmla="*/ 7620 h 4909820"/>
              <a:gd name="connsiteX15" fmla="*/ 876300 w 6294120"/>
              <a:gd name="connsiteY15" fmla="*/ 190500 h 4909820"/>
              <a:gd name="connsiteX16" fmla="*/ 0 w 6294120"/>
              <a:gd name="connsiteY16" fmla="*/ 0 h 4909820"/>
              <a:gd name="connsiteX17" fmla="*/ 22860 w 6294120"/>
              <a:gd name="connsiteY17" fmla="*/ 121920 h 4909820"/>
              <a:gd name="connsiteX18" fmla="*/ 121920 w 6294120"/>
              <a:gd name="connsiteY18" fmla="*/ 251460 h 4909820"/>
              <a:gd name="connsiteX19" fmla="*/ 7620 w 6294120"/>
              <a:gd name="connsiteY19"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427544"/>
              <a:gd name="connsiteY0" fmla="*/ 304800 h 4956388"/>
              <a:gd name="connsiteX1" fmla="*/ 1021080 w 6427544"/>
              <a:gd name="connsiteY1" fmla="*/ 899160 h 4956388"/>
              <a:gd name="connsiteX2" fmla="*/ 2743200 w 6427544"/>
              <a:gd name="connsiteY2" fmla="*/ 2232660 h 4956388"/>
              <a:gd name="connsiteX3" fmla="*/ 3566160 w 6427544"/>
              <a:gd name="connsiteY3" fmla="*/ 3139440 h 4956388"/>
              <a:gd name="connsiteX4" fmla="*/ 5646420 w 6427544"/>
              <a:gd name="connsiteY4" fmla="*/ 4909820 h 4956388"/>
              <a:gd name="connsiteX5" fmla="*/ 6427544 w 6427544"/>
              <a:gd name="connsiteY5" fmla="*/ 4956388 h 4956388"/>
              <a:gd name="connsiteX6" fmla="*/ 6294120 w 6427544"/>
              <a:gd name="connsiteY6" fmla="*/ 3413760 h 4956388"/>
              <a:gd name="connsiteX7" fmla="*/ 5242560 w 6427544"/>
              <a:gd name="connsiteY7" fmla="*/ 53340 h 4956388"/>
              <a:gd name="connsiteX8" fmla="*/ 4541520 w 6427544"/>
              <a:gd name="connsiteY8" fmla="*/ 45720 h 4956388"/>
              <a:gd name="connsiteX9" fmla="*/ 4328160 w 6427544"/>
              <a:gd name="connsiteY9" fmla="*/ 297180 h 4956388"/>
              <a:gd name="connsiteX10" fmla="*/ 3878580 w 6427544"/>
              <a:gd name="connsiteY10" fmla="*/ 22860 h 4956388"/>
              <a:gd name="connsiteX11" fmla="*/ 3276600 w 6427544"/>
              <a:gd name="connsiteY11" fmla="*/ 167640 h 4956388"/>
              <a:gd name="connsiteX12" fmla="*/ 3093720 w 6427544"/>
              <a:gd name="connsiteY12" fmla="*/ 7620 h 4956388"/>
              <a:gd name="connsiteX13" fmla="*/ 2186940 w 6427544"/>
              <a:gd name="connsiteY13" fmla="*/ 175260 h 4956388"/>
              <a:gd name="connsiteX14" fmla="*/ 2026920 w 6427544"/>
              <a:gd name="connsiteY14" fmla="*/ 7620 h 4956388"/>
              <a:gd name="connsiteX15" fmla="*/ 1645920 w 6427544"/>
              <a:gd name="connsiteY15" fmla="*/ 7620 h 4956388"/>
              <a:gd name="connsiteX16" fmla="*/ 876300 w 6427544"/>
              <a:gd name="connsiteY16" fmla="*/ 190500 h 4956388"/>
              <a:gd name="connsiteX17" fmla="*/ 0 w 6427544"/>
              <a:gd name="connsiteY17" fmla="*/ 0 h 4956388"/>
              <a:gd name="connsiteX18" fmla="*/ 22860 w 6427544"/>
              <a:gd name="connsiteY18" fmla="*/ 121920 h 4956388"/>
              <a:gd name="connsiteX19" fmla="*/ 121920 w 6427544"/>
              <a:gd name="connsiteY19" fmla="*/ 251460 h 4956388"/>
              <a:gd name="connsiteX20" fmla="*/ 7620 w 6427544"/>
              <a:gd name="connsiteY20" fmla="*/ 304800 h 49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7544" h="4956388">
                <a:moveTo>
                  <a:pt x="7620" y="304800"/>
                </a:moveTo>
                <a:lnTo>
                  <a:pt x="1021080" y="899160"/>
                </a:lnTo>
                <a:lnTo>
                  <a:pt x="2743200" y="2232660"/>
                </a:lnTo>
                <a:lnTo>
                  <a:pt x="3566160" y="3139440"/>
                </a:lnTo>
                <a:lnTo>
                  <a:pt x="5646420" y="4909820"/>
                </a:lnTo>
                <a:lnTo>
                  <a:pt x="6427544" y="4956388"/>
                </a:lnTo>
                <a:lnTo>
                  <a:pt x="6294120" y="3413760"/>
                </a:lnTo>
                <a:lnTo>
                  <a:pt x="5242560" y="53340"/>
                </a:lnTo>
                <a:lnTo>
                  <a:pt x="4541520" y="45720"/>
                </a:lnTo>
                <a:lnTo>
                  <a:pt x="4328160" y="297180"/>
                </a:lnTo>
                <a:lnTo>
                  <a:pt x="3878580" y="22860"/>
                </a:lnTo>
                <a:lnTo>
                  <a:pt x="3276600" y="167640"/>
                </a:lnTo>
                <a:lnTo>
                  <a:pt x="3093720" y="7620"/>
                </a:lnTo>
                <a:lnTo>
                  <a:pt x="2186940" y="175260"/>
                </a:lnTo>
                <a:lnTo>
                  <a:pt x="2026920" y="7620"/>
                </a:lnTo>
                <a:lnTo>
                  <a:pt x="1645920" y="7620"/>
                </a:lnTo>
                <a:lnTo>
                  <a:pt x="876300" y="190500"/>
                </a:lnTo>
                <a:lnTo>
                  <a:pt x="0" y="0"/>
                </a:lnTo>
                <a:lnTo>
                  <a:pt x="22860" y="121920"/>
                </a:lnTo>
                <a:lnTo>
                  <a:pt x="121920" y="251460"/>
                </a:lnTo>
                <a:lnTo>
                  <a:pt x="7620" y="3048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43" name="Connettore 1 42"/>
          <p:cNvCxnSpPr/>
          <p:nvPr/>
        </p:nvCxnSpPr>
        <p:spPr bwMode="auto">
          <a:xfrm flipH="1" flipV="1">
            <a:off x="5877560" y="1511300"/>
            <a:ext cx="538480" cy="4930140"/>
          </a:xfrm>
          <a:prstGeom prst="line">
            <a:avLst/>
          </a:prstGeom>
          <a:noFill/>
          <a:ln w="19050" cap="flat" cmpd="sng" algn="ctr">
            <a:solidFill>
              <a:schemeClr val="tx1"/>
            </a:solidFill>
            <a:prstDash val="solid"/>
            <a:round/>
            <a:headEnd type="none" w="med" len="med"/>
            <a:tailEnd type="none" w="med" len="med"/>
          </a:ln>
          <a:effectLst/>
        </p:spPr>
      </p:cxnSp>
      <p:cxnSp>
        <p:nvCxnSpPr>
          <p:cNvPr id="45" name="Connettore 1 44"/>
          <p:cNvCxnSpPr>
            <a:endCxn id="28" idx="14"/>
          </p:cNvCxnSpPr>
          <p:nvPr/>
        </p:nvCxnSpPr>
        <p:spPr bwMode="auto">
          <a:xfrm flipH="1" flipV="1">
            <a:off x="4030980" y="1485900"/>
            <a:ext cx="610960" cy="4945380"/>
          </a:xfrm>
          <a:prstGeom prst="line">
            <a:avLst/>
          </a:prstGeom>
          <a:noFill/>
          <a:ln w="19050" cap="flat" cmpd="sng" algn="ctr">
            <a:solidFill>
              <a:schemeClr val="tx1"/>
            </a:solidFill>
            <a:prstDash val="solid"/>
            <a:round/>
            <a:headEnd type="none" w="med" len="med"/>
            <a:tailEnd type="none" w="med" len="med"/>
          </a:ln>
          <a:effectLst/>
        </p:spPr>
      </p:cxnSp>
      <p:cxnSp>
        <p:nvCxnSpPr>
          <p:cNvPr id="42" name="Connettore 1 41"/>
          <p:cNvCxnSpPr/>
          <p:nvPr/>
        </p:nvCxnSpPr>
        <p:spPr bwMode="auto">
          <a:xfrm flipH="1" flipV="1">
            <a:off x="2712720" y="1455130"/>
            <a:ext cx="475558" cy="3824459"/>
          </a:xfrm>
          <a:prstGeom prst="line">
            <a:avLst/>
          </a:prstGeom>
          <a:noFill/>
          <a:ln w="28575" cap="flat" cmpd="sng" algn="ctr">
            <a:solidFill>
              <a:srgbClr val="FF0000"/>
            </a:solidFill>
            <a:prstDash val="solid"/>
            <a:round/>
            <a:headEnd type="none" w="med" len="med"/>
            <a:tailEnd type="none" w="med" len="med"/>
          </a:ln>
          <a:effectLst/>
        </p:spPr>
      </p:cxnSp>
      <p:sp>
        <p:nvSpPr>
          <p:cNvPr id="46" name="Text Box 79"/>
          <p:cNvSpPr txBox="1">
            <a:spLocks noChangeArrowheads="1"/>
          </p:cNvSpPr>
          <p:nvPr/>
        </p:nvSpPr>
        <p:spPr bwMode="auto">
          <a:xfrm>
            <a:off x="1987370" y="1232780"/>
            <a:ext cx="1018032" cy="307777"/>
          </a:xfrm>
          <a:prstGeom prst="rect">
            <a:avLst/>
          </a:prstGeom>
          <a:noFill/>
          <a:ln w="9525" algn="ctr">
            <a:noFill/>
            <a:miter lim="800000"/>
            <a:headEnd/>
            <a:tailEnd/>
          </a:ln>
        </p:spPr>
        <p:txBody>
          <a:bodyPr wrap="square">
            <a:spAutoFit/>
          </a:bodyPr>
          <a:lstStyle/>
          <a:p>
            <a:pPr algn="r">
              <a:spcBef>
                <a:spcPct val="50000"/>
              </a:spcBef>
            </a:pPr>
            <a:r>
              <a:rPr lang="en-GB" sz="1400" b="1" smtClean="0">
                <a:solidFill>
                  <a:srgbClr val="FF0000"/>
                </a:solidFill>
                <a:effectLst/>
                <a:latin typeface="Calibri" pitchFamily="34" charset="0"/>
              </a:rPr>
              <a:t>~1170</a:t>
            </a:r>
            <a:endParaRPr lang="en-GB" sz="1400" b="1">
              <a:solidFill>
                <a:srgbClr val="FF0000"/>
              </a:solidFill>
              <a:effectLst/>
              <a:latin typeface="Calibri" pitchFamily="34" charset="0"/>
            </a:endParaRPr>
          </a:p>
        </p:txBody>
      </p:sp>
      <p:sp>
        <p:nvSpPr>
          <p:cNvPr id="53" name="Text Box 79"/>
          <p:cNvSpPr txBox="1">
            <a:spLocks noChangeArrowheads="1"/>
          </p:cNvSpPr>
          <p:nvPr/>
        </p:nvSpPr>
        <p:spPr bwMode="auto">
          <a:xfrm>
            <a:off x="0" y="446825"/>
            <a:ext cx="9144000" cy="523220"/>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smtClean="0">
                <a:solidFill>
                  <a:schemeClr val="tx1"/>
                </a:solidFill>
                <a:effectLst/>
                <a:latin typeface="Calibri" pitchFamily="34" charset="0"/>
              </a:rPr>
              <a:t>What is the Tp of the </a:t>
            </a:r>
            <a:r>
              <a:rPr lang="en-GB" sz="2800" dirty="0" smtClean="0">
                <a:solidFill>
                  <a:srgbClr val="0066FF"/>
                </a:solidFill>
                <a:effectLst/>
                <a:latin typeface="Calibri" pitchFamily="34" charset="0"/>
              </a:rPr>
              <a:t>blue</a:t>
            </a:r>
            <a:r>
              <a:rPr lang="en-GB" sz="2800" dirty="0" smtClean="0">
                <a:solidFill>
                  <a:schemeClr val="tx1"/>
                </a:solidFill>
                <a:effectLst/>
                <a:latin typeface="Calibri" pitchFamily="34" charset="0"/>
              </a:rPr>
              <a:t> star?</a:t>
            </a:r>
            <a:endParaRPr lang="en-GB" sz="2800" dirty="0">
              <a:solidFill>
                <a:schemeClr val="tx1"/>
              </a:solidFill>
              <a:effectLst/>
              <a:latin typeface="Calibri" pitchFamily="34" charset="0"/>
            </a:endParaRPr>
          </a:p>
        </p:txBody>
      </p:sp>
      <p:cxnSp>
        <p:nvCxnSpPr>
          <p:cNvPr id="55" name="Connettore 1 54"/>
          <p:cNvCxnSpPr/>
          <p:nvPr/>
        </p:nvCxnSpPr>
        <p:spPr bwMode="auto">
          <a:xfrm flipH="1" flipV="1">
            <a:off x="4355976" y="1484784"/>
            <a:ext cx="591654" cy="4755506"/>
          </a:xfrm>
          <a:prstGeom prst="line">
            <a:avLst/>
          </a:prstGeom>
          <a:noFill/>
          <a:ln w="28575" cap="flat" cmpd="sng" algn="ctr">
            <a:solidFill>
              <a:srgbClr val="0066FF"/>
            </a:solidFill>
            <a:prstDash val="solid"/>
            <a:round/>
            <a:headEnd type="none" w="med" len="med"/>
            <a:tailEnd type="none" w="med" len="med"/>
          </a:ln>
          <a:effectLst/>
        </p:spPr>
      </p:cxnSp>
      <p:sp>
        <p:nvSpPr>
          <p:cNvPr id="57" name="Text Box 79"/>
          <p:cNvSpPr txBox="1">
            <a:spLocks noChangeArrowheads="1"/>
          </p:cNvSpPr>
          <p:nvPr/>
        </p:nvSpPr>
        <p:spPr bwMode="auto">
          <a:xfrm>
            <a:off x="3999050" y="1232781"/>
            <a:ext cx="769716" cy="307777"/>
          </a:xfrm>
          <a:prstGeom prst="rect">
            <a:avLst/>
          </a:prstGeom>
          <a:noFill/>
          <a:ln w="9525" algn="ctr">
            <a:noFill/>
            <a:miter lim="800000"/>
            <a:headEnd/>
            <a:tailEnd/>
          </a:ln>
        </p:spPr>
        <p:txBody>
          <a:bodyPr wrap="square">
            <a:spAutoFit/>
          </a:bodyPr>
          <a:lstStyle/>
          <a:p>
            <a:pPr>
              <a:spcBef>
                <a:spcPct val="50000"/>
              </a:spcBef>
            </a:pPr>
            <a:r>
              <a:rPr lang="en-GB" sz="1400" b="1" smtClean="0">
                <a:solidFill>
                  <a:srgbClr val="0066FF"/>
                </a:solidFill>
                <a:effectLst/>
                <a:latin typeface="Calibri" pitchFamily="34" charset="0"/>
              </a:rPr>
              <a:t>~1310</a:t>
            </a:r>
            <a:endParaRPr lang="en-GB" sz="1400" b="1">
              <a:solidFill>
                <a:srgbClr val="0066FF"/>
              </a:solidFill>
              <a:effectLst/>
              <a:latin typeface="Calibri" pitchFamily="34" charset="0"/>
            </a:endParaRPr>
          </a:p>
        </p:txBody>
      </p:sp>
      <p:sp>
        <p:nvSpPr>
          <p:cNvPr id="30" name="Stella a 5 punte 29"/>
          <p:cNvSpPr/>
          <p:nvPr/>
        </p:nvSpPr>
        <p:spPr bwMode="auto">
          <a:xfrm>
            <a:off x="3003183" y="5080488"/>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4" name="Stella a 5 punte 53"/>
          <p:cNvSpPr/>
          <p:nvPr/>
        </p:nvSpPr>
        <p:spPr bwMode="auto">
          <a:xfrm>
            <a:off x="4762535" y="6029615"/>
            <a:ext cx="382587" cy="382588"/>
          </a:xfrm>
          <a:prstGeom prst="star5">
            <a:avLst/>
          </a:prstGeom>
          <a:solidFill>
            <a:srgbClr val="0066FF"/>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8" name="Text Box 79"/>
          <p:cNvSpPr txBox="1">
            <a:spLocks noChangeArrowheads="1"/>
          </p:cNvSpPr>
          <p:nvPr/>
        </p:nvSpPr>
        <p:spPr bwMode="auto">
          <a:xfrm>
            <a:off x="4619626" y="1620456"/>
            <a:ext cx="3783590" cy="1200329"/>
          </a:xfrm>
          <a:prstGeom prst="rect">
            <a:avLst/>
          </a:prstGeom>
          <a:solidFill>
            <a:schemeClr val="bg1"/>
          </a:solidFill>
          <a:ln w="9525" algn="ctr">
            <a:noFill/>
            <a:miter lim="800000"/>
            <a:headEnd/>
            <a:tailEnd/>
          </a:ln>
        </p:spPr>
        <p:txBody>
          <a:bodyPr wrap="square">
            <a:spAutoFit/>
          </a:bodyPr>
          <a:lstStyle/>
          <a:p>
            <a:pPr algn="ctr">
              <a:spcBef>
                <a:spcPts val="0"/>
              </a:spcBef>
            </a:pPr>
            <a:r>
              <a:rPr lang="en-GB" sz="2400" dirty="0" smtClean="0">
                <a:solidFill>
                  <a:schemeClr val="tx1"/>
                </a:solidFill>
                <a:effectLst/>
                <a:latin typeface="Calibri" pitchFamily="34" charset="0"/>
              </a:rPr>
              <a:t>Is the mantle represented by the blue star hotter than the red star?</a:t>
            </a:r>
            <a:endParaRPr lang="en-GB" sz="2400" dirty="0">
              <a:solidFill>
                <a:schemeClr val="tx1"/>
              </a:solidFill>
              <a:effectLst/>
              <a:latin typeface="Calibri" pitchFamily="34" charset="0"/>
            </a:endParaRPr>
          </a:p>
        </p:txBody>
      </p:sp>
      <p:sp>
        <p:nvSpPr>
          <p:cNvPr id="60" name="Text Box 79"/>
          <p:cNvSpPr txBox="1">
            <a:spLocks noChangeArrowheads="1"/>
          </p:cNvSpPr>
          <p:nvPr/>
        </p:nvSpPr>
        <p:spPr bwMode="auto">
          <a:xfrm>
            <a:off x="5743575" y="3319161"/>
            <a:ext cx="2729089" cy="1446550"/>
          </a:xfrm>
          <a:prstGeom prst="rect">
            <a:avLst/>
          </a:prstGeom>
          <a:solidFill>
            <a:schemeClr val="bg1"/>
          </a:solidFill>
          <a:ln w="9525" algn="ctr">
            <a:noFill/>
            <a:miter lim="800000"/>
            <a:headEnd/>
            <a:tailEnd/>
          </a:ln>
        </p:spPr>
        <p:txBody>
          <a:bodyPr wrap="square">
            <a:spAutoFit/>
          </a:bodyPr>
          <a:lstStyle/>
          <a:p>
            <a:pPr algn="r">
              <a:spcBef>
                <a:spcPts val="0"/>
              </a:spcBef>
            </a:pPr>
            <a:r>
              <a:rPr lang="en-GB" sz="2200" dirty="0" smtClean="0">
                <a:solidFill>
                  <a:schemeClr val="tx1"/>
                </a:solidFill>
                <a:effectLst/>
                <a:latin typeface="Calibri" pitchFamily="34" charset="0"/>
              </a:rPr>
              <a:t>It is hotter because it is deeper, not because there is a heat excess or heat anomaly</a:t>
            </a:r>
            <a:endParaRPr lang="en-GB" sz="2200" dirty="0">
              <a:solidFill>
                <a:schemeClr val="tx1"/>
              </a:solidFill>
              <a:effectLst/>
              <a:latin typeface="Calibri" pitchFamily="34" charset="0"/>
            </a:endParaRPr>
          </a:p>
        </p:txBody>
      </p:sp>
      <p:sp>
        <p:nvSpPr>
          <p:cNvPr id="59" name="Text Box 79"/>
          <p:cNvSpPr txBox="1">
            <a:spLocks noChangeArrowheads="1"/>
          </p:cNvSpPr>
          <p:nvPr/>
        </p:nvSpPr>
        <p:spPr bwMode="auto">
          <a:xfrm>
            <a:off x="5145666" y="2808421"/>
            <a:ext cx="2760084" cy="569387"/>
          </a:xfrm>
          <a:prstGeom prst="rect">
            <a:avLst/>
          </a:prstGeom>
          <a:solidFill>
            <a:schemeClr val="bg1"/>
          </a:solidFill>
          <a:ln w="9525" algn="ctr">
            <a:noFill/>
            <a:miter lim="800000"/>
            <a:headEnd/>
            <a:tailEnd/>
          </a:ln>
        </p:spPr>
        <p:txBody>
          <a:bodyPr wrap="square">
            <a:spAutoFit/>
          </a:bodyPr>
          <a:lstStyle/>
          <a:p>
            <a:pPr algn="ctr">
              <a:spcBef>
                <a:spcPts val="0"/>
              </a:spcBef>
            </a:pPr>
            <a:endParaRPr lang="en-GB" sz="200" b="1" dirty="0" smtClean="0">
              <a:solidFill>
                <a:schemeClr val="tx1"/>
              </a:solidFill>
              <a:effectLst/>
              <a:latin typeface="Calibri" pitchFamily="34" charset="0"/>
            </a:endParaRPr>
          </a:p>
          <a:p>
            <a:pPr algn="ctr">
              <a:spcBef>
                <a:spcPts val="0"/>
              </a:spcBef>
            </a:pPr>
            <a:r>
              <a:rPr lang="en-GB" sz="2400" b="1" dirty="0" smtClean="0">
                <a:solidFill>
                  <a:schemeClr val="tx1"/>
                </a:solidFill>
                <a:effectLst/>
                <a:latin typeface="Calibri" pitchFamily="34" charset="0"/>
              </a:rPr>
              <a:t>Why is it hotter?</a:t>
            </a:r>
            <a:endParaRPr lang="en-GB" sz="500" b="1" dirty="0" smtClean="0">
              <a:solidFill>
                <a:schemeClr val="tx1"/>
              </a:solidFill>
              <a:effectLst/>
              <a:latin typeface="Calibri" pitchFamily="34" charset="0"/>
            </a:endParaRPr>
          </a:p>
          <a:p>
            <a:pPr algn="ctr">
              <a:spcBef>
                <a:spcPts val="0"/>
              </a:spcBef>
            </a:pPr>
            <a:endParaRPr lang="en-GB" sz="500" b="1"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1000"/>
                                        <p:tgtEl>
                                          <p:spTgt spid="4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1000"/>
                                        <p:tgtEl>
                                          <p:spTgt spid="5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p:bldP spid="53" grpId="0" animBg="1"/>
      <p:bldP spid="57" grpId="0"/>
      <p:bldP spid="58" grpId="0" animBg="1"/>
      <p:bldP spid="60" grpId="0" animBg="1"/>
      <p:bldP spid="5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5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27" name="Text Box 79"/>
          <p:cNvSpPr txBox="1">
            <a:spLocks noChangeArrowheads="1"/>
          </p:cNvSpPr>
          <p:nvPr/>
        </p:nvSpPr>
        <p:spPr bwMode="auto">
          <a:xfrm>
            <a:off x="0" y="0"/>
            <a:ext cx="9144000" cy="954107"/>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smtClean="0">
                <a:solidFill>
                  <a:schemeClr val="tx1"/>
                </a:solidFill>
                <a:effectLst/>
                <a:latin typeface="Calibri" pitchFamily="34" charset="0"/>
              </a:rPr>
              <a:t>Are we calculating the Tp on the conductive or convective part of the geotherm?</a:t>
            </a:r>
            <a:endParaRPr lang="en-GB" sz="2800" dirty="0">
              <a:solidFill>
                <a:schemeClr val="tx1"/>
              </a:solidFill>
              <a:effectLst/>
              <a:latin typeface="Calibri" pitchFamily="34" charset="0"/>
            </a:endParaRPr>
          </a:p>
        </p:txBody>
      </p:sp>
      <p:sp>
        <p:nvSpPr>
          <p:cNvPr id="28" name="Figura a mano libera 27"/>
          <p:cNvSpPr/>
          <p:nvPr/>
        </p:nvSpPr>
        <p:spPr bwMode="auto">
          <a:xfrm>
            <a:off x="2004060" y="1478280"/>
            <a:ext cx="6427544" cy="4956388"/>
          </a:xfrm>
          <a:custGeom>
            <a:avLst/>
            <a:gdLst>
              <a:gd name="connsiteX0" fmla="*/ 7620 w 6294120"/>
              <a:gd name="connsiteY0" fmla="*/ 304800 h 4000500"/>
              <a:gd name="connsiteX1" fmla="*/ 1021080 w 6294120"/>
              <a:gd name="connsiteY1" fmla="*/ 899160 h 4000500"/>
              <a:gd name="connsiteX2" fmla="*/ 2743200 w 6294120"/>
              <a:gd name="connsiteY2" fmla="*/ 2232660 h 4000500"/>
              <a:gd name="connsiteX3" fmla="*/ 3566160 w 6294120"/>
              <a:gd name="connsiteY3" fmla="*/ 3139440 h 4000500"/>
              <a:gd name="connsiteX4" fmla="*/ 4671060 w 6294120"/>
              <a:gd name="connsiteY4" fmla="*/ 4000500 h 4000500"/>
              <a:gd name="connsiteX5" fmla="*/ 6294120 w 6294120"/>
              <a:gd name="connsiteY5" fmla="*/ 3413760 h 4000500"/>
              <a:gd name="connsiteX6" fmla="*/ 5242560 w 6294120"/>
              <a:gd name="connsiteY6" fmla="*/ 53340 h 4000500"/>
              <a:gd name="connsiteX7" fmla="*/ 4541520 w 6294120"/>
              <a:gd name="connsiteY7" fmla="*/ 45720 h 4000500"/>
              <a:gd name="connsiteX8" fmla="*/ 4328160 w 6294120"/>
              <a:gd name="connsiteY8" fmla="*/ 297180 h 4000500"/>
              <a:gd name="connsiteX9" fmla="*/ 3878580 w 6294120"/>
              <a:gd name="connsiteY9" fmla="*/ 22860 h 4000500"/>
              <a:gd name="connsiteX10" fmla="*/ 3276600 w 6294120"/>
              <a:gd name="connsiteY10" fmla="*/ 167640 h 4000500"/>
              <a:gd name="connsiteX11" fmla="*/ 3093720 w 6294120"/>
              <a:gd name="connsiteY11" fmla="*/ 7620 h 4000500"/>
              <a:gd name="connsiteX12" fmla="*/ 2186940 w 6294120"/>
              <a:gd name="connsiteY12" fmla="*/ 175260 h 4000500"/>
              <a:gd name="connsiteX13" fmla="*/ 2026920 w 6294120"/>
              <a:gd name="connsiteY13" fmla="*/ 7620 h 4000500"/>
              <a:gd name="connsiteX14" fmla="*/ 1645920 w 6294120"/>
              <a:gd name="connsiteY14" fmla="*/ 7620 h 4000500"/>
              <a:gd name="connsiteX15" fmla="*/ 876300 w 6294120"/>
              <a:gd name="connsiteY15" fmla="*/ 190500 h 4000500"/>
              <a:gd name="connsiteX16" fmla="*/ 0 w 6294120"/>
              <a:gd name="connsiteY16" fmla="*/ 0 h 4000500"/>
              <a:gd name="connsiteX17" fmla="*/ 22860 w 6294120"/>
              <a:gd name="connsiteY17" fmla="*/ 121920 h 4000500"/>
              <a:gd name="connsiteX18" fmla="*/ 121920 w 6294120"/>
              <a:gd name="connsiteY18" fmla="*/ 251460 h 4000500"/>
              <a:gd name="connsiteX19" fmla="*/ 7620 w 6294120"/>
              <a:gd name="connsiteY19" fmla="*/ 304800 h 4000500"/>
              <a:gd name="connsiteX0" fmla="*/ 7620 w 6294120"/>
              <a:gd name="connsiteY0" fmla="*/ 304800 h 4909820"/>
              <a:gd name="connsiteX1" fmla="*/ 1021080 w 6294120"/>
              <a:gd name="connsiteY1" fmla="*/ 899160 h 4909820"/>
              <a:gd name="connsiteX2" fmla="*/ 2743200 w 6294120"/>
              <a:gd name="connsiteY2" fmla="*/ 2232660 h 4909820"/>
              <a:gd name="connsiteX3" fmla="*/ 3566160 w 6294120"/>
              <a:gd name="connsiteY3" fmla="*/ 3139440 h 4909820"/>
              <a:gd name="connsiteX4" fmla="*/ 5646420 w 6294120"/>
              <a:gd name="connsiteY4" fmla="*/ 4909820 h 4909820"/>
              <a:gd name="connsiteX5" fmla="*/ 6294120 w 6294120"/>
              <a:gd name="connsiteY5" fmla="*/ 3413760 h 4909820"/>
              <a:gd name="connsiteX6" fmla="*/ 5242560 w 6294120"/>
              <a:gd name="connsiteY6" fmla="*/ 53340 h 4909820"/>
              <a:gd name="connsiteX7" fmla="*/ 4541520 w 6294120"/>
              <a:gd name="connsiteY7" fmla="*/ 45720 h 4909820"/>
              <a:gd name="connsiteX8" fmla="*/ 4328160 w 6294120"/>
              <a:gd name="connsiteY8" fmla="*/ 297180 h 4909820"/>
              <a:gd name="connsiteX9" fmla="*/ 3878580 w 6294120"/>
              <a:gd name="connsiteY9" fmla="*/ 22860 h 4909820"/>
              <a:gd name="connsiteX10" fmla="*/ 3276600 w 6294120"/>
              <a:gd name="connsiteY10" fmla="*/ 167640 h 4909820"/>
              <a:gd name="connsiteX11" fmla="*/ 3093720 w 6294120"/>
              <a:gd name="connsiteY11" fmla="*/ 7620 h 4909820"/>
              <a:gd name="connsiteX12" fmla="*/ 2186940 w 6294120"/>
              <a:gd name="connsiteY12" fmla="*/ 175260 h 4909820"/>
              <a:gd name="connsiteX13" fmla="*/ 2026920 w 6294120"/>
              <a:gd name="connsiteY13" fmla="*/ 7620 h 4909820"/>
              <a:gd name="connsiteX14" fmla="*/ 1645920 w 6294120"/>
              <a:gd name="connsiteY14" fmla="*/ 7620 h 4909820"/>
              <a:gd name="connsiteX15" fmla="*/ 876300 w 6294120"/>
              <a:gd name="connsiteY15" fmla="*/ 190500 h 4909820"/>
              <a:gd name="connsiteX16" fmla="*/ 0 w 6294120"/>
              <a:gd name="connsiteY16" fmla="*/ 0 h 4909820"/>
              <a:gd name="connsiteX17" fmla="*/ 22860 w 6294120"/>
              <a:gd name="connsiteY17" fmla="*/ 121920 h 4909820"/>
              <a:gd name="connsiteX18" fmla="*/ 121920 w 6294120"/>
              <a:gd name="connsiteY18" fmla="*/ 251460 h 4909820"/>
              <a:gd name="connsiteX19" fmla="*/ 7620 w 6294120"/>
              <a:gd name="connsiteY19"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427544"/>
              <a:gd name="connsiteY0" fmla="*/ 304800 h 4956388"/>
              <a:gd name="connsiteX1" fmla="*/ 1021080 w 6427544"/>
              <a:gd name="connsiteY1" fmla="*/ 899160 h 4956388"/>
              <a:gd name="connsiteX2" fmla="*/ 2743200 w 6427544"/>
              <a:gd name="connsiteY2" fmla="*/ 2232660 h 4956388"/>
              <a:gd name="connsiteX3" fmla="*/ 3566160 w 6427544"/>
              <a:gd name="connsiteY3" fmla="*/ 3139440 h 4956388"/>
              <a:gd name="connsiteX4" fmla="*/ 5646420 w 6427544"/>
              <a:gd name="connsiteY4" fmla="*/ 4909820 h 4956388"/>
              <a:gd name="connsiteX5" fmla="*/ 6427544 w 6427544"/>
              <a:gd name="connsiteY5" fmla="*/ 4956388 h 4956388"/>
              <a:gd name="connsiteX6" fmla="*/ 6294120 w 6427544"/>
              <a:gd name="connsiteY6" fmla="*/ 3413760 h 4956388"/>
              <a:gd name="connsiteX7" fmla="*/ 5242560 w 6427544"/>
              <a:gd name="connsiteY7" fmla="*/ 53340 h 4956388"/>
              <a:gd name="connsiteX8" fmla="*/ 4541520 w 6427544"/>
              <a:gd name="connsiteY8" fmla="*/ 45720 h 4956388"/>
              <a:gd name="connsiteX9" fmla="*/ 4328160 w 6427544"/>
              <a:gd name="connsiteY9" fmla="*/ 297180 h 4956388"/>
              <a:gd name="connsiteX10" fmla="*/ 3878580 w 6427544"/>
              <a:gd name="connsiteY10" fmla="*/ 22860 h 4956388"/>
              <a:gd name="connsiteX11" fmla="*/ 3276600 w 6427544"/>
              <a:gd name="connsiteY11" fmla="*/ 167640 h 4956388"/>
              <a:gd name="connsiteX12" fmla="*/ 3093720 w 6427544"/>
              <a:gd name="connsiteY12" fmla="*/ 7620 h 4956388"/>
              <a:gd name="connsiteX13" fmla="*/ 2186940 w 6427544"/>
              <a:gd name="connsiteY13" fmla="*/ 175260 h 4956388"/>
              <a:gd name="connsiteX14" fmla="*/ 2026920 w 6427544"/>
              <a:gd name="connsiteY14" fmla="*/ 7620 h 4956388"/>
              <a:gd name="connsiteX15" fmla="*/ 1645920 w 6427544"/>
              <a:gd name="connsiteY15" fmla="*/ 7620 h 4956388"/>
              <a:gd name="connsiteX16" fmla="*/ 876300 w 6427544"/>
              <a:gd name="connsiteY16" fmla="*/ 190500 h 4956388"/>
              <a:gd name="connsiteX17" fmla="*/ 0 w 6427544"/>
              <a:gd name="connsiteY17" fmla="*/ 0 h 4956388"/>
              <a:gd name="connsiteX18" fmla="*/ 22860 w 6427544"/>
              <a:gd name="connsiteY18" fmla="*/ 121920 h 4956388"/>
              <a:gd name="connsiteX19" fmla="*/ 121920 w 6427544"/>
              <a:gd name="connsiteY19" fmla="*/ 251460 h 4956388"/>
              <a:gd name="connsiteX20" fmla="*/ 7620 w 6427544"/>
              <a:gd name="connsiteY20" fmla="*/ 304800 h 49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7544" h="4956388">
                <a:moveTo>
                  <a:pt x="7620" y="304800"/>
                </a:moveTo>
                <a:lnTo>
                  <a:pt x="1021080" y="899160"/>
                </a:lnTo>
                <a:lnTo>
                  <a:pt x="2743200" y="2232660"/>
                </a:lnTo>
                <a:lnTo>
                  <a:pt x="3566160" y="3139440"/>
                </a:lnTo>
                <a:lnTo>
                  <a:pt x="5646420" y="4909820"/>
                </a:lnTo>
                <a:lnTo>
                  <a:pt x="6427544" y="4956388"/>
                </a:lnTo>
                <a:lnTo>
                  <a:pt x="6294120" y="3413760"/>
                </a:lnTo>
                <a:lnTo>
                  <a:pt x="5242560" y="53340"/>
                </a:lnTo>
                <a:lnTo>
                  <a:pt x="4541520" y="45720"/>
                </a:lnTo>
                <a:lnTo>
                  <a:pt x="4328160" y="297180"/>
                </a:lnTo>
                <a:lnTo>
                  <a:pt x="3878580" y="22860"/>
                </a:lnTo>
                <a:lnTo>
                  <a:pt x="3276600" y="167640"/>
                </a:lnTo>
                <a:lnTo>
                  <a:pt x="3093720" y="7620"/>
                </a:lnTo>
                <a:lnTo>
                  <a:pt x="2186940" y="175260"/>
                </a:lnTo>
                <a:lnTo>
                  <a:pt x="2026920" y="7620"/>
                </a:lnTo>
                <a:lnTo>
                  <a:pt x="1645920" y="7620"/>
                </a:lnTo>
                <a:lnTo>
                  <a:pt x="876300" y="190500"/>
                </a:lnTo>
                <a:lnTo>
                  <a:pt x="0" y="0"/>
                </a:lnTo>
                <a:lnTo>
                  <a:pt x="22860" y="121920"/>
                </a:lnTo>
                <a:lnTo>
                  <a:pt x="121920" y="251460"/>
                </a:lnTo>
                <a:lnTo>
                  <a:pt x="7620" y="3048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43" name="Connettore 1 42"/>
          <p:cNvCxnSpPr/>
          <p:nvPr/>
        </p:nvCxnSpPr>
        <p:spPr bwMode="auto">
          <a:xfrm flipH="1" flipV="1">
            <a:off x="5877560" y="1511300"/>
            <a:ext cx="538480" cy="4930140"/>
          </a:xfrm>
          <a:prstGeom prst="line">
            <a:avLst/>
          </a:prstGeom>
          <a:noFill/>
          <a:ln w="19050" cap="flat" cmpd="sng" algn="ctr">
            <a:solidFill>
              <a:schemeClr val="tx1"/>
            </a:solidFill>
            <a:prstDash val="solid"/>
            <a:round/>
            <a:headEnd type="none" w="med" len="med"/>
            <a:tailEnd type="none" w="med" len="med"/>
          </a:ln>
          <a:effectLst/>
        </p:spPr>
      </p:cxnSp>
      <p:cxnSp>
        <p:nvCxnSpPr>
          <p:cNvPr id="45" name="Connettore 1 44"/>
          <p:cNvCxnSpPr>
            <a:endCxn id="28" idx="14"/>
          </p:cNvCxnSpPr>
          <p:nvPr/>
        </p:nvCxnSpPr>
        <p:spPr bwMode="auto">
          <a:xfrm flipH="1" flipV="1">
            <a:off x="4030980" y="1485900"/>
            <a:ext cx="610960" cy="4945380"/>
          </a:xfrm>
          <a:prstGeom prst="line">
            <a:avLst/>
          </a:prstGeom>
          <a:noFill/>
          <a:ln w="19050" cap="flat" cmpd="sng" algn="ctr">
            <a:solidFill>
              <a:schemeClr val="tx1"/>
            </a:solidFill>
            <a:prstDash val="solid"/>
            <a:round/>
            <a:headEnd type="none" w="med" len="med"/>
            <a:tailEnd type="none" w="med" len="med"/>
          </a:ln>
          <a:effectLst/>
        </p:spPr>
      </p:cxnSp>
      <p:cxnSp>
        <p:nvCxnSpPr>
          <p:cNvPr id="42" name="Connettore 1 41"/>
          <p:cNvCxnSpPr/>
          <p:nvPr/>
        </p:nvCxnSpPr>
        <p:spPr bwMode="auto">
          <a:xfrm flipH="1" flipV="1">
            <a:off x="2712720" y="1455130"/>
            <a:ext cx="475558" cy="3824459"/>
          </a:xfrm>
          <a:prstGeom prst="line">
            <a:avLst/>
          </a:prstGeom>
          <a:noFill/>
          <a:ln w="28575" cap="flat" cmpd="sng" algn="ctr">
            <a:solidFill>
              <a:srgbClr val="FF0000"/>
            </a:solidFill>
            <a:prstDash val="solid"/>
            <a:round/>
            <a:headEnd type="none" w="med" len="med"/>
            <a:tailEnd type="none" w="med" len="med"/>
          </a:ln>
          <a:effectLst/>
        </p:spPr>
      </p:cxnSp>
      <p:sp>
        <p:nvSpPr>
          <p:cNvPr id="46" name="Text Box 79"/>
          <p:cNvSpPr txBox="1">
            <a:spLocks noChangeArrowheads="1"/>
          </p:cNvSpPr>
          <p:nvPr/>
        </p:nvSpPr>
        <p:spPr bwMode="auto">
          <a:xfrm>
            <a:off x="1987370" y="1232780"/>
            <a:ext cx="1018032" cy="307777"/>
          </a:xfrm>
          <a:prstGeom prst="rect">
            <a:avLst/>
          </a:prstGeom>
          <a:noFill/>
          <a:ln w="9525" algn="ctr">
            <a:noFill/>
            <a:miter lim="800000"/>
            <a:headEnd/>
            <a:tailEnd/>
          </a:ln>
        </p:spPr>
        <p:txBody>
          <a:bodyPr wrap="square">
            <a:spAutoFit/>
          </a:bodyPr>
          <a:lstStyle/>
          <a:p>
            <a:pPr algn="r">
              <a:spcBef>
                <a:spcPct val="50000"/>
              </a:spcBef>
            </a:pPr>
            <a:r>
              <a:rPr lang="en-GB" sz="1400" b="1" smtClean="0">
                <a:solidFill>
                  <a:srgbClr val="FF0000"/>
                </a:solidFill>
                <a:effectLst/>
                <a:latin typeface="Calibri" pitchFamily="34" charset="0"/>
              </a:rPr>
              <a:t>~1170</a:t>
            </a:r>
            <a:endParaRPr lang="en-GB" sz="1400" b="1">
              <a:solidFill>
                <a:srgbClr val="FF0000"/>
              </a:solidFill>
              <a:effectLst/>
              <a:latin typeface="Calibri" pitchFamily="34" charset="0"/>
            </a:endParaRPr>
          </a:p>
        </p:txBody>
      </p:sp>
      <p:cxnSp>
        <p:nvCxnSpPr>
          <p:cNvPr id="55" name="Connettore 1 54"/>
          <p:cNvCxnSpPr/>
          <p:nvPr/>
        </p:nvCxnSpPr>
        <p:spPr bwMode="auto">
          <a:xfrm flipH="1" flipV="1">
            <a:off x="4355976" y="1484784"/>
            <a:ext cx="591654" cy="4755506"/>
          </a:xfrm>
          <a:prstGeom prst="line">
            <a:avLst/>
          </a:prstGeom>
          <a:noFill/>
          <a:ln w="28575" cap="flat" cmpd="sng" algn="ctr">
            <a:solidFill>
              <a:srgbClr val="0066FF"/>
            </a:solidFill>
            <a:prstDash val="solid"/>
            <a:round/>
            <a:headEnd type="none" w="med" len="med"/>
            <a:tailEnd type="none" w="med" len="med"/>
          </a:ln>
          <a:effectLst/>
        </p:spPr>
      </p:cxnSp>
      <p:sp>
        <p:nvSpPr>
          <p:cNvPr id="57" name="Text Box 79"/>
          <p:cNvSpPr txBox="1">
            <a:spLocks noChangeArrowheads="1"/>
          </p:cNvSpPr>
          <p:nvPr/>
        </p:nvSpPr>
        <p:spPr bwMode="auto">
          <a:xfrm>
            <a:off x="3999050" y="1232781"/>
            <a:ext cx="769716" cy="307777"/>
          </a:xfrm>
          <a:prstGeom prst="rect">
            <a:avLst/>
          </a:prstGeom>
          <a:noFill/>
          <a:ln w="9525" algn="ctr">
            <a:noFill/>
            <a:miter lim="800000"/>
            <a:headEnd/>
            <a:tailEnd/>
          </a:ln>
        </p:spPr>
        <p:txBody>
          <a:bodyPr wrap="square">
            <a:spAutoFit/>
          </a:bodyPr>
          <a:lstStyle/>
          <a:p>
            <a:pPr>
              <a:spcBef>
                <a:spcPct val="50000"/>
              </a:spcBef>
            </a:pPr>
            <a:r>
              <a:rPr lang="en-GB" sz="1400" b="1" smtClean="0">
                <a:solidFill>
                  <a:srgbClr val="0066FF"/>
                </a:solidFill>
                <a:effectLst/>
                <a:latin typeface="Calibri" pitchFamily="34" charset="0"/>
              </a:rPr>
              <a:t>~1310</a:t>
            </a:r>
            <a:endParaRPr lang="en-GB" sz="1400" b="1">
              <a:solidFill>
                <a:srgbClr val="0066FF"/>
              </a:solidFill>
              <a:effectLst/>
              <a:latin typeface="Calibri" pitchFamily="34" charset="0"/>
            </a:endParaRPr>
          </a:p>
        </p:txBody>
      </p:sp>
      <p:sp>
        <p:nvSpPr>
          <p:cNvPr id="30" name="Stella a 5 punte 29"/>
          <p:cNvSpPr/>
          <p:nvPr/>
        </p:nvSpPr>
        <p:spPr bwMode="auto">
          <a:xfrm>
            <a:off x="3003183" y="5080488"/>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4" name="Stella a 5 punte 53"/>
          <p:cNvSpPr/>
          <p:nvPr/>
        </p:nvSpPr>
        <p:spPr bwMode="auto">
          <a:xfrm>
            <a:off x="4762535" y="6029615"/>
            <a:ext cx="382587" cy="382588"/>
          </a:xfrm>
          <a:prstGeom prst="star5">
            <a:avLst/>
          </a:prstGeom>
          <a:solidFill>
            <a:srgbClr val="0066FF"/>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8" name="Text Box 79"/>
          <p:cNvSpPr txBox="1">
            <a:spLocks noChangeArrowheads="1"/>
          </p:cNvSpPr>
          <p:nvPr/>
        </p:nvSpPr>
        <p:spPr bwMode="auto">
          <a:xfrm>
            <a:off x="4861362" y="1620456"/>
            <a:ext cx="3541853" cy="1200329"/>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400" smtClean="0">
                <a:solidFill>
                  <a:schemeClr val="tx1"/>
                </a:solidFill>
                <a:effectLst/>
                <a:latin typeface="Calibri" pitchFamily="34" charset="0"/>
              </a:rPr>
              <a:t>At what depth a red star upwelling mantle would begin melting?</a:t>
            </a:r>
            <a:endParaRPr lang="en-GB" sz="2400">
              <a:solidFill>
                <a:schemeClr val="tx1"/>
              </a:solidFill>
              <a:effectLst/>
              <a:latin typeface="Calibri" pitchFamily="34" charset="0"/>
            </a:endParaRPr>
          </a:p>
        </p:txBody>
      </p:sp>
      <p:sp>
        <p:nvSpPr>
          <p:cNvPr id="60" name="Text Box 79"/>
          <p:cNvSpPr txBox="1">
            <a:spLocks noChangeArrowheads="1"/>
          </p:cNvSpPr>
          <p:nvPr/>
        </p:nvSpPr>
        <p:spPr bwMode="auto">
          <a:xfrm>
            <a:off x="5173885" y="2808461"/>
            <a:ext cx="3298780" cy="1446550"/>
          </a:xfrm>
          <a:prstGeom prst="rect">
            <a:avLst/>
          </a:prstGeom>
          <a:solidFill>
            <a:schemeClr val="bg1"/>
          </a:solidFill>
          <a:ln w="9525" algn="ctr">
            <a:noFill/>
            <a:miter lim="800000"/>
            <a:headEnd/>
            <a:tailEnd/>
          </a:ln>
        </p:spPr>
        <p:txBody>
          <a:bodyPr wrap="square">
            <a:spAutoFit/>
          </a:bodyPr>
          <a:lstStyle/>
          <a:p>
            <a:pPr algn="ctr">
              <a:spcBef>
                <a:spcPct val="50000"/>
              </a:spcBef>
            </a:pPr>
            <a:endParaRPr lang="en-GB" sz="300" smtClean="0">
              <a:solidFill>
                <a:schemeClr val="tx1"/>
              </a:solidFill>
              <a:effectLst/>
              <a:latin typeface="Calibri" pitchFamily="34" charset="0"/>
            </a:endParaRPr>
          </a:p>
          <a:p>
            <a:pPr algn="ctr">
              <a:spcBef>
                <a:spcPct val="50000"/>
              </a:spcBef>
            </a:pPr>
            <a:r>
              <a:rPr lang="en-GB" sz="2400" smtClean="0">
                <a:solidFill>
                  <a:schemeClr val="tx1"/>
                </a:solidFill>
                <a:effectLst/>
                <a:latin typeface="Calibri" pitchFamily="34" charset="0"/>
              </a:rPr>
              <a:t>…And what is the depth of melting of a blue star mantle?</a:t>
            </a:r>
            <a:endParaRPr lang="en-GB" sz="2400">
              <a:solidFill>
                <a:schemeClr val="tx1"/>
              </a:solidFill>
              <a:effectLst/>
              <a:latin typeface="Calibri" pitchFamily="34" charset="0"/>
            </a:endParaRPr>
          </a:p>
        </p:txBody>
      </p:sp>
      <p:sp>
        <p:nvSpPr>
          <p:cNvPr id="20" name="Oval 345"/>
          <p:cNvSpPr>
            <a:spLocks noChangeArrowheads="1"/>
          </p:cNvSpPr>
          <p:nvPr/>
        </p:nvSpPr>
        <p:spPr bwMode="auto">
          <a:xfrm>
            <a:off x="2609457" y="2067891"/>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1" name="Oval 345"/>
          <p:cNvSpPr>
            <a:spLocks noChangeArrowheads="1"/>
          </p:cNvSpPr>
          <p:nvPr/>
        </p:nvSpPr>
        <p:spPr bwMode="auto">
          <a:xfrm>
            <a:off x="4446020" y="3614945"/>
            <a:ext cx="400049" cy="405074"/>
          </a:xfrm>
          <a:prstGeom prst="ellipse">
            <a:avLst/>
          </a:prstGeom>
          <a:gradFill rotWithShape="1">
            <a:gsLst>
              <a:gs pos="0">
                <a:srgbClr val="0000FF"/>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cxnSp>
        <p:nvCxnSpPr>
          <p:cNvPr id="23" name="Connettore 1 22"/>
          <p:cNvCxnSpPr/>
          <p:nvPr/>
        </p:nvCxnSpPr>
        <p:spPr bwMode="auto">
          <a:xfrm flipV="1">
            <a:off x="5177113" y="471950"/>
            <a:ext cx="1548000" cy="0"/>
          </a:xfrm>
          <a:prstGeom prst="line">
            <a:avLst/>
          </a:prstGeom>
          <a:noFill/>
          <a:ln w="57150" cap="flat" cmpd="sng" algn="ctr">
            <a:solidFill>
              <a:srgbClr val="00B050"/>
            </a:solidFill>
            <a:prstDash val="solid"/>
            <a:round/>
            <a:headEnd type="none" w="med" len="med"/>
            <a:tailEnd type="none" w="med" len="med"/>
          </a:ln>
          <a:effectLst/>
        </p:spPr>
      </p:cxnSp>
      <p:sp>
        <p:nvSpPr>
          <p:cNvPr id="24" name="Text Box 79"/>
          <p:cNvSpPr txBox="1">
            <a:spLocks noChangeArrowheads="1"/>
          </p:cNvSpPr>
          <p:nvPr/>
        </p:nvSpPr>
        <p:spPr bwMode="auto">
          <a:xfrm>
            <a:off x="5478444" y="4251390"/>
            <a:ext cx="3036906" cy="1938992"/>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400" dirty="0" smtClean="0">
                <a:solidFill>
                  <a:schemeClr val="tx1"/>
                </a:solidFill>
                <a:effectLst/>
                <a:latin typeface="Calibri" pitchFamily="34" charset="0"/>
              </a:rPr>
              <a:t>In a steady state condition, assuming this geotherm, does a mantle with the yellow star exist?</a:t>
            </a:r>
            <a:endParaRPr lang="en-GB" sz="2400" dirty="0">
              <a:solidFill>
                <a:schemeClr val="tx1"/>
              </a:solidFill>
              <a:effectLst/>
              <a:latin typeface="Calibri" pitchFamily="34" charset="0"/>
            </a:endParaRPr>
          </a:p>
        </p:txBody>
      </p:sp>
      <p:sp>
        <p:nvSpPr>
          <p:cNvPr id="25" name="Stella a 5 punte 24"/>
          <p:cNvSpPr/>
          <p:nvPr/>
        </p:nvSpPr>
        <p:spPr bwMode="auto">
          <a:xfrm>
            <a:off x="3558768" y="3841997"/>
            <a:ext cx="382587" cy="382588"/>
          </a:xfrm>
          <a:prstGeom prst="star5">
            <a:avLst/>
          </a:prstGeom>
          <a:solidFill>
            <a:srgbClr val="FFFF00"/>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26" name="Text Box 79"/>
          <p:cNvSpPr txBox="1">
            <a:spLocks noChangeArrowheads="1"/>
          </p:cNvSpPr>
          <p:nvPr/>
        </p:nvSpPr>
        <p:spPr bwMode="auto">
          <a:xfrm>
            <a:off x="7500394" y="5899551"/>
            <a:ext cx="1018572" cy="584775"/>
          </a:xfrm>
          <a:prstGeom prst="rect">
            <a:avLst/>
          </a:prstGeom>
          <a:noFill/>
          <a:ln w="9525" algn="ctr">
            <a:noFill/>
            <a:miter lim="800000"/>
            <a:headEnd/>
            <a:tailEnd/>
          </a:ln>
        </p:spPr>
        <p:txBody>
          <a:bodyPr wrap="square">
            <a:spAutoFit/>
          </a:bodyPr>
          <a:lstStyle/>
          <a:p>
            <a:pPr algn="ctr">
              <a:spcBef>
                <a:spcPct val="50000"/>
              </a:spcBef>
            </a:pPr>
            <a:r>
              <a:rPr lang="en-GB" sz="3200" b="1" smtClean="0">
                <a:solidFill>
                  <a:schemeClr val="tx1"/>
                </a:solidFill>
                <a:effectLst/>
                <a:latin typeface="Calibri" pitchFamily="34" charset="0"/>
              </a:rPr>
              <a:t>NO</a:t>
            </a:r>
            <a:endParaRPr lang="en-GB" sz="3200" b="1">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8" grpId="0" animBg="1"/>
      <p:bldP spid="60" grpId="0" animBg="1"/>
      <p:bldP spid="20" grpId="0" animBg="1"/>
      <p:bldP spid="21" grpId="0" animBg="1"/>
      <p:bldP spid="24" grpId="0" animBg="1"/>
      <p:bldP spid="25" grpId="0" animBg="1"/>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CasellaDiTesto 29"/>
          <p:cNvSpPr txBox="1"/>
          <p:nvPr/>
        </p:nvSpPr>
        <p:spPr>
          <a:xfrm>
            <a:off x="110071" y="855120"/>
            <a:ext cx="4030133" cy="707886"/>
          </a:xfrm>
          <a:prstGeom prst="rect">
            <a:avLst/>
          </a:prstGeom>
          <a:noFill/>
        </p:spPr>
        <p:txBody>
          <a:bodyPr wrap="square" rtlCol="0">
            <a:spAutoFit/>
          </a:bodyPr>
          <a:lstStyle/>
          <a:p>
            <a:pPr algn="ctr"/>
            <a:r>
              <a:rPr lang="en-GB" sz="2000" dirty="0" smtClean="0">
                <a:solidFill>
                  <a:schemeClr val="tx1"/>
                </a:solidFill>
                <a:effectLst/>
                <a:latin typeface="Calibri" pitchFamily="34" charset="0"/>
              </a:rPr>
              <a:t>Let us give a look on the average Cratonic Geotherm</a:t>
            </a:r>
            <a:endParaRPr lang="en-GB" sz="2000" dirty="0">
              <a:solidFill>
                <a:schemeClr val="tx1"/>
              </a:solidFill>
              <a:effectLst/>
              <a:latin typeface="Calibri" pitchFamily="34" charset="0"/>
            </a:endParaRPr>
          </a:p>
        </p:txBody>
      </p:sp>
      <p:sp>
        <p:nvSpPr>
          <p:cNvPr id="31" name="CasellaDiTesto 30"/>
          <p:cNvSpPr txBox="1"/>
          <p:nvPr/>
        </p:nvSpPr>
        <p:spPr>
          <a:xfrm>
            <a:off x="0" y="1566305"/>
            <a:ext cx="4182533" cy="830997"/>
          </a:xfrm>
          <a:prstGeom prst="rect">
            <a:avLst/>
          </a:prstGeom>
          <a:noFill/>
        </p:spPr>
        <p:txBody>
          <a:bodyPr wrap="square" rtlCol="0">
            <a:spAutoFit/>
          </a:bodyPr>
          <a:lstStyle/>
          <a:p>
            <a:pPr algn="ctr"/>
            <a:r>
              <a:rPr lang="en-GB" sz="2400" dirty="0" smtClean="0">
                <a:solidFill>
                  <a:srgbClr val="FF0000"/>
                </a:solidFill>
                <a:effectLst/>
                <a:latin typeface="Calibri" pitchFamily="34" charset="0"/>
              </a:rPr>
              <a:t>Why is there a kink in the geotherm?</a:t>
            </a:r>
            <a:endParaRPr lang="en-GB" sz="2400" dirty="0">
              <a:solidFill>
                <a:srgbClr val="FF0000"/>
              </a:solidFill>
              <a:effectLst/>
              <a:latin typeface="Calibri" pitchFamily="34" charset="0"/>
            </a:endParaRPr>
          </a:p>
        </p:txBody>
      </p:sp>
      <p:sp>
        <p:nvSpPr>
          <p:cNvPr id="37"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
        <p:nvSpPr>
          <p:cNvPr id="38" name="CasellaDiTesto 37"/>
          <p:cNvSpPr txBox="1"/>
          <p:nvPr/>
        </p:nvSpPr>
        <p:spPr>
          <a:xfrm>
            <a:off x="317500" y="2446829"/>
            <a:ext cx="3644900" cy="1200329"/>
          </a:xfrm>
          <a:prstGeom prst="rect">
            <a:avLst/>
          </a:prstGeom>
          <a:noFill/>
        </p:spPr>
        <p:txBody>
          <a:bodyPr wrap="square" rtlCol="0">
            <a:spAutoFit/>
          </a:bodyPr>
          <a:lstStyle/>
          <a:p>
            <a:r>
              <a:rPr lang="en-GB" dirty="0" smtClean="0">
                <a:solidFill>
                  <a:schemeClr val="tx1"/>
                </a:solidFill>
                <a:effectLst/>
                <a:latin typeface="Calibri" pitchFamily="34" charset="0"/>
              </a:rPr>
              <a:t>In the lower part of the geotherm, the heat is transferred by convection (i.e., we are in the convecting part of the mantle).</a:t>
            </a:r>
            <a:endParaRPr lang="en-GB" i="1" dirty="0">
              <a:solidFill>
                <a:schemeClr val="tx1"/>
              </a:solidFill>
              <a:effectLst/>
              <a:latin typeface="Calibri" pitchFamily="34" charset="0"/>
            </a:endParaRPr>
          </a:p>
        </p:txBody>
      </p:sp>
      <p:sp>
        <p:nvSpPr>
          <p:cNvPr id="39" name="CasellaDiTesto 38"/>
          <p:cNvSpPr txBox="1"/>
          <p:nvPr/>
        </p:nvSpPr>
        <p:spPr>
          <a:xfrm>
            <a:off x="317499" y="3877692"/>
            <a:ext cx="3435351" cy="646331"/>
          </a:xfrm>
          <a:prstGeom prst="rect">
            <a:avLst/>
          </a:prstGeom>
          <a:noFill/>
        </p:spPr>
        <p:txBody>
          <a:bodyPr wrap="square" rtlCol="0">
            <a:spAutoFit/>
          </a:bodyPr>
          <a:lstStyle/>
          <a:p>
            <a:r>
              <a:rPr lang="en-GB" dirty="0" smtClean="0">
                <a:solidFill>
                  <a:schemeClr val="tx1"/>
                </a:solidFill>
                <a:effectLst/>
                <a:latin typeface="Calibri" pitchFamily="34" charset="0"/>
              </a:rPr>
              <a:t>Do here the geotherm and the adiabat coincide?</a:t>
            </a:r>
            <a:endParaRPr lang="en-GB" i="1" dirty="0">
              <a:solidFill>
                <a:schemeClr val="tx1"/>
              </a:solidFill>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9" name="CasellaDiTesto 18"/>
          <p:cNvSpPr txBox="1"/>
          <p:nvPr/>
        </p:nvSpPr>
        <p:spPr>
          <a:xfrm rot="1192406">
            <a:off x="4214254" y="3881583"/>
            <a:ext cx="2429610" cy="646331"/>
          </a:xfrm>
          <a:prstGeom prst="rect">
            <a:avLst/>
          </a:prstGeom>
          <a:noFill/>
        </p:spPr>
        <p:txBody>
          <a:bodyPr wrap="square" rtlCol="0">
            <a:spAutoFit/>
          </a:bodyPr>
          <a:lstStyle/>
          <a:p>
            <a:pPr algn="ctr"/>
            <a:r>
              <a:rPr lang="en-GB" dirty="0" smtClean="0">
                <a:solidFill>
                  <a:srgbClr val="0000FF"/>
                </a:solidFill>
                <a:effectLst/>
                <a:latin typeface="Calibri" pitchFamily="34" charset="0"/>
              </a:rPr>
              <a:t>Average Cratonic Geotherm</a:t>
            </a:r>
            <a:endParaRPr lang="en-GB" dirty="0">
              <a:solidFill>
                <a:srgbClr val="0000FF"/>
              </a:solidFill>
              <a:effectLst/>
              <a:latin typeface="Calibri" pitchFamily="34" charset="0"/>
            </a:endParaRPr>
          </a:p>
        </p:txBody>
      </p:sp>
      <p:sp>
        <p:nvSpPr>
          <p:cNvPr id="20" name="CasellaDiTesto 19"/>
          <p:cNvSpPr txBox="1"/>
          <p:nvPr/>
        </p:nvSpPr>
        <p:spPr>
          <a:xfrm>
            <a:off x="317499" y="5799655"/>
            <a:ext cx="3865033" cy="646331"/>
          </a:xfrm>
          <a:prstGeom prst="rect">
            <a:avLst/>
          </a:prstGeom>
          <a:noFill/>
        </p:spPr>
        <p:txBody>
          <a:bodyPr wrap="square" rtlCol="0">
            <a:spAutoFit/>
          </a:bodyPr>
          <a:lstStyle/>
          <a:p>
            <a:r>
              <a:rPr lang="en-GB" dirty="0" smtClean="0">
                <a:solidFill>
                  <a:schemeClr val="tx1"/>
                </a:solidFill>
                <a:effectLst/>
                <a:latin typeface="Calibri" pitchFamily="34" charset="0"/>
              </a:rPr>
              <a:t>Do here the geotherm and the adiabat coincide?</a:t>
            </a:r>
            <a:endParaRPr lang="en-GB" i="1" dirty="0">
              <a:solidFill>
                <a:schemeClr val="tx1"/>
              </a:solidFill>
              <a:effectLst/>
              <a:latin typeface="Calibri" pitchFamily="34" charset="0"/>
            </a:endParaRPr>
          </a:p>
        </p:txBody>
      </p:sp>
      <p:sp>
        <p:nvSpPr>
          <p:cNvPr id="21" name="CasellaDiTesto 20"/>
          <p:cNvSpPr txBox="1"/>
          <p:nvPr/>
        </p:nvSpPr>
        <p:spPr>
          <a:xfrm>
            <a:off x="317499" y="4867874"/>
            <a:ext cx="3997325" cy="923330"/>
          </a:xfrm>
          <a:prstGeom prst="rect">
            <a:avLst/>
          </a:prstGeom>
          <a:noFill/>
        </p:spPr>
        <p:txBody>
          <a:bodyPr wrap="square" rtlCol="0">
            <a:spAutoFit/>
          </a:bodyPr>
          <a:lstStyle/>
          <a:p>
            <a:r>
              <a:rPr lang="en-GB" dirty="0" smtClean="0">
                <a:solidFill>
                  <a:schemeClr val="tx1"/>
                </a:solidFill>
                <a:effectLst/>
                <a:latin typeface="Calibri" pitchFamily="34" charset="0"/>
              </a:rPr>
              <a:t>In the shallow part of the geotherm, the decrease of T with P is much higher (i.e., superadiabatic condition).</a:t>
            </a:r>
            <a:endParaRPr lang="en-GB" i="1" dirty="0">
              <a:solidFill>
                <a:schemeClr val="tx1"/>
              </a:solidFill>
              <a:effectLst/>
              <a:latin typeface="Calibri" pitchFamily="34" charset="0"/>
            </a:endParaRPr>
          </a:p>
        </p:txBody>
      </p:sp>
      <p:sp>
        <p:nvSpPr>
          <p:cNvPr id="23" name="CasellaDiTesto 22"/>
          <p:cNvSpPr txBox="1"/>
          <p:nvPr/>
        </p:nvSpPr>
        <p:spPr>
          <a:xfrm>
            <a:off x="2112728" y="4224825"/>
            <a:ext cx="753530" cy="461665"/>
          </a:xfrm>
          <a:prstGeom prst="rect">
            <a:avLst/>
          </a:prstGeom>
          <a:noFill/>
        </p:spPr>
        <p:txBody>
          <a:bodyPr wrap="square" rtlCol="0">
            <a:spAutoFit/>
          </a:bodyPr>
          <a:lstStyle/>
          <a:p>
            <a:r>
              <a:rPr lang="en-GB" sz="2400" dirty="0" smtClean="0">
                <a:solidFill>
                  <a:srgbClr val="FF0000"/>
                </a:solidFill>
                <a:effectLst/>
                <a:latin typeface="Calibri" pitchFamily="34" charset="0"/>
              </a:rPr>
              <a:t>YES</a:t>
            </a:r>
            <a:endParaRPr lang="en-GB" sz="2400" i="1" dirty="0">
              <a:solidFill>
                <a:srgbClr val="FF0000"/>
              </a:solidFill>
              <a:effectLst/>
              <a:latin typeface="Calibri" pitchFamily="34" charset="0"/>
            </a:endParaRPr>
          </a:p>
        </p:txBody>
      </p:sp>
      <p:sp>
        <p:nvSpPr>
          <p:cNvPr id="24" name="CasellaDiTesto 23"/>
          <p:cNvSpPr txBox="1"/>
          <p:nvPr/>
        </p:nvSpPr>
        <p:spPr>
          <a:xfrm>
            <a:off x="2159028" y="6129838"/>
            <a:ext cx="753530" cy="461665"/>
          </a:xfrm>
          <a:prstGeom prst="rect">
            <a:avLst/>
          </a:prstGeom>
          <a:noFill/>
        </p:spPr>
        <p:txBody>
          <a:bodyPr wrap="square" rtlCol="0">
            <a:spAutoFit/>
          </a:bodyPr>
          <a:lstStyle/>
          <a:p>
            <a:r>
              <a:rPr lang="en-GB" sz="2400" smtClean="0">
                <a:solidFill>
                  <a:srgbClr val="FF0000"/>
                </a:solidFill>
                <a:effectLst/>
                <a:latin typeface="Calibri" pitchFamily="34" charset="0"/>
              </a:rPr>
              <a:t>NO</a:t>
            </a:r>
            <a:endParaRPr lang="en-GB" sz="2400" i="1">
              <a:solidFill>
                <a:srgbClr val="FF0000"/>
              </a:solidFill>
              <a:effectLst/>
              <a:latin typeface="Calibri" pitchFamily="34" charset="0"/>
            </a:endParaRPr>
          </a:p>
        </p:txBody>
      </p:sp>
      <p:sp>
        <p:nvSpPr>
          <p:cNvPr id="26" name="CasellaDiTesto 25"/>
          <p:cNvSpPr txBox="1"/>
          <p:nvPr/>
        </p:nvSpPr>
        <p:spPr>
          <a:xfrm>
            <a:off x="7110413" y="5102233"/>
            <a:ext cx="1904999" cy="1200329"/>
          </a:xfrm>
          <a:prstGeom prst="rect">
            <a:avLst/>
          </a:prstGeom>
          <a:solidFill>
            <a:schemeClr val="bg1"/>
          </a:solidFill>
        </p:spPr>
        <p:txBody>
          <a:bodyPr wrap="square" rtlCol="0">
            <a:spAutoFit/>
          </a:bodyPr>
          <a:lstStyle/>
          <a:p>
            <a:r>
              <a:rPr lang="en-GB" dirty="0" smtClean="0">
                <a:solidFill>
                  <a:schemeClr val="tx1"/>
                </a:solidFill>
                <a:effectLst/>
                <a:latin typeface="Calibri" pitchFamily="34" charset="0"/>
              </a:rPr>
              <a:t>Here the geothermal and the adiabatic gradients coincide</a:t>
            </a:r>
            <a:endParaRPr lang="en-GB" i="1" dirty="0">
              <a:solidFill>
                <a:schemeClr val="tx1"/>
              </a:solidFill>
              <a:effectLst/>
              <a:latin typeface="Calibri" pitchFamily="34" charset="0"/>
            </a:endParaRPr>
          </a:p>
        </p:txBody>
      </p:sp>
      <p:sp>
        <p:nvSpPr>
          <p:cNvPr id="40" name="CasellaDiTesto 39"/>
          <p:cNvSpPr txBox="1"/>
          <p:nvPr/>
        </p:nvSpPr>
        <p:spPr>
          <a:xfrm>
            <a:off x="6858000" y="3783035"/>
            <a:ext cx="2157412" cy="1200329"/>
          </a:xfrm>
          <a:prstGeom prst="rect">
            <a:avLst/>
          </a:prstGeom>
          <a:solidFill>
            <a:schemeClr val="bg1"/>
          </a:solidFill>
        </p:spPr>
        <p:txBody>
          <a:bodyPr wrap="square" rtlCol="0">
            <a:spAutoFit/>
          </a:bodyPr>
          <a:lstStyle/>
          <a:p>
            <a:r>
              <a:rPr lang="en-GB" dirty="0" smtClean="0">
                <a:solidFill>
                  <a:schemeClr val="tx1"/>
                </a:solidFill>
                <a:effectLst/>
                <a:latin typeface="Calibri" pitchFamily="34" charset="0"/>
              </a:rPr>
              <a:t>Here the geothermal and the adiabatic gradients do not coincide</a:t>
            </a:r>
            <a:endParaRPr lang="en-GB" i="1" dirty="0">
              <a:solidFill>
                <a:schemeClr val="tx1"/>
              </a:solidFill>
              <a:effectLst/>
              <a:latin typeface="Calibri" pitchFamily="34" charset="0"/>
            </a:endParaRPr>
          </a:p>
        </p:txBody>
      </p:sp>
      <p:sp>
        <p:nvSpPr>
          <p:cNvPr id="25" name="AutoShape 39"/>
          <p:cNvSpPr>
            <a:spLocks/>
          </p:cNvSpPr>
          <p:nvPr/>
        </p:nvSpPr>
        <p:spPr bwMode="auto">
          <a:xfrm rot="10800000">
            <a:off x="6972299" y="4914898"/>
            <a:ext cx="185207" cy="1622425"/>
          </a:xfrm>
          <a:prstGeom prst="leftBrace">
            <a:avLst>
              <a:gd name="adj1" fmla="val 79129"/>
              <a:gd name="adj2" fmla="val 50000"/>
            </a:avLst>
          </a:prstGeom>
          <a:noFill/>
          <a:ln w="28575">
            <a:solidFill>
              <a:srgbClr val="FF0000"/>
            </a:solidFill>
            <a:round/>
            <a:headEnd/>
            <a:tailEnd/>
          </a:ln>
          <a:effectLst/>
        </p:spPr>
        <p:txBody>
          <a:bodyPr wrap="none" anchor="ctr"/>
          <a:lstStyle/>
          <a:p>
            <a:pPr>
              <a:defRPr/>
            </a:pPr>
            <a:endParaRPr lang="en-GB">
              <a:latin typeface="Calibri" pitchFamily="34" charset="0"/>
            </a:endParaRPr>
          </a:p>
        </p:txBody>
      </p:sp>
      <p:sp>
        <p:nvSpPr>
          <p:cNvPr id="27" name="AutoShape 39"/>
          <p:cNvSpPr>
            <a:spLocks/>
          </p:cNvSpPr>
          <p:nvPr/>
        </p:nvSpPr>
        <p:spPr bwMode="auto">
          <a:xfrm rot="10800000">
            <a:off x="6710363" y="3886199"/>
            <a:ext cx="176212" cy="983191"/>
          </a:xfrm>
          <a:prstGeom prst="leftBrace">
            <a:avLst>
              <a:gd name="adj1" fmla="val 79129"/>
              <a:gd name="adj2" fmla="val 50000"/>
            </a:avLst>
          </a:prstGeom>
          <a:noFill/>
          <a:ln w="28575">
            <a:solidFill>
              <a:srgbClr val="FF0000"/>
            </a:solidFill>
            <a:round/>
            <a:headEnd/>
            <a:tailEnd/>
          </a:ln>
          <a:effectLst/>
        </p:spPr>
        <p:txBody>
          <a:bodyPr wrap="none" anchor="ctr"/>
          <a:lstStyle/>
          <a:p>
            <a:pPr>
              <a:defRPr/>
            </a:pPr>
            <a:endParaRPr lang="en-GB">
              <a:latin typeface="Calibri" pitchFamily="34" charset="0"/>
            </a:endParaRPr>
          </a:p>
        </p:txBody>
      </p:sp>
      <p:sp>
        <p:nvSpPr>
          <p:cNvPr id="32" name="Figura a mano libera 31"/>
          <p:cNvSpPr/>
          <p:nvPr/>
        </p:nvSpPr>
        <p:spPr bwMode="auto">
          <a:xfrm>
            <a:off x="4420187" y="2925494"/>
            <a:ext cx="2397302" cy="3569091"/>
          </a:xfrm>
          <a:custGeom>
            <a:avLst/>
            <a:gdLst>
              <a:gd name="connsiteX0" fmla="*/ 0 w 1946031"/>
              <a:gd name="connsiteY0" fmla="*/ 0 h 3317631"/>
              <a:gd name="connsiteX1" fmla="*/ 1160585 w 1946031"/>
              <a:gd name="connsiteY1" fmla="*/ 773723 h 3317631"/>
              <a:gd name="connsiteX2" fmla="*/ 1781908 w 1946031"/>
              <a:gd name="connsiteY2" fmla="*/ 1828800 h 3317631"/>
              <a:gd name="connsiteX3" fmla="*/ 1946031 w 1946031"/>
              <a:gd name="connsiteY3" fmla="*/ 3317631 h 3317631"/>
              <a:gd name="connsiteX0" fmla="*/ 0 w 2426091"/>
              <a:gd name="connsiteY0" fmla="*/ 0 h 3569091"/>
              <a:gd name="connsiteX1" fmla="*/ 1640645 w 2426091"/>
              <a:gd name="connsiteY1" fmla="*/ 1025183 h 3569091"/>
              <a:gd name="connsiteX2" fmla="*/ 2261968 w 2426091"/>
              <a:gd name="connsiteY2" fmla="*/ 2080260 h 3569091"/>
              <a:gd name="connsiteX3" fmla="*/ 2426091 w 2426091"/>
              <a:gd name="connsiteY3" fmla="*/ 3569091 h 3569091"/>
              <a:gd name="connsiteX0" fmla="*/ 0 w 2426091"/>
              <a:gd name="connsiteY0" fmla="*/ 0 h 3569091"/>
              <a:gd name="connsiteX1" fmla="*/ 1640645 w 2426091"/>
              <a:gd name="connsiteY1" fmla="*/ 1025183 h 3569091"/>
              <a:gd name="connsiteX2" fmla="*/ 2261968 w 2426091"/>
              <a:gd name="connsiteY2" fmla="*/ 2080260 h 3569091"/>
              <a:gd name="connsiteX3" fmla="*/ 2426091 w 2426091"/>
              <a:gd name="connsiteY3" fmla="*/ 3569091 h 3569091"/>
            </a:gdLst>
            <a:ahLst/>
            <a:cxnLst>
              <a:cxn ang="0">
                <a:pos x="connsiteX0" y="connsiteY0"/>
              </a:cxn>
              <a:cxn ang="0">
                <a:pos x="connsiteX1" y="connsiteY1"/>
              </a:cxn>
              <a:cxn ang="0">
                <a:pos x="connsiteX2" y="connsiteY2"/>
              </a:cxn>
              <a:cxn ang="0">
                <a:pos x="connsiteX3" y="connsiteY3"/>
              </a:cxn>
            </a:cxnLst>
            <a:rect l="l" t="t" r="r" b="b"/>
            <a:pathLst>
              <a:path w="2426091" h="3569091">
                <a:moveTo>
                  <a:pt x="0" y="0"/>
                </a:moveTo>
                <a:cubicBezTo>
                  <a:pt x="431800" y="234461"/>
                  <a:pt x="1263650" y="678473"/>
                  <a:pt x="1640645" y="1025183"/>
                </a:cubicBezTo>
                <a:cubicBezTo>
                  <a:pt x="2017640" y="1371893"/>
                  <a:pt x="2131060" y="1656275"/>
                  <a:pt x="2261968" y="2080260"/>
                </a:cubicBezTo>
                <a:cubicBezTo>
                  <a:pt x="2293816" y="2496625"/>
                  <a:pt x="2409483" y="3036668"/>
                  <a:pt x="2426091" y="3569091"/>
                </a:cubicBezTo>
              </a:path>
            </a:pathLst>
          </a:cu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3" name="CasellaDiTesto 32"/>
          <p:cNvSpPr txBox="1"/>
          <p:nvPr/>
        </p:nvSpPr>
        <p:spPr>
          <a:xfrm rot="1866589">
            <a:off x="4419362" y="2808742"/>
            <a:ext cx="1896668" cy="584775"/>
          </a:xfrm>
          <a:prstGeom prst="rect">
            <a:avLst/>
          </a:prstGeom>
          <a:noFill/>
        </p:spPr>
        <p:txBody>
          <a:bodyPr wrap="square" rtlCol="0">
            <a:spAutoFit/>
          </a:bodyPr>
          <a:lstStyle/>
          <a:p>
            <a:pPr algn="ctr"/>
            <a:r>
              <a:rPr lang="en-GB" sz="1600" dirty="0" smtClean="0">
                <a:solidFill>
                  <a:srgbClr val="FF0000"/>
                </a:solidFill>
                <a:effectLst/>
                <a:latin typeface="Calibri" pitchFamily="34" charset="0"/>
              </a:rPr>
              <a:t>Previous (Oceanic) Geotherm</a:t>
            </a:r>
            <a:endParaRPr lang="en-GB" sz="1600" dirty="0">
              <a:solidFill>
                <a:srgbClr val="FF0000"/>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2000"/>
                                        <p:tgtEl>
                                          <p:spTgt spid="1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2000"/>
                                        <p:tgtEl>
                                          <p:spTgt spid="3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33"/>
                                        </p:tgtEl>
                                      </p:cBhvr>
                                    </p:animEffect>
                                    <p:set>
                                      <p:cBhvr>
                                        <p:cTn id="39" dur="1" fill="hold">
                                          <p:stCondLst>
                                            <p:cond delay="999"/>
                                          </p:stCondLst>
                                        </p:cTn>
                                        <p:tgtEl>
                                          <p:spTgt spid="3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32"/>
                                        </p:tgtEl>
                                      </p:cBhvr>
                                    </p:animEffect>
                                    <p:set>
                                      <p:cBhvr>
                                        <p:cTn id="42" dur="1" fill="hold">
                                          <p:stCondLst>
                                            <p:cond delay="999"/>
                                          </p:stCondLst>
                                        </p:cTn>
                                        <p:tgtEl>
                                          <p:spTgt spid="32"/>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7" grpId="0"/>
      <p:bldP spid="38" grpId="0"/>
      <p:bldP spid="39" grpId="0"/>
      <p:bldP spid="16" grpId="0" animBg="1"/>
      <p:bldP spid="19" grpId="0"/>
      <p:bldP spid="20" grpId="0"/>
      <p:bldP spid="21" grpId="0"/>
      <p:bldP spid="23" grpId="0"/>
      <p:bldP spid="24" grpId="0"/>
      <p:bldP spid="26" grpId="0" animBg="1"/>
      <p:bldP spid="40" grpId="0" animBg="1"/>
      <p:bldP spid="25" grpId="0" animBg="1"/>
      <p:bldP spid="27" grpId="0" animBg="1"/>
      <p:bldP spid="32" grpId="0" animBg="1"/>
      <p:bldP spid="32" grpId="1" animBg="1"/>
      <p:bldP spid="33" grpId="0"/>
      <p:bldP spid="33"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CasellaDiTesto 29"/>
          <p:cNvSpPr txBox="1"/>
          <p:nvPr/>
        </p:nvSpPr>
        <p:spPr>
          <a:xfrm>
            <a:off x="352336" y="1043974"/>
            <a:ext cx="4289111" cy="400110"/>
          </a:xfrm>
          <a:prstGeom prst="rect">
            <a:avLst/>
          </a:prstGeom>
          <a:noFill/>
        </p:spPr>
        <p:txBody>
          <a:bodyPr wrap="square" rtlCol="0">
            <a:spAutoFit/>
          </a:bodyPr>
          <a:lstStyle/>
          <a:p>
            <a:r>
              <a:rPr lang="en-GB" sz="2000" dirty="0" smtClean="0">
                <a:solidFill>
                  <a:srgbClr val="FF0000"/>
                </a:solidFill>
                <a:effectLst/>
                <a:latin typeface="Calibri" pitchFamily="34" charset="0"/>
              </a:rPr>
              <a:t>Tp</a:t>
            </a:r>
            <a:r>
              <a:rPr lang="en-GB" sz="2000" dirty="0" smtClean="0">
                <a:solidFill>
                  <a:schemeClr val="tx1"/>
                </a:solidFill>
                <a:effectLst/>
                <a:latin typeface="Calibri" pitchFamily="34" charset="0"/>
              </a:rPr>
              <a:t> = Mantle Potential Temperature.</a:t>
            </a:r>
            <a:endParaRPr lang="en-GB" sz="2000" dirty="0">
              <a:solidFill>
                <a:schemeClr val="tx1"/>
              </a:solidFill>
              <a:effectLst/>
              <a:latin typeface="Calibri" pitchFamily="34" charset="0"/>
            </a:endParaRPr>
          </a:p>
        </p:txBody>
      </p:sp>
      <p:sp>
        <p:nvSpPr>
          <p:cNvPr id="31" name="CasellaDiTesto 30"/>
          <p:cNvSpPr txBox="1"/>
          <p:nvPr/>
        </p:nvSpPr>
        <p:spPr>
          <a:xfrm>
            <a:off x="317500" y="1602559"/>
            <a:ext cx="3865033" cy="1631216"/>
          </a:xfrm>
          <a:prstGeom prst="rect">
            <a:avLst/>
          </a:prstGeom>
          <a:noFill/>
        </p:spPr>
        <p:txBody>
          <a:bodyPr wrap="square" rtlCol="0">
            <a:spAutoFit/>
          </a:bodyPr>
          <a:lstStyle/>
          <a:p>
            <a:r>
              <a:rPr lang="en-GB" sz="2000" dirty="0" smtClean="0">
                <a:solidFill>
                  <a:srgbClr val="0066FF"/>
                </a:solidFill>
                <a:effectLst/>
                <a:latin typeface="Calibri" pitchFamily="34" charset="0"/>
              </a:rPr>
              <a:t>AMG</a:t>
            </a:r>
            <a:r>
              <a:rPr lang="en-GB" sz="2000" dirty="0" smtClean="0">
                <a:solidFill>
                  <a:schemeClr val="tx1"/>
                </a:solidFill>
                <a:effectLst/>
                <a:latin typeface="Calibri" pitchFamily="34" charset="0"/>
              </a:rPr>
              <a:t> = Average Mantle Geotherm (i.e., MORB-like source, not affected by thermal perturbations such as subduction or “mantle plumes”).</a:t>
            </a:r>
            <a:endParaRPr lang="en-GB" sz="2000" dirty="0">
              <a:solidFill>
                <a:schemeClr val="tx1"/>
              </a:solidFill>
              <a:effectLst/>
              <a:latin typeface="Calibri" pitchFamily="34" charset="0"/>
            </a:endParaRPr>
          </a:p>
        </p:txBody>
      </p:sp>
      <p:sp>
        <p:nvSpPr>
          <p:cNvPr id="32" name="CasellaDiTesto 31"/>
          <p:cNvSpPr txBox="1"/>
          <p:nvPr/>
        </p:nvSpPr>
        <p:spPr>
          <a:xfrm>
            <a:off x="317500" y="6066467"/>
            <a:ext cx="3585633" cy="707886"/>
          </a:xfrm>
          <a:prstGeom prst="rect">
            <a:avLst/>
          </a:prstGeom>
          <a:noFill/>
        </p:spPr>
        <p:txBody>
          <a:bodyPr wrap="square" rtlCol="0">
            <a:spAutoFit/>
          </a:bodyPr>
          <a:lstStyle/>
          <a:p>
            <a:pPr marL="541338" indent="-541338"/>
            <a:r>
              <a:rPr lang="en-GB" sz="2000" dirty="0" smtClean="0">
                <a:solidFill>
                  <a:srgbClr val="008000"/>
                </a:solidFill>
                <a:effectLst/>
                <a:latin typeface="Calibri" pitchFamily="34" charset="0"/>
              </a:rPr>
              <a:t>T</a:t>
            </a:r>
            <a:r>
              <a:rPr lang="en-GB" sz="2000" baseline="-25000" dirty="0" smtClean="0">
                <a:solidFill>
                  <a:srgbClr val="008000"/>
                </a:solidFill>
                <a:effectLst/>
                <a:latin typeface="Calibri" pitchFamily="34" charset="0"/>
              </a:rPr>
              <a:t>ex</a:t>
            </a:r>
            <a:r>
              <a:rPr lang="en-GB" sz="2000" dirty="0" smtClean="0">
                <a:solidFill>
                  <a:schemeClr val="tx1"/>
                </a:solidFill>
                <a:effectLst/>
                <a:latin typeface="Calibri" pitchFamily="34" charset="0"/>
              </a:rPr>
              <a:t> = Excess Temperature of “plume” magmas.</a:t>
            </a:r>
            <a:endParaRPr lang="en-GB" sz="2000" dirty="0">
              <a:solidFill>
                <a:schemeClr val="tx1"/>
              </a:solidFill>
              <a:effectLst/>
              <a:latin typeface="Calibri" pitchFamily="34" charset="0"/>
            </a:endParaRPr>
          </a:p>
        </p:txBody>
      </p:sp>
      <p:sp>
        <p:nvSpPr>
          <p:cNvPr id="33" name="Rettangolo arrotondato 32"/>
          <p:cNvSpPr/>
          <p:nvPr/>
        </p:nvSpPr>
        <p:spPr bwMode="auto">
          <a:xfrm>
            <a:off x="5862638" y="1019175"/>
            <a:ext cx="204787" cy="27622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Rettangolo arrotondato 33"/>
          <p:cNvSpPr/>
          <p:nvPr/>
        </p:nvSpPr>
        <p:spPr bwMode="auto">
          <a:xfrm>
            <a:off x="7631906" y="1019175"/>
            <a:ext cx="204787" cy="27622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5" name="Rettangolo arrotondato 34"/>
          <p:cNvSpPr/>
          <p:nvPr/>
        </p:nvSpPr>
        <p:spPr bwMode="auto">
          <a:xfrm>
            <a:off x="6067424" y="965200"/>
            <a:ext cx="350045" cy="199231"/>
          </a:xfrm>
          <a:prstGeom prst="roundRect">
            <a:avLst/>
          </a:prstGeom>
          <a:noFill/>
          <a:ln w="1905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6" name="Rettangolo arrotondato 35"/>
          <p:cNvSpPr/>
          <p:nvPr/>
        </p:nvSpPr>
        <p:spPr bwMode="auto">
          <a:xfrm>
            <a:off x="7107237" y="5427133"/>
            <a:ext cx="377296" cy="296334"/>
          </a:xfrm>
          <a:prstGeom prst="round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317500" y="3318958"/>
            <a:ext cx="3664191" cy="1015663"/>
          </a:xfrm>
          <a:prstGeom prst="rect">
            <a:avLst/>
          </a:prstGeom>
          <a:noFill/>
        </p:spPr>
        <p:txBody>
          <a:bodyPr wrap="square" rtlCol="0">
            <a:spAutoFit/>
          </a:bodyPr>
          <a:lstStyle/>
          <a:p>
            <a:r>
              <a:rPr lang="en-GB" sz="2000" dirty="0" err="1" smtClean="0">
                <a:solidFill>
                  <a:srgbClr val="FF0000"/>
                </a:solidFill>
                <a:effectLst/>
                <a:latin typeface="Calibri" pitchFamily="34" charset="0"/>
              </a:rPr>
              <a:t>Tp</a:t>
            </a:r>
            <a:r>
              <a:rPr lang="en-GB" sz="2000" baseline="30000" dirty="0" err="1" smtClean="0">
                <a:solidFill>
                  <a:srgbClr val="0066FF"/>
                </a:solidFill>
                <a:effectLst/>
                <a:latin typeface="Calibri" pitchFamily="34" charset="0"/>
              </a:rPr>
              <a:t>AMG</a:t>
            </a:r>
            <a:r>
              <a:rPr lang="en-GB" sz="2000" dirty="0" smtClean="0">
                <a:solidFill>
                  <a:schemeClr val="tx1"/>
                </a:solidFill>
                <a:effectLst/>
                <a:latin typeface="Calibri" pitchFamily="34" charset="0"/>
              </a:rPr>
              <a:t> = Mantle Potential Temperature of the convecting portion of the MORB-like mantle.</a:t>
            </a:r>
            <a:endParaRPr lang="en-GB" sz="2000" dirty="0">
              <a:solidFill>
                <a:schemeClr val="tx1"/>
              </a:solidFill>
              <a:effectLst/>
              <a:latin typeface="Calibri" pitchFamily="34" charset="0"/>
            </a:endParaRPr>
          </a:p>
        </p:txBody>
      </p:sp>
      <p:sp>
        <p:nvSpPr>
          <p:cNvPr id="24" name="CasellaDiTesto 23"/>
          <p:cNvSpPr txBox="1"/>
          <p:nvPr/>
        </p:nvSpPr>
        <p:spPr>
          <a:xfrm>
            <a:off x="317500" y="4599054"/>
            <a:ext cx="3997325" cy="1323439"/>
          </a:xfrm>
          <a:prstGeom prst="rect">
            <a:avLst/>
          </a:prstGeom>
          <a:noFill/>
        </p:spPr>
        <p:txBody>
          <a:bodyPr wrap="square" rtlCol="0">
            <a:spAutoFit/>
          </a:bodyPr>
          <a:lstStyle/>
          <a:p>
            <a:r>
              <a:rPr lang="en-GB" sz="2000" dirty="0" err="1" smtClean="0">
                <a:solidFill>
                  <a:srgbClr val="FF0000"/>
                </a:solidFill>
                <a:effectLst/>
                <a:latin typeface="Calibri" pitchFamily="34" charset="0"/>
              </a:rPr>
              <a:t>Tp</a:t>
            </a:r>
            <a:r>
              <a:rPr lang="en-GB" sz="2000" baseline="30000" dirty="0" err="1" smtClean="0">
                <a:solidFill>
                  <a:srgbClr val="0066FF"/>
                </a:solidFill>
                <a:effectLst/>
                <a:latin typeface="Calibri" pitchFamily="34" charset="0"/>
              </a:rPr>
              <a:t>Plume</a:t>
            </a:r>
            <a:r>
              <a:rPr lang="en-GB" sz="2000" dirty="0" smtClean="0">
                <a:solidFill>
                  <a:schemeClr val="tx1"/>
                </a:solidFill>
                <a:effectLst/>
                <a:latin typeface="Calibri" pitchFamily="34" charset="0"/>
              </a:rPr>
              <a:t> = Mantle Potential Temperature of the deepest mantle (D”) carrying the heat excess of the outer core.</a:t>
            </a:r>
            <a:endParaRPr lang="en-GB" sz="2000" dirty="0">
              <a:solidFill>
                <a:schemeClr val="tx1"/>
              </a:solidFill>
              <a:effectLst/>
              <a:latin typeface="Calibri" pitchFamily="34" charset="0"/>
            </a:endParaRPr>
          </a:p>
        </p:txBody>
      </p:sp>
      <p:sp>
        <p:nvSpPr>
          <p:cNvPr id="25" name="CasellaDiTesto 24"/>
          <p:cNvSpPr txBox="1"/>
          <p:nvPr/>
        </p:nvSpPr>
        <p:spPr>
          <a:xfrm rot="1192406">
            <a:off x="4214254" y="3881583"/>
            <a:ext cx="2429610" cy="646331"/>
          </a:xfrm>
          <a:prstGeom prst="rect">
            <a:avLst/>
          </a:prstGeom>
          <a:noFill/>
        </p:spPr>
        <p:txBody>
          <a:bodyPr wrap="square" rtlCol="0">
            <a:spAutoFit/>
          </a:bodyPr>
          <a:lstStyle/>
          <a:p>
            <a:pPr algn="ctr"/>
            <a:r>
              <a:rPr lang="en-GB" dirty="0" smtClean="0">
                <a:solidFill>
                  <a:srgbClr val="0000FF"/>
                </a:solidFill>
                <a:effectLst/>
                <a:latin typeface="Calibri" pitchFamily="34" charset="0"/>
              </a:rPr>
              <a:t>Average Cratonic Geotherm</a:t>
            </a:r>
            <a:endParaRPr lang="en-GB" dirty="0">
              <a:solidFill>
                <a:srgbClr val="0000FF"/>
              </a:solidFill>
              <a:effectLst/>
              <a:latin typeface="Calibri" pitchFamily="34" charset="0"/>
            </a:endParaRPr>
          </a:p>
        </p:txBody>
      </p:sp>
      <p:cxnSp>
        <p:nvCxnSpPr>
          <p:cNvPr id="22" name="Connettore 1 21"/>
          <p:cNvCxnSpPr/>
          <p:nvPr/>
        </p:nvCxnSpPr>
        <p:spPr bwMode="auto">
          <a:xfrm flipV="1">
            <a:off x="2051050" y="3970867"/>
            <a:ext cx="1512000" cy="0"/>
          </a:xfrm>
          <a:prstGeom prst="line">
            <a:avLst/>
          </a:prstGeom>
          <a:noFill/>
          <a:ln w="28575" cap="flat" cmpd="sng" algn="ctr">
            <a:solidFill>
              <a:srgbClr val="FF0000"/>
            </a:solidFill>
            <a:prstDash val="solid"/>
            <a:round/>
            <a:headEnd type="none" w="med" len="med"/>
            <a:tailEnd type="none" w="med" len="med"/>
          </a:ln>
          <a:effectLst/>
        </p:spPr>
      </p:cxnSp>
      <p:cxnSp>
        <p:nvCxnSpPr>
          <p:cNvPr id="23" name="Connettore 1 22"/>
          <p:cNvCxnSpPr/>
          <p:nvPr/>
        </p:nvCxnSpPr>
        <p:spPr bwMode="auto">
          <a:xfrm flipV="1">
            <a:off x="425449" y="4284134"/>
            <a:ext cx="3384000" cy="0"/>
          </a:xfrm>
          <a:prstGeom prst="line">
            <a:avLst/>
          </a:prstGeom>
          <a:noFill/>
          <a:ln w="28575" cap="flat" cmpd="sng" algn="ctr">
            <a:solidFill>
              <a:srgbClr val="FF0000"/>
            </a:solidFill>
            <a:prstDash val="solid"/>
            <a:round/>
            <a:headEnd type="none" w="med" len="med"/>
            <a:tailEnd type="none" w="med" len="med"/>
          </a:ln>
          <a:effectLst/>
        </p:spPr>
      </p:cxnSp>
      <p:cxnSp>
        <p:nvCxnSpPr>
          <p:cNvPr id="27" name="Connettore 1 26"/>
          <p:cNvCxnSpPr/>
          <p:nvPr/>
        </p:nvCxnSpPr>
        <p:spPr bwMode="auto">
          <a:xfrm flipH="1" flipV="1">
            <a:off x="5579533" y="1735667"/>
            <a:ext cx="502600" cy="4775557"/>
          </a:xfrm>
          <a:prstGeom prst="line">
            <a:avLst/>
          </a:prstGeom>
          <a:noFill/>
          <a:ln w="28575" cap="flat" cmpd="sng" algn="ctr">
            <a:solidFill>
              <a:srgbClr val="FF0000"/>
            </a:solidFill>
            <a:prstDash val="solid"/>
            <a:round/>
            <a:headEnd type="none" w="med" len="med"/>
            <a:tailEnd type="none" w="med" len="med"/>
          </a:ln>
          <a:effectLst/>
        </p:spPr>
      </p:cxnSp>
      <p:sp>
        <p:nvSpPr>
          <p:cNvPr id="39" name="Text Box 79"/>
          <p:cNvSpPr txBox="1">
            <a:spLocks noChangeArrowheads="1"/>
          </p:cNvSpPr>
          <p:nvPr/>
        </p:nvSpPr>
        <p:spPr bwMode="auto">
          <a:xfrm>
            <a:off x="5164654" y="1478314"/>
            <a:ext cx="759799" cy="307777"/>
          </a:xfrm>
          <a:prstGeom prst="rect">
            <a:avLst/>
          </a:prstGeom>
          <a:noFill/>
          <a:ln w="9525" algn="ctr">
            <a:noFill/>
            <a:miter lim="800000"/>
            <a:headEnd/>
            <a:tailEnd/>
          </a:ln>
        </p:spPr>
        <p:txBody>
          <a:bodyPr wrap="square">
            <a:spAutoFit/>
          </a:bodyPr>
          <a:lstStyle/>
          <a:p>
            <a:pPr algn="r">
              <a:spcBef>
                <a:spcPct val="50000"/>
              </a:spcBef>
            </a:pPr>
            <a:r>
              <a:rPr lang="en-GB" sz="1400" b="1" smtClean="0">
                <a:solidFill>
                  <a:srgbClr val="FF0000"/>
                </a:solidFill>
                <a:effectLst/>
                <a:latin typeface="Calibri" pitchFamily="34" charset="0"/>
              </a:rPr>
              <a:t>~1280</a:t>
            </a:r>
            <a:endParaRPr lang="en-GB" sz="1400" b="1">
              <a:solidFill>
                <a:srgbClr val="FF0000"/>
              </a:solidFill>
              <a:effectLst/>
              <a:latin typeface="Calibri" pitchFamily="34" charset="0"/>
            </a:endParaRPr>
          </a:p>
        </p:txBody>
      </p:sp>
      <p:sp>
        <p:nvSpPr>
          <p:cNvPr id="40" name="Text Box 79"/>
          <p:cNvSpPr txBox="1">
            <a:spLocks noChangeArrowheads="1"/>
          </p:cNvSpPr>
          <p:nvPr/>
        </p:nvSpPr>
        <p:spPr bwMode="auto">
          <a:xfrm rot="5063585">
            <a:off x="4754563" y="5108969"/>
            <a:ext cx="2616200" cy="276999"/>
          </a:xfrm>
          <a:prstGeom prst="rect">
            <a:avLst/>
          </a:prstGeom>
          <a:noFill/>
          <a:ln w="9525" algn="ctr">
            <a:noFill/>
            <a:miter lim="800000"/>
            <a:headEnd/>
            <a:tailEnd/>
          </a:ln>
        </p:spPr>
        <p:txBody>
          <a:bodyPr wrap="square">
            <a:spAutoFit/>
          </a:bodyPr>
          <a:lstStyle/>
          <a:p>
            <a:pPr algn="r">
              <a:spcBef>
                <a:spcPct val="50000"/>
              </a:spcBef>
            </a:pPr>
            <a:r>
              <a:rPr lang="en-GB" sz="1200" smtClean="0">
                <a:solidFill>
                  <a:srgbClr val="FF0000"/>
                </a:solidFill>
                <a:effectLst/>
                <a:latin typeface="Calibri" pitchFamily="34" charset="0"/>
              </a:rPr>
              <a:t>McKenzie and Bickle (1988)</a:t>
            </a:r>
            <a:endParaRPr lang="en-GB" sz="1200">
              <a:solidFill>
                <a:srgbClr val="FF0000"/>
              </a:solidFill>
              <a:effectLst/>
              <a:latin typeface="Calibri" pitchFamily="34" charset="0"/>
            </a:endParaRPr>
          </a:p>
        </p:txBody>
      </p:sp>
      <p:sp>
        <p:nvSpPr>
          <p:cNvPr id="41" name="Text Box 79"/>
          <p:cNvSpPr txBox="1">
            <a:spLocks noChangeArrowheads="1"/>
          </p:cNvSpPr>
          <p:nvPr/>
        </p:nvSpPr>
        <p:spPr bwMode="auto">
          <a:xfrm>
            <a:off x="6333051" y="911049"/>
            <a:ext cx="1032948" cy="307777"/>
          </a:xfrm>
          <a:prstGeom prst="rect">
            <a:avLst/>
          </a:prstGeom>
          <a:noFill/>
          <a:ln w="9525" algn="ctr">
            <a:noFill/>
            <a:miter lim="800000"/>
            <a:headEnd/>
            <a:tailEnd/>
          </a:ln>
        </p:spPr>
        <p:txBody>
          <a:bodyPr wrap="square">
            <a:spAutoFit/>
          </a:bodyPr>
          <a:lstStyle/>
          <a:p>
            <a:pPr algn="r">
              <a:spcBef>
                <a:spcPct val="50000"/>
              </a:spcBef>
            </a:pPr>
            <a:r>
              <a:rPr lang="en-GB" sz="1400" b="1" smtClean="0">
                <a:solidFill>
                  <a:srgbClr val="0000FF"/>
                </a:solidFill>
                <a:effectLst/>
                <a:latin typeface="Calibri" pitchFamily="34" charset="0"/>
              </a:rPr>
              <a:t>~1440 °C</a:t>
            </a:r>
            <a:endParaRPr lang="en-GB" sz="1400" b="1">
              <a:solidFill>
                <a:srgbClr val="0000FF"/>
              </a:solidFill>
              <a:effectLst/>
              <a:latin typeface="Calibri" pitchFamily="34" charset="0"/>
            </a:endParaRPr>
          </a:p>
        </p:txBody>
      </p:sp>
      <p:cxnSp>
        <p:nvCxnSpPr>
          <p:cNvPr id="42" name="Connettore 1 41"/>
          <p:cNvCxnSpPr/>
          <p:nvPr/>
        </p:nvCxnSpPr>
        <p:spPr bwMode="auto">
          <a:xfrm flipV="1">
            <a:off x="5793105" y="3733324"/>
            <a:ext cx="756000" cy="0"/>
          </a:xfrm>
          <a:prstGeom prst="line">
            <a:avLst/>
          </a:prstGeom>
          <a:noFill/>
          <a:ln w="28575" cap="flat" cmpd="sng" algn="ctr">
            <a:solidFill>
              <a:srgbClr val="FF0000"/>
            </a:solidFill>
            <a:prstDash val="solid"/>
            <a:round/>
            <a:headEnd type="triangle" w="med" len="med"/>
            <a:tailEnd type="triangle" w="med" len="med"/>
          </a:ln>
          <a:effectLst/>
        </p:spPr>
      </p:cxnSp>
      <p:sp>
        <p:nvSpPr>
          <p:cNvPr id="46" name="Text Box 79"/>
          <p:cNvSpPr txBox="1">
            <a:spLocks noChangeArrowheads="1"/>
          </p:cNvSpPr>
          <p:nvPr/>
        </p:nvSpPr>
        <p:spPr bwMode="auto">
          <a:xfrm>
            <a:off x="5945981" y="342950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smtClean="0">
                <a:solidFill>
                  <a:srgbClr val="FF0000"/>
                </a:solidFill>
                <a:effectLst/>
                <a:latin typeface="Symbol" pitchFamily="18" charset="2"/>
              </a:rPr>
              <a:t>D</a:t>
            </a:r>
            <a:r>
              <a:rPr lang="en-GB" sz="1600" b="1" dirty="0" smtClean="0">
                <a:solidFill>
                  <a:srgbClr val="FF0000"/>
                </a:solidFill>
                <a:effectLst/>
                <a:latin typeface="Calibri" pitchFamily="34" charset="0"/>
              </a:rPr>
              <a:t>T</a:t>
            </a:r>
            <a:endParaRPr lang="en-GB" sz="1600" b="1" dirty="0">
              <a:solidFill>
                <a:srgbClr val="FF0000"/>
              </a:solidFill>
              <a:effectLst/>
              <a:latin typeface="Calibri" pitchFamily="34" charset="0"/>
            </a:endParaRPr>
          </a:p>
        </p:txBody>
      </p:sp>
      <p:sp>
        <p:nvSpPr>
          <p:cNvPr id="47" name="Text Box 79"/>
          <p:cNvSpPr txBox="1">
            <a:spLocks noChangeArrowheads="1"/>
          </p:cNvSpPr>
          <p:nvPr/>
        </p:nvSpPr>
        <p:spPr bwMode="auto">
          <a:xfrm>
            <a:off x="5822355" y="3758121"/>
            <a:ext cx="759799" cy="307777"/>
          </a:xfrm>
          <a:prstGeom prst="rect">
            <a:avLst/>
          </a:prstGeom>
          <a:noFill/>
          <a:ln w="9525" algn="ctr">
            <a:noFill/>
            <a:miter lim="800000"/>
            <a:headEnd/>
            <a:tailEnd/>
          </a:ln>
        </p:spPr>
        <p:txBody>
          <a:bodyPr wrap="square">
            <a:spAutoFit/>
          </a:bodyPr>
          <a:lstStyle/>
          <a:p>
            <a:pPr algn="ctr">
              <a:spcBef>
                <a:spcPct val="50000"/>
              </a:spcBef>
            </a:pPr>
            <a:r>
              <a:rPr lang="en-GB" sz="1400" b="1" dirty="0" smtClean="0">
                <a:solidFill>
                  <a:srgbClr val="FF0000"/>
                </a:solidFill>
                <a:effectLst/>
                <a:latin typeface="Calibri" pitchFamily="34" charset="0"/>
              </a:rPr>
              <a:t>~160 °C</a:t>
            </a:r>
            <a:endParaRPr lang="en-GB" sz="1400" b="1" dirty="0">
              <a:solidFill>
                <a:srgbClr val="FF0000"/>
              </a:solidFill>
              <a:effectLst/>
              <a:latin typeface="Calibri" pitchFamily="34" charset="0"/>
            </a:endParaRPr>
          </a:p>
        </p:txBody>
      </p:sp>
      <p:sp>
        <p:nvSpPr>
          <p:cNvPr id="48" name="Figura a mano libera 47"/>
          <p:cNvSpPr/>
          <p:nvPr/>
        </p:nvSpPr>
        <p:spPr bwMode="auto">
          <a:xfrm>
            <a:off x="5862638" y="1301751"/>
            <a:ext cx="492918" cy="419100"/>
          </a:xfrm>
          <a:custGeom>
            <a:avLst/>
            <a:gdLst>
              <a:gd name="connsiteX0" fmla="*/ 57150 w 511704"/>
              <a:gd name="connsiteY0" fmla="*/ 0 h 425450"/>
              <a:gd name="connsiteX1" fmla="*/ 28575 w 511704"/>
              <a:gd name="connsiteY1" fmla="*/ 53975 h 425450"/>
              <a:gd name="connsiteX2" fmla="*/ 228600 w 511704"/>
              <a:gd name="connsiteY2" fmla="*/ 101600 h 425450"/>
              <a:gd name="connsiteX3" fmla="*/ 422275 w 511704"/>
              <a:gd name="connsiteY3" fmla="*/ 184150 h 425450"/>
              <a:gd name="connsiteX4" fmla="*/ 498475 w 511704"/>
              <a:gd name="connsiteY4" fmla="*/ 346075 h 425450"/>
              <a:gd name="connsiteX5" fmla="*/ 501650 w 511704"/>
              <a:gd name="connsiteY5" fmla="*/ 425450 h 425450"/>
              <a:gd name="connsiteX0" fmla="*/ 57150 w 508529"/>
              <a:gd name="connsiteY0" fmla="*/ 0 h 425450"/>
              <a:gd name="connsiteX1" fmla="*/ 28575 w 508529"/>
              <a:gd name="connsiteY1" fmla="*/ 53975 h 425450"/>
              <a:gd name="connsiteX2" fmla="*/ 228600 w 508529"/>
              <a:gd name="connsiteY2" fmla="*/ 101600 h 425450"/>
              <a:gd name="connsiteX3" fmla="*/ 422275 w 508529"/>
              <a:gd name="connsiteY3" fmla="*/ 184150 h 425450"/>
              <a:gd name="connsiteX4" fmla="*/ 495300 w 508529"/>
              <a:gd name="connsiteY4" fmla="*/ 349250 h 425450"/>
              <a:gd name="connsiteX5" fmla="*/ 501650 w 508529"/>
              <a:gd name="connsiteY5" fmla="*/ 425450 h 425450"/>
              <a:gd name="connsiteX0" fmla="*/ 57150 w 509852"/>
              <a:gd name="connsiteY0" fmla="*/ 0 h 438150"/>
              <a:gd name="connsiteX1" fmla="*/ 28575 w 509852"/>
              <a:gd name="connsiteY1" fmla="*/ 53975 h 438150"/>
              <a:gd name="connsiteX2" fmla="*/ 228600 w 509852"/>
              <a:gd name="connsiteY2" fmla="*/ 101600 h 438150"/>
              <a:gd name="connsiteX3" fmla="*/ 422275 w 509852"/>
              <a:gd name="connsiteY3" fmla="*/ 184150 h 438150"/>
              <a:gd name="connsiteX4" fmla="*/ 495300 w 509852"/>
              <a:gd name="connsiteY4" fmla="*/ 349250 h 438150"/>
              <a:gd name="connsiteX5" fmla="*/ 504825 w 509852"/>
              <a:gd name="connsiteY5" fmla="*/ 438150 h 438150"/>
              <a:gd name="connsiteX0" fmla="*/ 57150 w 504825"/>
              <a:gd name="connsiteY0" fmla="*/ 0 h 438150"/>
              <a:gd name="connsiteX1" fmla="*/ 28575 w 504825"/>
              <a:gd name="connsiteY1" fmla="*/ 53975 h 438150"/>
              <a:gd name="connsiteX2" fmla="*/ 228600 w 504825"/>
              <a:gd name="connsiteY2" fmla="*/ 101600 h 438150"/>
              <a:gd name="connsiteX3" fmla="*/ 422275 w 504825"/>
              <a:gd name="connsiteY3" fmla="*/ 184150 h 438150"/>
              <a:gd name="connsiteX4" fmla="*/ 504825 w 504825"/>
              <a:gd name="connsiteY4" fmla="*/ 438150 h 438150"/>
              <a:gd name="connsiteX0" fmla="*/ 57150 w 504825"/>
              <a:gd name="connsiteY0" fmla="*/ 0 h 438150"/>
              <a:gd name="connsiteX1" fmla="*/ 28575 w 504825"/>
              <a:gd name="connsiteY1" fmla="*/ 53975 h 438150"/>
              <a:gd name="connsiteX2" fmla="*/ 228600 w 504825"/>
              <a:gd name="connsiteY2" fmla="*/ 101600 h 438150"/>
              <a:gd name="connsiteX3" fmla="*/ 422275 w 504825"/>
              <a:gd name="connsiteY3" fmla="*/ 184150 h 438150"/>
              <a:gd name="connsiteX4" fmla="*/ 504825 w 504825"/>
              <a:gd name="connsiteY4" fmla="*/ 438150 h 438150"/>
              <a:gd name="connsiteX0" fmla="*/ 57150 w 554038"/>
              <a:gd name="connsiteY0" fmla="*/ 0 h 438150"/>
              <a:gd name="connsiteX1" fmla="*/ 28575 w 554038"/>
              <a:gd name="connsiteY1" fmla="*/ 53975 h 438150"/>
              <a:gd name="connsiteX2" fmla="*/ 228600 w 554038"/>
              <a:gd name="connsiteY2" fmla="*/ 101600 h 438150"/>
              <a:gd name="connsiteX3" fmla="*/ 422275 w 554038"/>
              <a:gd name="connsiteY3" fmla="*/ 184150 h 438150"/>
              <a:gd name="connsiteX4" fmla="*/ 504825 w 554038"/>
              <a:gd name="connsiteY4" fmla="*/ 438150 h 438150"/>
              <a:gd name="connsiteX0" fmla="*/ 57150 w 422275"/>
              <a:gd name="connsiteY0" fmla="*/ 0 h 184150"/>
              <a:gd name="connsiteX1" fmla="*/ 28575 w 422275"/>
              <a:gd name="connsiteY1" fmla="*/ 53975 h 184150"/>
              <a:gd name="connsiteX2" fmla="*/ 228600 w 422275"/>
              <a:gd name="connsiteY2" fmla="*/ 101600 h 184150"/>
              <a:gd name="connsiteX3" fmla="*/ 422275 w 422275"/>
              <a:gd name="connsiteY3" fmla="*/ 184150 h 184150"/>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35983 w 515408"/>
              <a:gd name="connsiteY0" fmla="*/ 0 h 419100"/>
              <a:gd name="connsiteX1" fmla="*/ 32808 w 515408"/>
              <a:gd name="connsiteY1" fmla="*/ 25400 h 419100"/>
              <a:gd name="connsiteX2" fmla="*/ 232833 w 515408"/>
              <a:gd name="connsiteY2" fmla="*/ 73025 h 419100"/>
              <a:gd name="connsiteX3" fmla="*/ 515408 w 515408"/>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515408" h="419100">
                <a:moveTo>
                  <a:pt x="35983" y="0"/>
                </a:moveTo>
                <a:cubicBezTo>
                  <a:pt x="7408" y="18521"/>
                  <a:pt x="0" y="13229"/>
                  <a:pt x="32808" y="25400"/>
                </a:cubicBezTo>
                <a:cubicBezTo>
                  <a:pt x="65616" y="37571"/>
                  <a:pt x="136525" y="61383"/>
                  <a:pt x="232833" y="73025"/>
                </a:cubicBezTo>
                <a:cubicBezTo>
                  <a:pt x="408516" y="129117"/>
                  <a:pt x="482070" y="156633"/>
                  <a:pt x="515408" y="419100"/>
                </a:cubicBezTo>
              </a:path>
            </a:pathLst>
          </a:custGeom>
          <a:no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5" name="Text Box 79"/>
          <p:cNvSpPr txBox="1">
            <a:spLocks noChangeArrowheads="1"/>
          </p:cNvSpPr>
          <p:nvPr/>
        </p:nvSpPr>
        <p:spPr bwMode="auto">
          <a:xfrm>
            <a:off x="8134348" y="911049"/>
            <a:ext cx="985837" cy="307777"/>
          </a:xfrm>
          <a:prstGeom prst="rect">
            <a:avLst/>
          </a:prstGeom>
          <a:noFill/>
          <a:ln w="9525" algn="ctr">
            <a:noFill/>
            <a:miter lim="800000"/>
            <a:headEnd/>
            <a:tailEnd/>
          </a:ln>
        </p:spPr>
        <p:txBody>
          <a:bodyPr wrap="square">
            <a:spAutoFit/>
          </a:bodyPr>
          <a:lstStyle/>
          <a:p>
            <a:pPr algn="r">
              <a:spcBef>
                <a:spcPct val="50000"/>
              </a:spcBef>
            </a:pPr>
            <a:r>
              <a:rPr lang="en-GB" sz="1400" b="1" smtClean="0">
                <a:solidFill>
                  <a:srgbClr val="0000FF"/>
                </a:solidFill>
                <a:effectLst/>
                <a:latin typeface="Calibri" pitchFamily="34" charset="0"/>
              </a:rPr>
              <a:t>~1720°C</a:t>
            </a:r>
            <a:endParaRPr lang="en-GB" sz="1400" b="1">
              <a:solidFill>
                <a:srgbClr val="0000FF"/>
              </a:solidFill>
              <a:effectLst/>
              <a:latin typeface="Calibri" pitchFamily="34" charset="0"/>
            </a:endParaRPr>
          </a:p>
        </p:txBody>
      </p:sp>
      <p:cxnSp>
        <p:nvCxnSpPr>
          <p:cNvPr id="56" name="Connettore 1 55"/>
          <p:cNvCxnSpPr/>
          <p:nvPr/>
        </p:nvCxnSpPr>
        <p:spPr bwMode="auto">
          <a:xfrm flipV="1">
            <a:off x="6776085" y="5805964"/>
            <a:ext cx="1028700" cy="0"/>
          </a:xfrm>
          <a:prstGeom prst="line">
            <a:avLst/>
          </a:prstGeom>
          <a:noFill/>
          <a:ln w="57150" cap="flat" cmpd="sng" algn="ctr">
            <a:solidFill>
              <a:srgbClr val="008000"/>
            </a:solidFill>
            <a:prstDash val="solid"/>
            <a:round/>
            <a:headEnd type="triangle" w="med" len="med"/>
            <a:tailEnd type="triangle" w="med" len="med"/>
          </a:ln>
          <a:effectLst/>
        </p:spPr>
      </p:cxnSp>
      <p:sp>
        <p:nvSpPr>
          <p:cNvPr id="57" name="Text Box 79"/>
          <p:cNvSpPr txBox="1">
            <a:spLocks noChangeArrowheads="1"/>
          </p:cNvSpPr>
          <p:nvPr/>
        </p:nvSpPr>
        <p:spPr bwMode="auto">
          <a:xfrm>
            <a:off x="7058501" y="584504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smtClean="0">
                <a:solidFill>
                  <a:srgbClr val="008000"/>
                </a:solidFill>
                <a:effectLst/>
                <a:latin typeface="Symbol" pitchFamily="18" charset="2"/>
              </a:rPr>
              <a:t>D</a:t>
            </a:r>
            <a:r>
              <a:rPr lang="en-GB" sz="1600" b="1" dirty="0" smtClean="0">
                <a:solidFill>
                  <a:srgbClr val="008000"/>
                </a:solidFill>
                <a:effectLst/>
                <a:latin typeface="Calibri" pitchFamily="34" charset="0"/>
              </a:rPr>
              <a:t>T</a:t>
            </a:r>
            <a:endParaRPr lang="en-GB" sz="1600" b="1" dirty="0">
              <a:solidFill>
                <a:srgbClr val="008000"/>
              </a:solidFill>
              <a:effectLst/>
              <a:latin typeface="Calibri" pitchFamily="34" charset="0"/>
            </a:endParaRPr>
          </a:p>
        </p:txBody>
      </p:sp>
      <p:sp>
        <p:nvSpPr>
          <p:cNvPr id="58" name="Text Box 79"/>
          <p:cNvSpPr txBox="1">
            <a:spLocks noChangeArrowheads="1"/>
          </p:cNvSpPr>
          <p:nvPr/>
        </p:nvSpPr>
        <p:spPr bwMode="auto">
          <a:xfrm>
            <a:off x="6934875" y="6082221"/>
            <a:ext cx="759799" cy="307777"/>
          </a:xfrm>
          <a:prstGeom prst="rect">
            <a:avLst/>
          </a:prstGeom>
          <a:noFill/>
          <a:ln w="9525" algn="ctr">
            <a:noFill/>
            <a:miter lim="800000"/>
            <a:headEnd/>
            <a:tailEnd/>
          </a:ln>
        </p:spPr>
        <p:txBody>
          <a:bodyPr wrap="square">
            <a:spAutoFit/>
          </a:bodyPr>
          <a:lstStyle/>
          <a:p>
            <a:pPr algn="r">
              <a:spcBef>
                <a:spcPct val="50000"/>
              </a:spcBef>
            </a:pPr>
            <a:r>
              <a:rPr lang="en-GB" sz="1400" b="1" dirty="0" smtClean="0">
                <a:solidFill>
                  <a:srgbClr val="008000"/>
                </a:solidFill>
                <a:effectLst/>
                <a:latin typeface="Calibri" pitchFamily="34" charset="0"/>
              </a:rPr>
              <a:t>~280 °C</a:t>
            </a:r>
            <a:endParaRPr lang="en-GB" sz="1400" b="1" dirty="0">
              <a:solidFill>
                <a:srgbClr val="008000"/>
              </a:solidFill>
              <a:effectLst/>
              <a:latin typeface="Calibri" pitchFamily="34" charset="0"/>
            </a:endParaRPr>
          </a:p>
        </p:txBody>
      </p:sp>
      <p:cxnSp>
        <p:nvCxnSpPr>
          <p:cNvPr id="59" name="Connettore 1 58"/>
          <p:cNvCxnSpPr/>
          <p:nvPr/>
        </p:nvCxnSpPr>
        <p:spPr bwMode="auto">
          <a:xfrm flipV="1">
            <a:off x="5953125" y="5234464"/>
            <a:ext cx="1836000" cy="0"/>
          </a:xfrm>
          <a:prstGeom prst="line">
            <a:avLst/>
          </a:prstGeom>
          <a:noFill/>
          <a:ln w="38100" cap="flat" cmpd="sng" algn="ctr">
            <a:solidFill>
              <a:srgbClr val="008000"/>
            </a:solidFill>
            <a:prstDash val="solid"/>
            <a:round/>
            <a:headEnd type="triangle" w="med" len="med"/>
            <a:tailEnd type="triangle" w="med" len="med"/>
          </a:ln>
          <a:effectLst/>
        </p:spPr>
      </p:cxnSp>
      <p:sp>
        <p:nvSpPr>
          <p:cNvPr id="60" name="Text Box 79"/>
          <p:cNvSpPr txBox="1">
            <a:spLocks noChangeArrowheads="1"/>
          </p:cNvSpPr>
          <p:nvPr/>
        </p:nvSpPr>
        <p:spPr bwMode="auto">
          <a:xfrm>
            <a:off x="6631781" y="493064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smtClean="0">
                <a:solidFill>
                  <a:srgbClr val="008000"/>
                </a:solidFill>
                <a:effectLst/>
                <a:latin typeface="Symbol" pitchFamily="18" charset="2"/>
              </a:rPr>
              <a:t>D</a:t>
            </a:r>
            <a:r>
              <a:rPr lang="en-GB" sz="1600" b="1" dirty="0" smtClean="0">
                <a:solidFill>
                  <a:srgbClr val="008000"/>
                </a:solidFill>
                <a:effectLst/>
                <a:latin typeface="Calibri" pitchFamily="34" charset="0"/>
              </a:rPr>
              <a:t>T</a:t>
            </a:r>
            <a:endParaRPr lang="en-GB" sz="1600" b="1" dirty="0">
              <a:solidFill>
                <a:srgbClr val="008000"/>
              </a:solidFill>
              <a:effectLst/>
              <a:latin typeface="Calibri" pitchFamily="34" charset="0"/>
            </a:endParaRPr>
          </a:p>
        </p:txBody>
      </p:sp>
      <p:sp>
        <p:nvSpPr>
          <p:cNvPr id="61" name="Text Box 79"/>
          <p:cNvSpPr txBox="1">
            <a:spLocks noChangeArrowheads="1"/>
          </p:cNvSpPr>
          <p:nvPr/>
        </p:nvSpPr>
        <p:spPr bwMode="auto">
          <a:xfrm>
            <a:off x="6875146" y="4962081"/>
            <a:ext cx="859154" cy="307777"/>
          </a:xfrm>
          <a:prstGeom prst="rect">
            <a:avLst/>
          </a:prstGeom>
          <a:noFill/>
          <a:ln w="9525" algn="ctr">
            <a:noFill/>
            <a:miter lim="800000"/>
            <a:headEnd/>
            <a:tailEnd/>
          </a:ln>
        </p:spPr>
        <p:txBody>
          <a:bodyPr wrap="square">
            <a:spAutoFit/>
          </a:bodyPr>
          <a:lstStyle/>
          <a:p>
            <a:pPr algn="r">
              <a:spcBef>
                <a:spcPct val="50000"/>
              </a:spcBef>
            </a:pPr>
            <a:r>
              <a:rPr lang="en-GB" sz="1400" b="1" dirty="0" smtClean="0">
                <a:solidFill>
                  <a:srgbClr val="008000"/>
                </a:solidFill>
                <a:effectLst/>
                <a:latin typeface="Calibri" pitchFamily="34" charset="0"/>
              </a:rPr>
              <a:t>~440 °C</a:t>
            </a:r>
            <a:endParaRPr lang="en-GB" sz="1400" b="1" dirty="0">
              <a:solidFill>
                <a:srgbClr val="008000"/>
              </a:solidFill>
              <a:effectLst/>
              <a:latin typeface="Calibri" pitchFamily="34" charset="0"/>
            </a:endParaRPr>
          </a:p>
        </p:txBody>
      </p:sp>
      <p:sp>
        <p:nvSpPr>
          <p:cNvPr id="38"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1000"/>
                                        <p:tgtEl>
                                          <p:spTgt spid="22"/>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1000"/>
                                        <p:tgtEl>
                                          <p:spTgt spid="48"/>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1000"/>
                                        <p:tgtEl>
                                          <p:spTgt spid="27"/>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left)">
                                      <p:cBhvr>
                                        <p:cTn id="97" dur="500"/>
                                        <p:tgtEl>
                                          <p:spTgt spid="56"/>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left)">
                                      <p:cBhvr>
                                        <p:cTn id="110" dur="500"/>
                                        <p:tgtEl>
                                          <p:spTgt spid="59"/>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500"/>
                                        <p:tgtEl>
                                          <p:spTgt spid="60"/>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4" grpId="0" animBg="1"/>
      <p:bldP spid="35" grpId="0" animBg="1"/>
      <p:bldP spid="36" grpId="0" animBg="1"/>
      <p:bldP spid="20" grpId="0"/>
      <p:bldP spid="24" grpId="0"/>
      <p:bldP spid="39" grpId="0"/>
      <p:bldP spid="40" grpId="0"/>
      <p:bldP spid="41" grpId="0"/>
      <p:bldP spid="46" grpId="0"/>
      <p:bldP spid="47" grpId="0"/>
      <p:bldP spid="48" grpId="0" animBg="1"/>
      <p:bldP spid="55" grpId="0"/>
      <p:bldP spid="57" grpId="0"/>
      <p:bldP spid="58" grpId="0"/>
      <p:bldP spid="60" grpId="0"/>
      <p:bldP spid="6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8" name="CasellaDiTesto 37"/>
          <p:cNvSpPr txBox="1"/>
          <p:nvPr/>
        </p:nvSpPr>
        <p:spPr>
          <a:xfrm>
            <a:off x="317499" y="897060"/>
            <a:ext cx="4122399" cy="2246769"/>
          </a:xfrm>
          <a:prstGeom prst="rect">
            <a:avLst/>
          </a:prstGeom>
          <a:noFill/>
        </p:spPr>
        <p:txBody>
          <a:bodyPr wrap="square" rtlCol="0">
            <a:spAutoFit/>
          </a:bodyPr>
          <a:lstStyle/>
          <a:p>
            <a:r>
              <a:rPr lang="en-GB" sz="2000" dirty="0" smtClean="0">
                <a:solidFill>
                  <a:schemeClr val="tx1"/>
                </a:solidFill>
                <a:effectLst/>
                <a:latin typeface="Calibri" pitchFamily="34" charset="0"/>
              </a:rPr>
              <a:t>[…] </a:t>
            </a:r>
            <a:r>
              <a:rPr lang="en-GB" sz="2000" i="1" dirty="0" smtClean="0">
                <a:solidFill>
                  <a:schemeClr val="tx1"/>
                </a:solidFill>
                <a:effectLst/>
                <a:latin typeface="Calibri" pitchFamily="34" charset="0"/>
              </a:rPr>
              <a:t>in the absence of mantle heterogeneity, parcels of mantle   that have the same Tp will intersect the mantle solidus at the same depths, while mantle plumes, with higher Tp, must intersect the solidus at greater depths.</a:t>
            </a:r>
            <a:endParaRPr lang="en-GB" sz="2000" i="1" dirty="0">
              <a:solidFill>
                <a:schemeClr val="tx1"/>
              </a:solidFill>
              <a:effectLst/>
              <a:latin typeface="Calibri" pitchFamily="34" charset="0"/>
            </a:endParaRPr>
          </a:p>
        </p:txBody>
      </p:sp>
      <p:sp>
        <p:nvSpPr>
          <p:cNvPr id="39" name="CasellaDiTesto 38"/>
          <p:cNvSpPr txBox="1"/>
          <p:nvPr/>
        </p:nvSpPr>
        <p:spPr>
          <a:xfrm>
            <a:off x="335675" y="4617523"/>
            <a:ext cx="3715464" cy="707886"/>
          </a:xfrm>
          <a:prstGeom prst="rect">
            <a:avLst/>
          </a:prstGeom>
          <a:noFill/>
        </p:spPr>
        <p:txBody>
          <a:bodyPr wrap="square" rtlCol="0">
            <a:spAutoFit/>
          </a:bodyPr>
          <a:lstStyle/>
          <a:p>
            <a:r>
              <a:rPr lang="en-GB" sz="2000" dirty="0" smtClean="0">
                <a:solidFill>
                  <a:schemeClr val="tx1"/>
                </a:solidFill>
                <a:effectLst/>
                <a:latin typeface="Calibri" pitchFamily="34" charset="0"/>
              </a:rPr>
              <a:t>…but can we imagine a mantle without heterogeneity?</a:t>
            </a:r>
            <a:endParaRPr lang="en-GB" sz="2000" dirty="0">
              <a:solidFill>
                <a:schemeClr val="tx1"/>
              </a:solidFill>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Stella a 5 punte 20"/>
          <p:cNvSpPr/>
          <p:nvPr/>
        </p:nvSpPr>
        <p:spPr bwMode="auto">
          <a:xfrm>
            <a:off x="6572251" y="51138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2" name="Stella a 5 punte 21"/>
          <p:cNvSpPr/>
          <p:nvPr/>
        </p:nvSpPr>
        <p:spPr bwMode="auto">
          <a:xfrm>
            <a:off x="6698458" y="62949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3" name="Stella a 5 punte 22"/>
          <p:cNvSpPr/>
          <p:nvPr/>
        </p:nvSpPr>
        <p:spPr bwMode="auto">
          <a:xfrm>
            <a:off x="6641307" y="5640123"/>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CasellaDiTesto 23"/>
          <p:cNvSpPr txBox="1"/>
          <p:nvPr/>
        </p:nvSpPr>
        <p:spPr>
          <a:xfrm>
            <a:off x="335675" y="5516159"/>
            <a:ext cx="3935388" cy="1015663"/>
          </a:xfrm>
          <a:prstGeom prst="rect">
            <a:avLst/>
          </a:prstGeom>
          <a:noFill/>
        </p:spPr>
        <p:txBody>
          <a:bodyPr wrap="square" rtlCol="0">
            <a:spAutoFit/>
          </a:bodyPr>
          <a:lstStyle/>
          <a:p>
            <a:r>
              <a:rPr lang="en-GB" sz="2000" dirty="0" smtClean="0">
                <a:solidFill>
                  <a:schemeClr val="tx1"/>
                </a:solidFill>
                <a:effectLst/>
                <a:latin typeface="Calibri" pitchFamily="34" charset="0"/>
              </a:rPr>
              <a:t>Can we assume that the “MORB” source and the OIB plume source are the same?</a:t>
            </a:r>
            <a:endParaRPr lang="en-GB" sz="2000" dirty="0">
              <a:solidFill>
                <a:schemeClr val="tx1"/>
              </a:solidFill>
              <a:effectLst/>
              <a:latin typeface="Calibri" pitchFamily="34" charset="0"/>
            </a:endParaRPr>
          </a:p>
        </p:txBody>
      </p:sp>
      <p:sp>
        <p:nvSpPr>
          <p:cNvPr id="27" name="CasellaDiTesto 26"/>
          <p:cNvSpPr txBox="1"/>
          <p:nvPr/>
        </p:nvSpPr>
        <p:spPr>
          <a:xfrm rot="1192406">
            <a:off x="4214254" y="3881583"/>
            <a:ext cx="2429610" cy="646331"/>
          </a:xfrm>
          <a:prstGeom prst="rect">
            <a:avLst/>
          </a:prstGeom>
          <a:noFill/>
        </p:spPr>
        <p:txBody>
          <a:bodyPr wrap="square" rtlCol="0">
            <a:spAutoFit/>
          </a:bodyPr>
          <a:lstStyle/>
          <a:p>
            <a:pPr algn="ctr"/>
            <a:r>
              <a:rPr lang="en-GB" dirty="0" smtClean="0">
                <a:solidFill>
                  <a:srgbClr val="0000FF"/>
                </a:solidFill>
                <a:effectLst/>
                <a:latin typeface="Calibri" pitchFamily="34" charset="0"/>
              </a:rPr>
              <a:t>Average Cratonic Geotherm</a:t>
            </a:r>
            <a:endParaRPr lang="en-GB" dirty="0">
              <a:solidFill>
                <a:srgbClr val="0000FF"/>
              </a:solidFill>
              <a:effectLst/>
              <a:latin typeface="Calibri" pitchFamily="34" charset="0"/>
            </a:endParaRPr>
          </a:p>
        </p:txBody>
      </p:sp>
      <p:sp>
        <p:nvSpPr>
          <p:cNvPr id="18"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1" grpId="0" animBg="1"/>
      <p:bldP spid="22" grpId="0" animBg="1"/>
      <p:bldP spid="23" grpId="0" animBg="1"/>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Stella a 5 punte 20"/>
          <p:cNvSpPr/>
          <p:nvPr/>
        </p:nvSpPr>
        <p:spPr bwMode="auto">
          <a:xfrm>
            <a:off x="6572251" y="51138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2" name="Stella a 5 punte 21"/>
          <p:cNvSpPr/>
          <p:nvPr/>
        </p:nvSpPr>
        <p:spPr bwMode="auto">
          <a:xfrm>
            <a:off x="6698458" y="62949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3" name="Stella a 5 punte 22"/>
          <p:cNvSpPr/>
          <p:nvPr/>
        </p:nvSpPr>
        <p:spPr bwMode="auto">
          <a:xfrm>
            <a:off x="6641307" y="5640123"/>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CasellaDiTesto 25"/>
          <p:cNvSpPr txBox="1"/>
          <p:nvPr/>
        </p:nvSpPr>
        <p:spPr>
          <a:xfrm>
            <a:off x="317500" y="1087247"/>
            <a:ext cx="3606318" cy="1015663"/>
          </a:xfrm>
          <a:prstGeom prst="rect">
            <a:avLst/>
          </a:prstGeom>
          <a:noFill/>
        </p:spPr>
        <p:txBody>
          <a:bodyPr wrap="square" rtlCol="0">
            <a:spAutoFit/>
          </a:bodyPr>
          <a:lstStyle/>
          <a:p>
            <a:r>
              <a:rPr lang="en-GB" sz="2000" dirty="0" smtClean="0">
                <a:solidFill>
                  <a:schemeClr val="tx1"/>
                </a:solidFill>
                <a:effectLst/>
                <a:latin typeface="Calibri" pitchFamily="34" charset="0"/>
              </a:rPr>
              <a:t>What should you think looking at the parcel of the mantle @ the red star?</a:t>
            </a:r>
            <a:endParaRPr lang="en-GB" sz="2000" dirty="0">
              <a:solidFill>
                <a:schemeClr val="tx1"/>
              </a:solidFill>
              <a:effectLst/>
              <a:latin typeface="Calibri" pitchFamily="34" charset="0"/>
            </a:endParaRPr>
          </a:p>
        </p:txBody>
      </p:sp>
      <p:sp>
        <p:nvSpPr>
          <p:cNvPr id="20" name="CasellaDiTesto 19"/>
          <p:cNvSpPr txBox="1"/>
          <p:nvPr/>
        </p:nvSpPr>
        <p:spPr>
          <a:xfrm>
            <a:off x="317500" y="2429910"/>
            <a:ext cx="3606318" cy="2308324"/>
          </a:xfrm>
          <a:prstGeom prst="rect">
            <a:avLst/>
          </a:prstGeom>
          <a:noFill/>
        </p:spPr>
        <p:txBody>
          <a:bodyPr wrap="square" rtlCol="0">
            <a:spAutoFit/>
          </a:bodyPr>
          <a:lstStyle/>
          <a:p>
            <a:pPr algn="ctr"/>
            <a:r>
              <a:rPr lang="en-GB" sz="2400" dirty="0" smtClean="0">
                <a:solidFill>
                  <a:schemeClr val="tx1"/>
                </a:solidFill>
                <a:effectLst/>
                <a:latin typeface="Calibri" pitchFamily="34" charset="0"/>
              </a:rPr>
              <a:t>Does the higher Tp recorded by the yellow stars reflect higher absolute temperature (i.e., a true temperature excess) of such kind of mantle?</a:t>
            </a:r>
            <a:endParaRPr lang="en-GB" sz="2400" dirty="0">
              <a:solidFill>
                <a:schemeClr val="tx1"/>
              </a:solidFill>
              <a:effectLst/>
              <a:latin typeface="Calibri" pitchFamily="34" charset="0"/>
            </a:endParaRPr>
          </a:p>
        </p:txBody>
      </p:sp>
      <p:sp>
        <p:nvSpPr>
          <p:cNvPr id="27" name="CasellaDiTesto 26"/>
          <p:cNvSpPr txBox="1"/>
          <p:nvPr/>
        </p:nvSpPr>
        <p:spPr>
          <a:xfrm>
            <a:off x="208354" y="5219409"/>
            <a:ext cx="3715464" cy="584775"/>
          </a:xfrm>
          <a:prstGeom prst="rect">
            <a:avLst/>
          </a:prstGeom>
          <a:noFill/>
        </p:spPr>
        <p:txBody>
          <a:bodyPr wrap="square" rtlCol="0">
            <a:spAutoFit/>
          </a:bodyPr>
          <a:lstStyle/>
          <a:p>
            <a:pPr algn="ctr"/>
            <a:r>
              <a:rPr lang="en-GB" sz="3200" smtClean="0">
                <a:solidFill>
                  <a:schemeClr val="tx1"/>
                </a:solidFill>
                <a:effectLst/>
                <a:latin typeface="Calibri" pitchFamily="34" charset="0"/>
              </a:rPr>
              <a:t>No, obviously</a:t>
            </a:r>
            <a:endParaRPr lang="en-GB" sz="3200">
              <a:solidFill>
                <a:schemeClr val="tx1"/>
              </a:solidFill>
              <a:effectLst/>
              <a:latin typeface="Calibri" pitchFamily="34" charset="0"/>
            </a:endParaRPr>
          </a:p>
        </p:txBody>
      </p:sp>
      <p:sp>
        <p:nvSpPr>
          <p:cNvPr id="29" name="CasellaDiTesto 28"/>
          <p:cNvSpPr txBox="1"/>
          <p:nvPr/>
        </p:nvSpPr>
        <p:spPr>
          <a:xfrm rot="1192406">
            <a:off x="4214254" y="3881583"/>
            <a:ext cx="2429610" cy="646331"/>
          </a:xfrm>
          <a:prstGeom prst="rect">
            <a:avLst/>
          </a:prstGeom>
          <a:noFill/>
        </p:spPr>
        <p:txBody>
          <a:bodyPr wrap="square" rtlCol="0">
            <a:spAutoFit/>
          </a:bodyPr>
          <a:lstStyle/>
          <a:p>
            <a:pPr algn="ctr"/>
            <a:r>
              <a:rPr lang="en-GB" dirty="0" smtClean="0">
                <a:solidFill>
                  <a:srgbClr val="0000FF"/>
                </a:solidFill>
                <a:effectLst/>
                <a:latin typeface="Calibri" pitchFamily="34" charset="0"/>
              </a:rPr>
              <a:t>Average Cratonic Geotherm</a:t>
            </a:r>
            <a:endParaRPr lang="en-GB" dirty="0">
              <a:solidFill>
                <a:srgbClr val="0000FF"/>
              </a:solidFill>
              <a:effectLst/>
              <a:latin typeface="Calibri" pitchFamily="34" charset="0"/>
            </a:endParaRPr>
          </a:p>
        </p:txBody>
      </p:sp>
      <p:sp>
        <p:nvSpPr>
          <p:cNvPr id="25" name="Stella a 5 punte 24"/>
          <p:cNvSpPr/>
          <p:nvPr/>
        </p:nvSpPr>
        <p:spPr bwMode="auto">
          <a:xfrm>
            <a:off x="5611552" y="4211042"/>
            <a:ext cx="260350" cy="270933"/>
          </a:xfrm>
          <a:prstGeom prst="star5">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p:bldP spid="27"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Geotherm</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723975" name="Text Box 7"/>
          <p:cNvSpPr txBox="1">
            <a:spLocks noChangeArrowheads="1"/>
          </p:cNvSpPr>
          <p:nvPr/>
        </p:nvSpPr>
        <p:spPr bwMode="auto">
          <a:xfrm>
            <a:off x="190500" y="814756"/>
            <a:ext cx="8763000" cy="5632311"/>
          </a:xfrm>
          <a:prstGeom prst="rect">
            <a:avLst/>
          </a:prstGeom>
          <a:noFill/>
          <a:ln w="9525">
            <a:noFill/>
            <a:miter lim="800000"/>
            <a:headEnd/>
            <a:tailEnd/>
          </a:ln>
          <a:effectLst/>
        </p:spPr>
        <p:txBody>
          <a:bodyPr wrap="square">
            <a:spAutoFit/>
          </a:bodyPr>
          <a:lstStyle/>
          <a:p>
            <a:pPr>
              <a:spcAft>
                <a:spcPts val="1800"/>
              </a:spcAft>
            </a:pPr>
            <a:r>
              <a:rPr lang="en-GB" sz="2700" dirty="0" smtClean="0">
                <a:solidFill>
                  <a:schemeClr val="bg1"/>
                </a:solidFill>
                <a:latin typeface="Calibri" pitchFamily="34" charset="0"/>
              </a:rPr>
              <a:t>The upper thermal boundary layer facilitates subduction, via thermal contraction, and the return of heterogeneity to the deep mantle. The accumulation of magma at the surface depends on the presence of the large density contrast with the overlying ocean and atmosphere.</a:t>
            </a:r>
          </a:p>
          <a:p>
            <a:pPr algn="ctr">
              <a:spcAft>
                <a:spcPts val="1800"/>
              </a:spcAft>
            </a:pPr>
            <a:r>
              <a:rPr lang="en-GB" sz="3000" dirty="0" smtClean="0">
                <a:solidFill>
                  <a:srgbClr val="FFFF00"/>
                </a:solidFill>
                <a:latin typeface="Calibri" pitchFamily="34" charset="0"/>
              </a:rPr>
              <a:t>Heterogeneity produced near the surface is constantly being added via subduction back into the mantle.</a:t>
            </a:r>
          </a:p>
          <a:p>
            <a:r>
              <a:rPr lang="en-GB" sz="2700" dirty="0" smtClean="0">
                <a:solidFill>
                  <a:schemeClr val="bg1"/>
                </a:solidFill>
                <a:latin typeface="Calibri" pitchFamily="34" charset="0"/>
              </a:rPr>
              <a:t>Some of this subducted material continues its journey around the shallow rock cycle by returning to the surface in arc magmas, but the great majority of the subducted mass, in the form of the oceanic crust and its depleted residue, continues its descent to much greater depths.</a:t>
            </a:r>
            <a:endParaRPr lang="en-GB" sz="27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182" name="Text Box 14"/>
          <p:cNvSpPr txBox="1">
            <a:spLocks noChangeArrowheads="1"/>
          </p:cNvSpPr>
          <p:nvPr/>
        </p:nvSpPr>
        <p:spPr bwMode="auto">
          <a:xfrm>
            <a:off x="1828801" y="6505575"/>
            <a:ext cx="7270750" cy="338554"/>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err="1" smtClean="0">
                <a:solidFill>
                  <a:schemeClr val="bg1"/>
                </a:solidFill>
                <a:effectLst>
                  <a:outerShdw blurRad="38100" dist="38100" dir="2700000" algn="tl">
                    <a:srgbClr val="000000"/>
                  </a:outerShdw>
                </a:effectLst>
                <a:latin typeface="Calibri" pitchFamily="34" charset="0"/>
              </a:rPr>
              <a:t>Stixrude</a:t>
            </a:r>
            <a:r>
              <a:rPr lang="en-GB" sz="1600" dirty="0" smtClean="0">
                <a:solidFill>
                  <a:schemeClr val="bg1"/>
                </a:solidFill>
                <a:effectLst>
                  <a:outerShdw blurRad="38100" dist="38100" dir="2700000" algn="tl">
                    <a:srgbClr val="000000"/>
                  </a:outerShdw>
                </a:effectLst>
                <a:latin typeface="Calibri" pitchFamily="34" charset="0"/>
              </a:rPr>
              <a:t> and Lithgow-</a:t>
            </a:r>
            <a:r>
              <a:rPr lang="en-GB" sz="1600" dirty="0" err="1" smtClean="0">
                <a:solidFill>
                  <a:schemeClr val="bg1"/>
                </a:solidFill>
                <a:effectLst>
                  <a:outerShdw blurRad="38100" dist="38100" dir="2700000" algn="tl">
                    <a:srgbClr val="000000"/>
                  </a:outerShdw>
                </a:effectLst>
                <a:latin typeface="Calibri" pitchFamily="34" charset="0"/>
              </a:rPr>
              <a:t>Bertelloni</a:t>
            </a:r>
            <a:r>
              <a:rPr lang="en-GB" sz="1600" dirty="0" smtClean="0">
                <a:solidFill>
                  <a:schemeClr val="bg1"/>
                </a:solidFill>
                <a:effectLst>
                  <a:outerShdw blurRad="38100" dist="38100" dir="2700000" algn="tl">
                    <a:srgbClr val="000000"/>
                  </a:outerShdw>
                </a:effectLst>
                <a:latin typeface="Calibri" pitchFamily="34" charset="0"/>
              </a:rPr>
              <a:t>, 2012 (</a:t>
            </a:r>
            <a:r>
              <a:rPr lang="en-GB" sz="1600" dirty="0" err="1" smtClean="0">
                <a:solidFill>
                  <a:schemeClr val="bg1"/>
                </a:solidFill>
                <a:effectLst>
                  <a:outerShdw blurRad="38100" dist="38100" dir="2700000" algn="tl">
                    <a:srgbClr val="000000"/>
                  </a:outerShdw>
                </a:effectLst>
                <a:latin typeface="Calibri" pitchFamily="34" charset="0"/>
              </a:rPr>
              <a:t>Annu</a:t>
            </a:r>
            <a:r>
              <a:rPr lang="en-GB" sz="1600" dirty="0" smtClean="0">
                <a:solidFill>
                  <a:schemeClr val="bg1"/>
                </a:solidFill>
                <a:effectLst>
                  <a:outerShdw blurRad="38100" dist="38100" dir="2700000" algn="tl">
                    <a:srgbClr val="000000"/>
                  </a:outerShdw>
                </a:effectLst>
                <a:latin typeface="Calibri" pitchFamily="34" charset="0"/>
              </a:rPr>
              <a:t>. Rev. Earth Planet. Sci., 40, 569-595)</a:t>
            </a:r>
            <a:endParaRPr lang="en-GB" sz="16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5">
                                            <p:txEl>
                                              <p:pRg st="0" end="0"/>
                                            </p:txEl>
                                          </p:spTgt>
                                        </p:tgtEl>
                                        <p:attrNameLst>
                                          <p:attrName>style.visibility</p:attrName>
                                        </p:attrNameLst>
                                      </p:cBhvr>
                                      <p:to>
                                        <p:strVal val="visible"/>
                                      </p:to>
                                    </p:set>
                                    <p:animEffect transition="in" filter="fade">
                                      <p:cBhvr>
                                        <p:cTn id="7" dur="500"/>
                                        <p:tgtEl>
                                          <p:spTgt spid="7239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5">
                                            <p:txEl>
                                              <p:pRg st="1" end="1"/>
                                            </p:txEl>
                                          </p:spTgt>
                                        </p:tgtEl>
                                        <p:attrNameLst>
                                          <p:attrName>style.visibility</p:attrName>
                                        </p:attrNameLst>
                                      </p:cBhvr>
                                      <p:to>
                                        <p:strVal val="visible"/>
                                      </p:to>
                                    </p:set>
                                    <p:animEffect transition="in" filter="fade">
                                      <p:cBhvr>
                                        <p:cTn id="12" dur="500"/>
                                        <p:tgtEl>
                                          <p:spTgt spid="7239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5">
                                            <p:txEl>
                                              <p:pRg st="2" end="2"/>
                                            </p:txEl>
                                          </p:spTgt>
                                        </p:tgtEl>
                                        <p:attrNameLst>
                                          <p:attrName>style.visibility</p:attrName>
                                        </p:attrNameLst>
                                      </p:cBhvr>
                                      <p:to>
                                        <p:strVal val="visible"/>
                                      </p:to>
                                    </p:set>
                                    <p:animEffect transition="in" filter="fade">
                                      <p:cBhvr>
                                        <p:cTn id="17" dur="500"/>
                                        <p:tgtEl>
                                          <p:spTgt spid="72397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82"/>
                                        </p:tgtEl>
                                        <p:attrNameLst>
                                          <p:attrName>style.visibility</p:attrName>
                                        </p:attrNameLst>
                                      </p:cBhvr>
                                      <p:to>
                                        <p:strVal val="visible"/>
                                      </p:to>
                                    </p:set>
                                    <p:animEffect transition="in" filter="fade">
                                      <p:cBhvr>
                                        <p:cTn id="20"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5" grpId="0" build="p" autoUpdateAnimBg="0"/>
      <p:bldP spid="718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CasellaDiTesto 29"/>
          <p:cNvSpPr txBox="1"/>
          <p:nvPr/>
        </p:nvSpPr>
        <p:spPr>
          <a:xfrm>
            <a:off x="0" y="939799"/>
            <a:ext cx="4030133" cy="1200329"/>
          </a:xfrm>
          <a:prstGeom prst="rect">
            <a:avLst/>
          </a:prstGeom>
          <a:noFill/>
        </p:spPr>
        <p:txBody>
          <a:bodyPr wrap="square" rtlCol="0">
            <a:spAutoFit/>
          </a:bodyPr>
          <a:lstStyle/>
          <a:p>
            <a:pPr algn="ctr"/>
            <a:r>
              <a:rPr lang="en-GB" sz="2400" smtClean="0">
                <a:solidFill>
                  <a:srgbClr val="FF0000"/>
                </a:solidFill>
                <a:effectLst/>
                <a:latin typeface="Calibri" pitchFamily="34" charset="0"/>
              </a:rPr>
              <a:t>What are the parameters influencing the mantle solidus?</a:t>
            </a:r>
            <a:endParaRPr lang="en-GB" sz="2400">
              <a:solidFill>
                <a:schemeClr val="tx1"/>
              </a:solidFill>
              <a:effectLst/>
              <a:latin typeface="Calibri" pitchFamily="34" charset="0"/>
            </a:endParaRPr>
          </a:p>
        </p:txBody>
      </p:sp>
      <p:sp>
        <p:nvSpPr>
          <p:cNvPr id="38" name="CasellaDiTesto 37"/>
          <p:cNvSpPr txBox="1"/>
          <p:nvPr/>
        </p:nvSpPr>
        <p:spPr>
          <a:xfrm>
            <a:off x="317500" y="2311417"/>
            <a:ext cx="3788840" cy="1015663"/>
          </a:xfrm>
          <a:prstGeom prst="rect">
            <a:avLst/>
          </a:prstGeom>
          <a:noFill/>
        </p:spPr>
        <p:txBody>
          <a:bodyPr wrap="square" rtlCol="0">
            <a:spAutoFit/>
          </a:bodyPr>
          <a:lstStyle/>
          <a:p>
            <a:r>
              <a:rPr lang="en-GB" sz="2000" dirty="0" smtClean="0">
                <a:solidFill>
                  <a:schemeClr val="tx1"/>
                </a:solidFill>
                <a:effectLst/>
                <a:latin typeface="Calibri" pitchFamily="34" charset="0"/>
              </a:rPr>
              <a:t>Of course it depends on the composition of the source and, above all, its H and C content.</a:t>
            </a:r>
            <a:endParaRPr lang="en-GB" sz="2000" i="1" dirty="0">
              <a:solidFill>
                <a:schemeClr val="tx1"/>
              </a:solidFill>
              <a:effectLst/>
              <a:latin typeface="Calibri" pitchFamily="34" charset="0"/>
            </a:endParaRPr>
          </a:p>
        </p:txBody>
      </p:sp>
      <p:sp>
        <p:nvSpPr>
          <p:cNvPr id="39" name="CasellaDiTesto 38"/>
          <p:cNvSpPr txBox="1"/>
          <p:nvPr/>
        </p:nvSpPr>
        <p:spPr>
          <a:xfrm>
            <a:off x="317500" y="3462751"/>
            <a:ext cx="3629467" cy="1015663"/>
          </a:xfrm>
          <a:prstGeom prst="rect">
            <a:avLst/>
          </a:prstGeom>
          <a:noFill/>
        </p:spPr>
        <p:txBody>
          <a:bodyPr wrap="square" rtlCol="0">
            <a:spAutoFit/>
          </a:bodyPr>
          <a:lstStyle/>
          <a:p>
            <a:r>
              <a:rPr lang="en-GB" sz="2000" dirty="0" smtClean="0">
                <a:solidFill>
                  <a:srgbClr val="008000"/>
                </a:solidFill>
                <a:effectLst/>
                <a:latin typeface="Calibri" pitchFamily="34" charset="0"/>
              </a:rPr>
              <a:t>…for example this is another possible solidus of a peridotitic mantle + excess water.</a:t>
            </a:r>
            <a:endParaRPr lang="en-GB" sz="2000" i="1" dirty="0">
              <a:solidFill>
                <a:srgbClr val="008000"/>
              </a:solidFill>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Figura a mano libera 23"/>
          <p:cNvSpPr/>
          <p:nvPr/>
        </p:nvSpPr>
        <p:spPr bwMode="auto">
          <a:xfrm>
            <a:off x="4834467" y="1744133"/>
            <a:ext cx="3547533" cy="4800600"/>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Lst>
            <a:ahLst/>
            <a:cxnLst>
              <a:cxn ang="0">
                <a:pos x="connsiteX0" y="connsiteY0"/>
              </a:cxn>
              <a:cxn ang="0">
                <a:pos x="connsiteX1" y="connsiteY1"/>
              </a:cxn>
            </a:cxnLst>
            <a:rect l="l" t="t" r="r" b="b"/>
            <a:pathLst>
              <a:path w="3547533" h="4800600">
                <a:moveTo>
                  <a:pt x="0" y="0"/>
                </a:moveTo>
                <a:cubicBezTo>
                  <a:pt x="2020711" y="1380067"/>
                  <a:pt x="3042355" y="3344333"/>
                  <a:pt x="3547533" y="480060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Figura a mano libera 24"/>
          <p:cNvSpPr/>
          <p:nvPr/>
        </p:nvSpPr>
        <p:spPr bwMode="auto">
          <a:xfrm>
            <a:off x="4402667" y="4309533"/>
            <a:ext cx="2666999" cy="2235199"/>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2540000"/>
              <a:gd name="connsiteY0" fmla="*/ 0 h 3893984"/>
              <a:gd name="connsiteX1" fmla="*/ 2540000 w 2540000"/>
              <a:gd name="connsiteY1" fmla="*/ 3893984 h 3893984"/>
              <a:gd name="connsiteX0" fmla="*/ 0 w 2540000"/>
              <a:gd name="connsiteY0" fmla="*/ 0 h 3893984"/>
              <a:gd name="connsiteX1" fmla="*/ 2540000 w 2540000"/>
              <a:gd name="connsiteY1" fmla="*/ 3893984 h 3893984"/>
              <a:gd name="connsiteX0" fmla="*/ 0 w 2590800"/>
              <a:gd name="connsiteY0" fmla="*/ 0 h 3923708"/>
              <a:gd name="connsiteX1" fmla="*/ 2590800 w 2590800"/>
              <a:gd name="connsiteY1" fmla="*/ 3923708 h 3923708"/>
            </a:gdLst>
            <a:ahLst/>
            <a:cxnLst>
              <a:cxn ang="0">
                <a:pos x="connsiteX0" y="connsiteY0"/>
              </a:cxn>
              <a:cxn ang="0">
                <a:pos x="connsiteX1" y="connsiteY1"/>
              </a:cxn>
            </a:cxnLst>
            <a:rect l="l" t="t" r="r" b="b"/>
            <a:pathLst>
              <a:path w="2590800" h="3923708">
                <a:moveTo>
                  <a:pt x="0" y="0"/>
                </a:moveTo>
                <a:cubicBezTo>
                  <a:pt x="1842911" y="1498967"/>
                  <a:pt x="2085622" y="2467441"/>
                  <a:pt x="2590800" y="3923708"/>
                </a:cubicBezTo>
              </a:path>
            </a:pathLst>
          </a:cu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CasellaDiTesto 25"/>
          <p:cNvSpPr txBox="1"/>
          <p:nvPr/>
        </p:nvSpPr>
        <p:spPr>
          <a:xfrm>
            <a:off x="317500" y="4869751"/>
            <a:ext cx="3895685" cy="1938992"/>
          </a:xfrm>
          <a:prstGeom prst="rect">
            <a:avLst/>
          </a:prstGeom>
          <a:noFill/>
        </p:spPr>
        <p:txBody>
          <a:bodyPr wrap="square" rtlCol="0">
            <a:spAutoFit/>
          </a:bodyPr>
          <a:lstStyle/>
          <a:p>
            <a:pPr algn="ctr"/>
            <a:r>
              <a:rPr lang="en-GB" sz="2400" dirty="0" smtClean="0">
                <a:solidFill>
                  <a:schemeClr val="tx1"/>
                </a:solidFill>
                <a:effectLst/>
                <a:latin typeface="Calibri" pitchFamily="34" charset="0"/>
              </a:rPr>
              <a:t>This means that the depth of melting depends on the absolute T (Tp) but also on the composition of the source.</a:t>
            </a:r>
            <a:endParaRPr lang="en-GB" sz="2400" i="1" dirty="0">
              <a:solidFill>
                <a:schemeClr val="tx1"/>
              </a:solidFill>
              <a:effectLst/>
              <a:latin typeface="Calibri" pitchFamily="34" charset="0"/>
            </a:endParaRPr>
          </a:p>
        </p:txBody>
      </p:sp>
      <p:sp>
        <p:nvSpPr>
          <p:cNvPr id="27" name="CasellaDiTesto 26"/>
          <p:cNvSpPr txBox="1"/>
          <p:nvPr/>
        </p:nvSpPr>
        <p:spPr>
          <a:xfrm rot="1192406">
            <a:off x="4214254" y="3881583"/>
            <a:ext cx="2429610" cy="646331"/>
          </a:xfrm>
          <a:prstGeom prst="rect">
            <a:avLst/>
          </a:prstGeom>
          <a:noFill/>
        </p:spPr>
        <p:txBody>
          <a:bodyPr wrap="square" rtlCol="0">
            <a:spAutoFit/>
          </a:bodyPr>
          <a:lstStyle/>
          <a:p>
            <a:pPr algn="ctr"/>
            <a:r>
              <a:rPr lang="en-GB" dirty="0" smtClean="0">
                <a:solidFill>
                  <a:srgbClr val="0000FF"/>
                </a:solidFill>
                <a:effectLst/>
                <a:latin typeface="Calibri" pitchFamily="34" charset="0"/>
              </a:rPr>
              <a:t>Average Cratonic Geotherm</a:t>
            </a:r>
            <a:endParaRPr lang="en-GB" dirty="0">
              <a:solidFill>
                <a:srgbClr val="0000FF"/>
              </a:solidFill>
              <a:effectLst/>
              <a:latin typeface="Calibri" pitchFamily="34" charset="0"/>
            </a:endParaRPr>
          </a:p>
        </p:txBody>
      </p:sp>
      <p:sp>
        <p:nvSpPr>
          <p:cNvPr id="29" name="CasellaDiTesto 28"/>
          <p:cNvSpPr txBox="1"/>
          <p:nvPr/>
        </p:nvSpPr>
        <p:spPr>
          <a:xfrm rot="1768737">
            <a:off x="4269870" y="4771962"/>
            <a:ext cx="1877620" cy="584775"/>
          </a:xfrm>
          <a:prstGeom prst="rect">
            <a:avLst/>
          </a:prstGeom>
          <a:noFill/>
        </p:spPr>
        <p:txBody>
          <a:bodyPr wrap="square" rtlCol="0">
            <a:spAutoFit/>
          </a:bodyPr>
          <a:lstStyle/>
          <a:p>
            <a:pPr algn="ctr"/>
            <a:r>
              <a:rPr lang="en-GB" sz="1600" smtClean="0">
                <a:solidFill>
                  <a:srgbClr val="008000"/>
                </a:solidFill>
                <a:effectLst/>
                <a:latin typeface="Calibri" pitchFamily="34" charset="0"/>
              </a:rPr>
              <a:t>H</a:t>
            </a:r>
            <a:r>
              <a:rPr lang="en-GB" sz="1600" baseline="-25000" smtClean="0">
                <a:solidFill>
                  <a:srgbClr val="008000"/>
                </a:solidFill>
                <a:effectLst/>
                <a:latin typeface="Calibri" pitchFamily="34" charset="0"/>
              </a:rPr>
              <a:t>2</a:t>
            </a:r>
            <a:r>
              <a:rPr lang="en-GB" sz="1600" smtClean="0">
                <a:solidFill>
                  <a:srgbClr val="008000"/>
                </a:solidFill>
                <a:effectLst/>
                <a:latin typeface="Calibri" pitchFamily="34" charset="0"/>
              </a:rPr>
              <a:t>O-saturated mantle solidus</a:t>
            </a:r>
            <a:endParaRPr lang="en-GB" sz="1600">
              <a:solidFill>
                <a:srgbClr val="008000"/>
              </a:solidFill>
              <a:effectLst/>
              <a:latin typeface="Calibri" pitchFamily="34" charset="0"/>
            </a:endParaRPr>
          </a:p>
        </p:txBody>
      </p:sp>
      <p:sp>
        <p:nvSpPr>
          <p:cNvPr id="31" name="CasellaDiTesto 30"/>
          <p:cNvSpPr txBox="1"/>
          <p:nvPr/>
        </p:nvSpPr>
        <p:spPr>
          <a:xfrm rot="2445222">
            <a:off x="4799660" y="2268184"/>
            <a:ext cx="1173852" cy="584775"/>
          </a:xfrm>
          <a:prstGeom prst="rect">
            <a:avLst/>
          </a:prstGeom>
          <a:noFill/>
        </p:spPr>
        <p:txBody>
          <a:bodyPr wrap="square" rtlCol="0">
            <a:spAutoFit/>
          </a:bodyPr>
          <a:lstStyle/>
          <a:p>
            <a:pPr algn="ctr"/>
            <a:r>
              <a:rPr lang="en-GB" sz="1600" smtClean="0">
                <a:solidFill>
                  <a:srgbClr val="FF0000"/>
                </a:solidFill>
                <a:effectLst/>
                <a:latin typeface="Calibri" pitchFamily="34" charset="0"/>
              </a:rPr>
              <a:t>C-H-free mantle</a:t>
            </a:r>
            <a:endParaRPr lang="en-GB" sz="1600">
              <a:solidFill>
                <a:srgbClr val="FF0000"/>
              </a:solidFill>
              <a:effectLst/>
              <a:latin typeface="Calibri" pitchFamily="34" charset="0"/>
            </a:endParaRPr>
          </a:p>
        </p:txBody>
      </p:sp>
      <p:sp>
        <p:nvSpPr>
          <p:cNvPr id="19"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2000"/>
                                        <p:tgtEl>
                                          <p:spTgt spid="2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24" grpId="0" animBg="1"/>
      <p:bldP spid="25" grpId="0" animBg="1"/>
      <p:bldP spid="26" grpId="0"/>
      <p:bldP spid="29" grpId="0"/>
      <p:bldP spid="3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CasellaDiTesto 29"/>
          <p:cNvSpPr txBox="1"/>
          <p:nvPr/>
        </p:nvSpPr>
        <p:spPr>
          <a:xfrm>
            <a:off x="0" y="835624"/>
            <a:ext cx="4030133" cy="830997"/>
          </a:xfrm>
          <a:prstGeom prst="rect">
            <a:avLst/>
          </a:prstGeom>
          <a:noFill/>
        </p:spPr>
        <p:txBody>
          <a:bodyPr wrap="square" rtlCol="0">
            <a:spAutoFit/>
          </a:bodyPr>
          <a:lstStyle/>
          <a:p>
            <a:pPr algn="ctr"/>
            <a:r>
              <a:rPr lang="en-GB" sz="2400" dirty="0" smtClean="0">
                <a:solidFill>
                  <a:srgbClr val="0000FF"/>
                </a:solidFill>
                <a:effectLst/>
                <a:latin typeface="Calibri" pitchFamily="34" charset="0"/>
              </a:rPr>
              <a:t>Let us assume an Average Cratonic Geotherm.</a:t>
            </a:r>
            <a:endParaRPr lang="en-GB" sz="2400" dirty="0">
              <a:solidFill>
                <a:srgbClr val="0000FF"/>
              </a:solidFill>
              <a:effectLst/>
              <a:latin typeface="Calibri" pitchFamily="34" charset="0"/>
            </a:endParaRPr>
          </a:p>
        </p:txBody>
      </p:sp>
      <p:sp>
        <p:nvSpPr>
          <p:cNvPr id="38" name="CasellaDiTesto 37"/>
          <p:cNvSpPr txBox="1"/>
          <p:nvPr/>
        </p:nvSpPr>
        <p:spPr>
          <a:xfrm>
            <a:off x="317499" y="1573198"/>
            <a:ext cx="3707815" cy="1938992"/>
          </a:xfrm>
          <a:prstGeom prst="rect">
            <a:avLst/>
          </a:prstGeom>
          <a:noFill/>
        </p:spPr>
        <p:txBody>
          <a:bodyPr wrap="square" rtlCol="0">
            <a:spAutoFit/>
          </a:bodyPr>
          <a:lstStyle/>
          <a:p>
            <a:r>
              <a:rPr lang="en-GB" sz="2400" dirty="0" smtClean="0">
                <a:solidFill>
                  <a:schemeClr val="tx1"/>
                </a:solidFill>
                <a:effectLst/>
                <a:latin typeface="Calibri" pitchFamily="34" charset="0"/>
              </a:rPr>
              <a:t>If the solidus of the mantle is the </a:t>
            </a:r>
            <a:r>
              <a:rPr lang="en-GB" sz="2400" dirty="0" smtClean="0">
                <a:solidFill>
                  <a:srgbClr val="FF0000"/>
                </a:solidFill>
                <a:effectLst/>
                <a:latin typeface="Calibri" pitchFamily="34" charset="0"/>
              </a:rPr>
              <a:t>red</a:t>
            </a:r>
            <a:r>
              <a:rPr lang="en-GB" sz="2400" dirty="0" smtClean="0">
                <a:solidFill>
                  <a:schemeClr val="tx1"/>
                </a:solidFill>
                <a:effectLst/>
                <a:latin typeface="Calibri" pitchFamily="34" charset="0"/>
              </a:rPr>
              <a:t> one (volatile-free conditions) can we have partial melt production without upwelling?</a:t>
            </a:r>
            <a:endParaRPr lang="en-GB" sz="2400" i="1" dirty="0">
              <a:solidFill>
                <a:schemeClr val="tx1"/>
              </a:solidFill>
              <a:effectLst/>
              <a:latin typeface="Calibri" pitchFamily="34" charset="0"/>
            </a:endParaRPr>
          </a:p>
        </p:txBody>
      </p:sp>
      <p:sp>
        <p:nvSpPr>
          <p:cNvPr id="24" name="Figura a mano libera 23"/>
          <p:cNvSpPr/>
          <p:nvPr/>
        </p:nvSpPr>
        <p:spPr bwMode="auto">
          <a:xfrm>
            <a:off x="4834467" y="1744133"/>
            <a:ext cx="3547533" cy="4800600"/>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Lst>
            <a:ahLst/>
            <a:cxnLst>
              <a:cxn ang="0">
                <a:pos x="connsiteX0" y="connsiteY0"/>
              </a:cxn>
              <a:cxn ang="0">
                <a:pos x="connsiteX1" y="connsiteY1"/>
              </a:cxn>
            </a:cxnLst>
            <a:rect l="l" t="t" r="r" b="b"/>
            <a:pathLst>
              <a:path w="3547533" h="4800600">
                <a:moveTo>
                  <a:pt x="0" y="0"/>
                </a:moveTo>
                <a:cubicBezTo>
                  <a:pt x="2020711" y="1380067"/>
                  <a:pt x="3042355" y="3344333"/>
                  <a:pt x="3547533" y="480060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2101653" y="3397175"/>
            <a:ext cx="849887" cy="584775"/>
          </a:xfrm>
          <a:prstGeom prst="rect">
            <a:avLst/>
          </a:prstGeom>
          <a:noFill/>
        </p:spPr>
        <p:txBody>
          <a:bodyPr wrap="square" rtlCol="0">
            <a:spAutoFit/>
          </a:bodyPr>
          <a:lstStyle/>
          <a:p>
            <a:r>
              <a:rPr lang="en-GB" sz="3200" b="1" smtClean="0">
                <a:solidFill>
                  <a:schemeClr val="tx1"/>
                </a:solidFill>
                <a:effectLst/>
                <a:latin typeface="Calibri" pitchFamily="34" charset="0"/>
              </a:rPr>
              <a:t>NO</a:t>
            </a:r>
            <a:endParaRPr lang="en-GB" sz="3200" b="1" i="1">
              <a:solidFill>
                <a:schemeClr val="tx1"/>
              </a:solidFill>
              <a:effectLst/>
              <a:latin typeface="Calibri" pitchFamily="34" charset="0"/>
            </a:endParaRPr>
          </a:p>
        </p:txBody>
      </p:sp>
      <p:sp>
        <p:nvSpPr>
          <p:cNvPr id="27" name="CasellaDiTesto 26"/>
          <p:cNvSpPr txBox="1"/>
          <p:nvPr/>
        </p:nvSpPr>
        <p:spPr>
          <a:xfrm>
            <a:off x="317500" y="3841688"/>
            <a:ext cx="4011431" cy="1938992"/>
          </a:xfrm>
          <a:prstGeom prst="rect">
            <a:avLst/>
          </a:prstGeom>
          <a:noFill/>
        </p:spPr>
        <p:txBody>
          <a:bodyPr wrap="square" rtlCol="0">
            <a:spAutoFit/>
          </a:bodyPr>
          <a:lstStyle/>
          <a:p>
            <a:r>
              <a:rPr lang="en-GB" sz="2400" dirty="0" smtClean="0">
                <a:solidFill>
                  <a:schemeClr val="tx1"/>
                </a:solidFill>
                <a:effectLst/>
                <a:latin typeface="Calibri" pitchFamily="34" charset="0"/>
              </a:rPr>
              <a:t>If the solidus of the  mantle    is the </a:t>
            </a:r>
            <a:r>
              <a:rPr lang="en-GB" sz="2400" dirty="0" smtClean="0">
                <a:solidFill>
                  <a:srgbClr val="008000"/>
                </a:solidFill>
                <a:effectLst/>
                <a:latin typeface="Calibri" pitchFamily="34" charset="0"/>
              </a:rPr>
              <a:t>green</a:t>
            </a:r>
            <a:r>
              <a:rPr lang="en-GB" sz="2400" dirty="0" smtClean="0">
                <a:solidFill>
                  <a:schemeClr val="tx1"/>
                </a:solidFill>
                <a:effectLst/>
                <a:latin typeface="Calibri" pitchFamily="34" charset="0"/>
              </a:rPr>
              <a:t> one (H</a:t>
            </a:r>
            <a:r>
              <a:rPr lang="en-GB" sz="2400" baseline="-25000" dirty="0" smtClean="0">
                <a:solidFill>
                  <a:schemeClr val="tx1"/>
                </a:solidFill>
                <a:effectLst/>
                <a:latin typeface="Calibri" pitchFamily="34" charset="0"/>
              </a:rPr>
              <a:t>2</a:t>
            </a:r>
            <a:r>
              <a:rPr lang="en-GB" sz="2400" dirty="0" smtClean="0">
                <a:solidFill>
                  <a:schemeClr val="tx1"/>
                </a:solidFill>
                <a:effectLst/>
                <a:latin typeface="Calibri" pitchFamily="34" charset="0"/>
              </a:rPr>
              <a:t>O-saturated conditions) can we have partial melt production without upwelling?</a:t>
            </a:r>
            <a:endParaRPr lang="en-GB" sz="2400" i="1" dirty="0">
              <a:solidFill>
                <a:schemeClr val="tx1"/>
              </a:solidFill>
              <a:effectLst/>
              <a:latin typeface="Calibri" pitchFamily="34" charset="0"/>
            </a:endParaRPr>
          </a:p>
        </p:txBody>
      </p:sp>
      <p:sp>
        <p:nvSpPr>
          <p:cNvPr id="29" name="CasellaDiTesto 28"/>
          <p:cNvSpPr txBox="1"/>
          <p:nvPr/>
        </p:nvSpPr>
        <p:spPr>
          <a:xfrm>
            <a:off x="2106592" y="5660842"/>
            <a:ext cx="1180613" cy="584775"/>
          </a:xfrm>
          <a:prstGeom prst="rect">
            <a:avLst/>
          </a:prstGeom>
          <a:noFill/>
        </p:spPr>
        <p:txBody>
          <a:bodyPr wrap="square" rtlCol="0">
            <a:spAutoFit/>
          </a:bodyPr>
          <a:lstStyle/>
          <a:p>
            <a:r>
              <a:rPr lang="en-GB" sz="3200" b="1" smtClean="0">
                <a:solidFill>
                  <a:schemeClr val="tx1"/>
                </a:solidFill>
                <a:effectLst/>
                <a:latin typeface="Calibri" pitchFamily="34" charset="0"/>
              </a:rPr>
              <a:t>YES</a:t>
            </a:r>
            <a:endParaRPr lang="en-GB" sz="3200" b="1" i="1">
              <a:solidFill>
                <a:schemeClr val="tx1"/>
              </a:solidFill>
              <a:effectLst/>
              <a:latin typeface="Calibri" pitchFamily="34" charset="0"/>
            </a:endParaRPr>
          </a:p>
        </p:txBody>
      </p:sp>
      <p:sp>
        <p:nvSpPr>
          <p:cNvPr id="31" name="CasellaDiTesto 30"/>
          <p:cNvSpPr txBox="1"/>
          <p:nvPr/>
        </p:nvSpPr>
        <p:spPr>
          <a:xfrm>
            <a:off x="317500" y="6168207"/>
            <a:ext cx="3923974" cy="538609"/>
          </a:xfrm>
          <a:prstGeom prst="rect">
            <a:avLst/>
          </a:prstGeom>
          <a:noFill/>
        </p:spPr>
        <p:txBody>
          <a:bodyPr wrap="square" rtlCol="0">
            <a:spAutoFit/>
          </a:bodyPr>
          <a:lstStyle/>
          <a:p>
            <a:r>
              <a:rPr lang="en-GB" sz="2900" dirty="0" smtClean="0">
                <a:solidFill>
                  <a:srgbClr val="FF0000"/>
                </a:solidFill>
                <a:effectLst/>
                <a:latin typeface="Calibri" pitchFamily="34" charset="0"/>
              </a:rPr>
              <a:t>Where melting starts?</a:t>
            </a:r>
            <a:endParaRPr lang="en-GB" sz="2900" i="1" dirty="0">
              <a:solidFill>
                <a:srgbClr val="FF0000"/>
              </a:solidFill>
              <a:effectLst/>
              <a:latin typeface="Calibri" pitchFamily="34" charset="0"/>
            </a:endParaRPr>
          </a:p>
        </p:txBody>
      </p:sp>
      <p:sp>
        <p:nvSpPr>
          <p:cNvPr id="33" name="CasellaDiTesto 32"/>
          <p:cNvSpPr txBox="1"/>
          <p:nvPr/>
        </p:nvSpPr>
        <p:spPr>
          <a:xfrm rot="1192406">
            <a:off x="4214254" y="3881583"/>
            <a:ext cx="2429610" cy="646331"/>
          </a:xfrm>
          <a:prstGeom prst="rect">
            <a:avLst/>
          </a:prstGeom>
          <a:noFill/>
        </p:spPr>
        <p:txBody>
          <a:bodyPr wrap="square" rtlCol="0">
            <a:spAutoFit/>
          </a:bodyPr>
          <a:lstStyle/>
          <a:p>
            <a:pPr algn="ctr"/>
            <a:r>
              <a:rPr lang="en-GB" dirty="0" smtClean="0">
                <a:solidFill>
                  <a:srgbClr val="0000FF"/>
                </a:solidFill>
                <a:effectLst/>
                <a:latin typeface="Calibri" pitchFamily="34" charset="0"/>
              </a:rPr>
              <a:t>Average Cratonic Geotherm</a:t>
            </a:r>
            <a:endParaRPr lang="en-GB" dirty="0">
              <a:solidFill>
                <a:srgbClr val="0000FF"/>
              </a:solidFill>
              <a:effectLst/>
              <a:latin typeface="Calibri" pitchFamily="34" charset="0"/>
            </a:endParaRPr>
          </a:p>
        </p:txBody>
      </p:sp>
      <p:sp>
        <p:nvSpPr>
          <p:cNvPr id="26" name="Figura a mano libera 25"/>
          <p:cNvSpPr/>
          <p:nvPr/>
        </p:nvSpPr>
        <p:spPr bwMode="auto">
          <a:xfrm>
            <a:off x="4405312" y="3900488"/>
            <a:ext cx="2395537" cy="2247900"/>
          </a:xfrm>
          <a:custGeom>
            <a:avLst/>
            <a:gdLst>
              <a:gd name="connsiteX0" fmla="*/ 394494 w 3159918"/>
              <a:gd name="connsiteY0" fmla="*/ 101600 h 2451100"/>
              <a:gd name="connsiteX1" fmla="*/ 399256 w 3159918"/>
              <a:gd name="connsiteY1" fmla="*/ 515937 h 2451100"/>
              <a:gd name="connsiteX2" fmla="*/ 2790031 w 3159918"/>
              <a:gd name="connsiteY2" fmla="*/ 2349500 h 2451100"/>
              <a:gd name="connsiteX3" fmla="*/ 2618581 w 3159918"/>
              <a:gd name="connsiteY3" fmla="*/ 1125537 h 2451100"/>
              <a:gd name="connsiteX4" fmla="*/ 394494 w 3159918"/>
              <a:gd name="connsiteY4" fmla="*/ 101600 h 2451100"/>
              <a:gd name="connsiteX0" fmla="*/ 394494 w 3159918"/>
              <a:gd name="connsiteY0" fmla="*/ 0 h 2349500"/>
              <a:gd name="connsiteX1" fmla="*/ 399256 w 3159918"/>
              <a:gd name="connsiteY1" fmla="*/ 414337 h 2349500"/>
              <a:gd name="connsiteX2" fmla="*/ 2790031 w 3159918"/>
              <a:gd name="connsiteY2" fmla="*/ 2247900 h 2349500"/>
              <a:gd name="connsiteX3" fmla="*/ 2618581 w 3159918"/>
              <a:gd name="connsiteY3" fmla="*/ 1023937 h 2349500"/>
              <a:gd name="connsiteX4" fmla="*/ 394494 w 3159918"/>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395537"/>
              <a:gd name="connsiteY0" fmla="*/ 0 h 2247900"/>
              <a:gd name="connsiteX1" fmla="*/ 4762 w 2395537"/>
              <a:gd name="connsiteY1" fmla="*/ 414337 h 2247900"/>
              <a:gd name="connsiteX2" fmla="*/ 2395537 w 2395537"/>
              <a:gd name="connsiteY2" fmla="*/ 2247900 h 2247900"/>
              <a:gd name="connsiteX3" fmla="*/ 2224087 w 2395537"/>
              <a:gd name="connsiteY3" fmla="*/ 1023937 h 2247900"/>
              <a:gd name="connsiteX4" fmla="*/ 0 w 2395537"/>
              <a:gd name="connsiteY4" fmla="*/ 0 h 2247900"/>
              <a:gd name="connsiteX0" fmla="*/ 0 w 2395537"/>
              <a:gd name="connsiteY0" fmla="*/ 0 h 2247900"/>
              <a:gd name="connsiteX1" fmla="*/ 4762 w 2395537"/>
              <a:gd name="connsiteY1" fmla="*/ 414337 h 2247900"/>
              <a:gd name="connsiteX2" fmla="*/ 2395537 w 2395537"/>
              <a:gd name="connsiteY2" fmla="*/ 2247900 h 2247900"/>
              <a:gd name="connsiteX3" fmla="*/ 2224087 w 2395537"/>
              <a:gd name="connsiteY3" fmla="*/ 1023937 h 2247900"/>
              <a:gd name="connsiteX4" fmla="*/ 0 w 2395537"/>
              <a:gd name="connsiteY4" fmla="*/ 0 h 224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537" h="2247900">
                <a:moveTo>
                  <a:pt x="0" y="0"/>
                </a:moveTo>
                <a:cubicBezTo>
                  <a:pt x="6351" y="12700"/>
                  <a:pt x="5556" y="411162"/>
                  <a:pt x="4762" y="414337"/>
                </a:cubicBezTo>
                <a:cubicBezTo>
                  <a:pt x="1180306" y="965199"/>
                  <a:pt x="2044700" y="1508125"/>
                  <a:pt x="2395537" y="2247900"/>
                </a:cubicBezTo>
                <a:cubicBezTo>
                  <a:pt x="2379662" y="1992312"/>
                  <a:pt x="2309812" y="1299368"/>
                  <a:pt x="2224087" y="1023937"/>
                </a:cubicBezTo>
                <a:cubicBezTo>
                  <a:pt x="1833562" y="524668"/>
                  <a:pt x="369887" y="101600"/>
                  <a:pt x="0" y="0"/>
                </a:cubicBezTo>
                <a:close/>
              </a:path>
            </a:pathLst>
          </a:cu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Figura a mano libera 24"/>
          <p:cNvSpPr/>
          <p:nvPr/>
        </p:nvSpPr>
        <p:spPr bwMode="auto">
          <a:xfrm>
            <a:off x="4402667" y="4309533"/>
            <a:ext cx="2666999" cy="2235199"/>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2540000"/>
              <a:gd name="connsiteY0" fmla="*/ 0 h 3893984"/>
              <a:gd name="connsiteX1" fmla="*/ 2540000 w 2540000"/>
              <a:gd name="connsiteY1" fmla="*/ 3893984 h 3893984"/>
              <a:gd name="connsiteX0" fmla="*/ 0 w 2540000"/>
              <a:gd name="connsiteY0" fmla="*/ 0 h 3893984"/>
              <a:gd name="connsiteX1" fmla="*/ 2540000 w 2540000"/>
              <a:gd name="connsiteY1" fmla="*/ 3893984 h 3893984"/>
              <a:gd name="connsiteX0" fmla="*/ 0 w 2590800"/>
              <a:gd name="connsiteY0" fmla="*/ 0 h 3923708"/>
              <a:gd name="connsiteX1" fmla="*/ 2590800 w 2590800"/>
              <a:gd name="connsiteY1" fmla="*/ 3923708 h 3923708"/>
            </a:gdLst>
            <a:ahLst/>
            <a:cxnLst>
              <a:cxn ang="0">
                <a:pos x="connsiteX0" y="connsiteY0"/>
              </a:cxn>
              <a:cxn ang="0">
                <a:pos x="connsiteX1" y="connsiteY1"/>
              </a:cxn>
            </a:cxnLst>
            <a:rect l="l" t="t" r="r" b="b"/>
            <a:pathLst>
              <a:path w="2590800" h="3923708">
                <a:moveTo>
                  <a:pt x="0" y="0"/>
                </a:moveTo>
                <a:cubicBezTo>
                  <a:pt x="1842911" y="1498967"/>
                  <a:pt x="2085622" y="2467441"/>
                  <a:pt x="2590800" y="3923708"/>
                </a:cubicBezTo>
              </a:path>
            </a:pathLst>
          </a:cu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Oval 345"/>
          <p:cNvSpPr>
            <a:spLocks noChangeArrowheads="1"/>
          </p:cNvSpPr>
          <p:nvPr/>
        </p:nvSpPr>
        <p:spPr bwMode="auto">
          <a:xfrm>
            <a:off x="6602723" y="5950691"/>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35" name="CasellaDiTesto 34"/>
          <p:cNvSpPr txBox="1"/>
          <p:nvPr/>
        </p:nvSpPr>
        <p:spPr>
          <a:xfrm rot="1812430">
            <a:off x="4790572" y="4513510"/>
            <a:ext cx="1764534" cy="369332"/>
          </a:xfrm>
          <a:prstGeom prst="rect">
            <a:avLst/>
          </a:prstGeom>
          <a:noFill/>
        </p:spPr>
        <p:txBody>
          <a:bodyPr wrap="square" rtlCol="0">
            <a:spAutoFit/>
          </a:bodyPr>
          <a:lstStyle/>
          <a:p>
            <a:pPr algn="ctr"/>
            <a:r>
              <a:rPr lang="en-GB" smtClean="0">
                <a:solidFill>
                  <a:schemeClr val="tx1"/>
                </a:solidFill>
                <a:effectLst/>
                <a:latin typeface="Calibri" pitchFamily="34" charset="0"/>
              </a:rPr>
              <a:t>Melt present</a:t>
            </a:r>
            <a:endParaRPr lang="en-GB">
              <a:solidFill>
                <a:schemeClr val="tx1"/>
              </a:solidFill>
              <a:effectLst/>
              <a:latin typeface="Calibri" pitchFamily="34" charset="0"/>
            </a:endParaRPr>
          </a:p>
        </p:txBody>
      </p:sp>
      <p:sp>
        <p:nvSpPr>
          <p:cNvPr id="36" name="CasellaDiTesto 35"/>
          <p:cNvSpPr txBox="1"/>
          <p:nvPr/>
        </p:nvSpPr>
        <p:spPr>
          <a:xfrm rot="1768737">
            <a:off x="4269870" y="4771962"/>
            <a:ext cx="1877620" cy="584775"/>
          </a:xfrm>
          <a:prstGeom prst="rect">
            <a:avLst/>
          </a:prstGeom>
          <a:noFill/>
        </p:spPr>
        <p:txBody>
          <a:bodyPr wrap="square" rtlCol="0">
            <a:spAutoFit/>
          </a:bodyPr>
          <a:lstStyle/>
          <a:p>
            <a:pPr algn="ctr"/>
            <a:r>
              <a:rPr lang="en-GB" sz="1600" smtClean="0">
                <a:solidFill>
                  <a:srgbClr val="008000"/>
                </a:solidFill>
                <a:effectLst/>
                <a:latin typeface="Calibri" pitchFamily="34" charset="0"/>
              </a:rPr>
              <a:t>H</a:t>
            </a:r>
            <a:r>
              <a:rPr lang="en-GB" sz="1600" baseline="-25000" smtClean="0">
                <a:solidFill>
                  <a:srgbClr val="008000"/>
                </a:solidFill>
                <a:effectLst/>
                <a:latin typeface="Calibri" pitchFamily="34" charset="0"/>
              </a:rPr>
              <a:t>2</a:t>
            </a:r>
            <a:r>
              <a:rPr lang="en-GB" sz="1600" smtClean="0">
                <a:solidFill>
                  <a:srgbClr val="008000"/>
                </a:solidFill>
                <a:effectLst/>
                <a:latin typeface="Calibri" pitchFamily="34" charset="0"/>
              </a:rPr>
              <a:t>O-saturated mantle solidus</a:t>
            </a:r>
            <a:endParaRPr lang="en-GB" sz="1600">
              <a:solidFill>
                <a:srgbClr val="008000"/>
              </a:solidFill>
              <a:effectLst/>
              <a:latin typeface="Calibri" pitchFamily="34" charset="0"/>
            </a:endParaRPr>
          </a:p>
        </p:txBody>
      </p:sp>
      <p:sp>
        <p:nvSpPr>
          <p:cNvPr id="39" name="CasellaDiTesto 38"/>
          <p:cNvSpPr txBox="1"/>
          <p:nvPr/>
        </p:nvSpPr>
        <p:spPr>
          <a:xfrm rot="2445222">
            <a:off x="4799660" y="2268184"/>
            <a:ext cx="1173852" cy="584775"/>
          </a:xfrm>
          <a:prstGeom prst="rect">
            <a:avLst/>
          </a:prstGeom>
          <a:noFill/>
        </p:spPr>
        <p:txBody>
          <a:bodyPr wrap="square" rtlCol="0">
            <a:spAutoFit/>
          </a:bodyPr>
          <a:lstStyle/>
          <a:p>
            <a:pPr algn="ctr"/>
            <a:r>
              <a:rPr lang="en-GB" sz="1600" smtClean="0">
                <a:solidFill>
                  <a:srgbClr val="FF0000"/>
                </a:solidFill>
                <a:effectLst/>
                <a:latin typeface="Calibri" pitchFamily="34" charset="0"/>
              </a:rPr>
              <a:t>C-H-free mantle</a:t>
            </a:r>
            <a:endParaRPr lang="en-GB" sz="1600">
              <a:solidFill>
                <a:srgbClr val="FF0000"/>
              </a:solidFill>
              <a:effectLst/>
              <a:latin typeface="Calibri" pitchFamily="34" charset="0"/>
            </a:endParaRPr>
          </a:p>
        </p:txBody>
      </p:sp>
      <p:sp>
        <p:nvSpPr>
          <p:cNvPr id="34"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20" grpId="0"/>
      <p:bldP spid="27" grpId="0"/>
      <p:bldP spid="29" grpId="0"/>
      <p:bldP spid="31" grpId="0"/>
      <p:bldP spid="26" grpId="0" animBg="1"/>
      <p:bldP spid="32" grpId="0" animBg="1"/>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0" name="CasellaDiTesto 29"/>
          <p:cNvSpPr txBox="1"/>
          <p:nvPr/>
        </p:nvSpPr>
        <p:spPr>
          <a:xfrm>
            <a:off x="317500" y="939799"/>
            <a:ext cx="3712633" cy="923330"/>
          </a:xfrm>
          <a:prstGeom prst="rect">
            <a:avLst/>
          </a:prstGeom>
          <a:noFill/>
        </p:spPr>
        <p:txBody>
          <a:bodyPr wrap="square" rtlCol="0">
            <a:spAutoFit/>
          </a:bodyPr>
          <a:lstStyle/>
          <a:p>
            <a:r>
              <a:rPr lang="en-GB" dirty="0" smtClean="0">
                <a:solidFill>
                  <a:schemeClr val="tx1"/>
                </a:solidFill>
                <a:effectLst/>
                <a:latin typeface="Calibri" pitchFamily="34" charset="0"/>
              </a:rPr>
              <a:t>[…] </a:t>
            </a:r>
            <a:r>
              <a:rPr lang="en-GB" i="1" dirty="0" smtClean="0">
                <a:solidFill>
                  <a:schemeClr val="tx1"/>
                </a:solidFill>
                <a:effectLst/>
                <a:latin typeface="Calibri" pitchFamily="34" charset="0"/>
              </a:rPr>
              <a:t>Mantle potential temperatures and initial melting depths are thus intimately linked</a:t>
            </a:r>
            <a:r>
              <a:rPr lang="en-GB" dirty="0" smtClean="0">
                <a:solidFill>
                  <a:schemeClr val="tx1"/>
                </a:solidFill>
                <a:effectLst/>
                <a:latin typeface="Calibri" pitchFamily="34" charset="0"/>
              </a:rPr>
              <a:t>.</a:t>
            </a:r>
            <a:endParaRPr lang="en-GB" dirty="0">
              <a:solidFill>
                <a:schemeClr val="tx1"/>
              </a:solidFill>
              <a:effectLst/>
              <a:latin typeface="Calibri" pitchFamily="34" charset="0"/>
            </a:endParaRPr>
          </a:p>
        </p:txBody>
      </p:sp>
      <p:sp>
        <p:nvSpPr>
          <p:cNvPr id="32" name="CasellaDiTesto 31"/>
          <p:cNvSpPr txBox="1"/>
          <p:nvPr/>
        </p:nvSpPr>
        <p:spPr>
          <a:xfrm>
            <a:off x="0" y="1871128"/>
            <a:ext cx="4182533" cy="461665"/>
          </a:xfrm>
          <a:prstGeom prst="rect">
            <a:avLst/>
          </a:prstGeom>
          <a:noFill/>
        </p:spPr>
        <p:txBody>
          <a:bodyPr wrap="square" rtlCol="0">
            <a:spAutoFit/>
          </a:bodyPr>
          <a:lstStyle/>
          <a:p>
            <a:pPr algn="ctr"/>
            <a:r>
              <a:rPr lang="en-GB" sz="2400" smtClean="0">
                <a:solidFill>
                  <a:schemeClr val="tx1"/>
                </a:solidFill>
                <a:effectLst/>
                <a:latin typeface="Calibri" pitchFamily="34" charset="0"/>
              </a:rPr>
              <a:t>Is this really true?</a:t>
            </a:r>
            <a:endParaRPr lang="en-GB" sz="2400">
              <a:solidFill>
                <a:schemeClr val="tx1"/>
              </a:solidFill>
              <a:effectLst/>
              <a:latin typeface="Calibri" pitchFamily="34" charset="0"/>
            </a:endParaRPr>
          </a:p>
        </p:txBody>
      </p:sp>
      <p:sp>
        <p:nvSpPr>
          <p:cNvPr id="38" name="CasellaDiTesto 37"/>
          <p:cNvSpPr txBox="1"/>
          <p:nvPr/>
        </p:nvSpPr>
        <p:spPr>
          <a:xfrm>
            <a:off x="317500" y="2345250"/>
            <a:ext cx="3997325" cy="646331"/>
          </a:xfrm>
          <a:prstGeom prst="rect">
            <a:avLst/>
          </a:prstGeom>
          <a:noFill/>
        </p:spPr>
        <p:txBody>
          <a:bodyPr wrap="square" rtlCol="0">
            <a:spAutoFit/>
          </a:bodyPr>
          <a:lstStyle/>
          <a:p>
            <a:pPr algn="ctr"/>
            <a:r>
              <a:rPr lang="en-GB" u="sng" dirty="0" smtClean="0">
                <a:solidFill>
                  <a:srgbClr val="FF0000"/>
                </a:solidFill>
                <a:effectLst/>
                <a:latin typeface="Calibri" pitchFamily="34" charset="0"/>
              </a:rPr>
              <a:t>The slope of the convective geotherm is assumed to be Adiabatic</a:t>
            </a:r>
            <a:r>
              <a:rPr lang="en-GB" dirty="0" smtClean="0">
                <a:solidFill>
                  <a:srgbClr val="FF0000"/>
                </a:solidFill>
                <a:effectLst/>
                <a:latin typeface="Calibri" pitchFamily="34" charset="0"/>
              </a:rPr>
              <a:t>:</a:t>
            </a:r>
            <a:endParaRPr lang="en-GB" i="1" dirty="0">
              <a:solidFill>
                <a:srgbClr val="FF0000"/>
              </a:solidFill>
              <a:effectLst/>
              <a:latin typeface="Calibri" pitchFamily="34" charset="0"/>
            </a:endParaRPr>
          </a:p>
        </p:txBody>
      </p:sp>
      <p:sp>
        <p:nvSpPr>
          <p:cNvPr id="39" name="CasellaDiTesto 38"/>
          <p:cNvSpPr txBox="1"/>
          <p:nvPr/>
        </p:nvSpPr>
        <p:spPr>
          <a:xfrm>
            <a:off x="317500" y="3606790"/>
            <a:ext cx="3938056" cy="523220"/>
          </a:xfrm>
          <a:prstGeom prst="rect">
            <a:avLst/>
          </a:prstGeom>
          <a:noFill/>
        </p:spPr>
        <p:txBody>
          <a:bodyPr wrap="square" rtlCol="0">
            <a:spAutoFit/>
          </a:bodyPr>
          <a:lstStyle/>
          <a:p>
            <a:r>
              <a:rPr lang="en-GB" sz="2800" dirty="0" smtClean="0">
                <a:solidFill>
                  <a:schemeClr val="tx1"/>
                </a:solidFill>
                <a:effectLst/>
                <a:latin typeface="Calibri" pitchFamily="34" charset="0"/>
              </a:rPr>
              <a:t>[</a:t>
            </a:r>
            <a:r>
              <a:rPr lang="en-GB" sz="2000" dirty="0" smtClean="0">
                <a:solidFill>
                  <a:schemeClr val="tx1"/>
                </a:solidFill>
                <a:effectLst/>
                <a:latin typeface="Calibri" pitchFamily="34" charset="0"/>
              </a:rPr>
              <a:t>13-18 °C/GPa = 0.4-0.6 °C/km</a:t>
            </a:r>
            <a:r>
              <a:rPr lang="en-GB" sz="2800" dirty="0" smtClean="0">
                <a:solidFill>
                  <a:schemeClr val="tx1"/>
                </a:solidFill>
                <a:effectLst/>
                <a:latin typeface="Calibri" pitchFamily="34" charset="0"/>
              </a:rPr>
              <a:t>]</a:t>
            </a:r>
            <a:endParaRPr lang="en-GB" sz="2800" i="1" dirty="0">
              <a:solidFill>
                <a:schemeClr val="tx1"/>
              </a:solidFill>
              <a:effectLst/>
              <a:latin typeface="Calibri" pitchFamily="34" charset="0"/>
            </a:endParaRPr>
          </a:p>
        </p:txBody>
      </p:sp>
      <p:sp>
        <p:nvSpPr>
          <p:cNvPr id="16" name="CasellaDiTesto 15"/>
          <p:cNvSpPr txBox="1"/>
          <p:nvPr/>
        </p:nvSpPr>
        <p:spPr>
          <a:xfrm>
            <a:off x="317499" y="3081855"/>
            <a:ext cx="3997325" cy="446276"/>
          </a:xfrm>
          <a:prstGeom prst="rect">
            <a:avLst/>
          </a:prstGeom>
          <a:noFill/>
        </p:spPr>
        <p:txBody>
          <a:bodyPr wrap="square" rtlCol="0">
            <a:spAutoFit/>
          </a:bodyPr>
          <a:lstStyle/>
          <a:p>
            <a:r>
              <a:rPr lang="en-GB" sz="2300" dirty="0" smtClean="0">
                <a:solidFill>
                  <a:srgbClr val="FF0000"/>
                </a:solidFill>
                <a:effectLst/>
                <a:latin typeface="Calibri" pitchFamily="34" charset="0"/>
              </a:rPr>
              <a:t>∂T/∂P=</a:t>
            </a:r>
            <a:r>
              <a:rPr lang="en-GB" sz="2300" dirty="0" err="1" smtClean="0">
                <a:solidFill>
                  <a:srgbClr val="FF0000"/>
                </a:solidFill>
                <a:effectLst/>
                <a:latin typeface="Calibri" pitchFamily="34" charset="0"/>
              </a:rPr>
              <a:t>T</a:t>
            </a:r>
            <a:r>
              <a:rPr lang="en-GB" sz="2300" dirty="0" err="1" smtClean="0">
                <a:solidFill>
                  <a:srgbClr val="FF0000"/>
                </a:solidFill>
                <a:effectLst/>
                <a:latin typeface="Symbol" pitchFamily="18" charset="2"/>
              </a:rPr>
              <a:t>a</a:t>
            </a:r>
            <a:r>
              <a:rPr lang="en-GB" sz="2300" dirty="0" err="1" smtClean="0">
                <a:solidFill>
                  <a:srgbClr val="FF0000"/>
                </a:solidFill>
                <a:effectLst/>
                <a:latin typeface="Calibri" pitchFamily="34" charset="0"/>
              </a:rPr>
              <a:t>V</a:t>
            </a:r>
            <a:r>
              <a:rPr lang="en-GB" sz="2300" dirty="0" smtClean="0">
                <a:solidFill>
                  <a:srgbClr val="FF0000"/>
                </a:solidFill>
                <a:effectLst/>
                <a:latin typeface="Calibri" pitchFamily="34" charset="0"/>
              </a:rPr>
              <a:t>/Cp (13-18 °C/GPa)</a:t>
            </a:r>
            <a:endParaRPr lang="en-GB" sz="2300" i="1" dirty="0">
              <a:solidFill>
                <a:srgbClr val="FF0000"/>
              </a:solidFill>
              <a:effectLst/>
              <a:latin typeface="Calibri" pitchFamily="34" charset="0"/>
            </a:endParaRPr>
          </a:p>
        </p:txBody>
      </p:sp>
      <p:sp>
        <p:nvSpPr>
          <p:cNvPr id="17" name="CasellaDiTesto 16"/>
          <p:cNvSpPr txBox="1"/>
          <p:nvPr/>
        </p:nvSpPr>
        <p:spPr>
          <a:xfrm>
            <a:off x="317499" y="4190964"/>
            <a:ext cx="3997325" cy="1477328"/>
          </a:xfrm>
          <a:prstGeom prst="rect">
            <a:avLst/>
          </a:prstGeom>
          <a:noFill/>
        </p:spPr>
        <p:txBody>
          <a:bodyPr wrap="square" rtlCol="0">
            <a:spAutoFit/>
          </a:bodyPr>
          <a:lstStyle/>
          <a:p>
            <a:pPr>
              <a:tabLst>
                <a:tab pos="355600" algn="l"/>
                <a:tab pos="541338" algn="l"/>
              </a:tabLst>
            </a:pPr>
            <a:r>
              <a:rPr lang="en-GB" dirty="0" smtClean="0">
                <a:solidFill>
                  <a:srgbClr val="FF0000"/>
                </a:solidFill>
                <a:effectLst/>
                <a:latin typeface="Calibri" pitchFamily="34" charset="0"/>
              </a:rPr>
              <a:t>T	=	</a:t>
            </a:r>
            <a:r>
              <a:rPr lang="en-GB" dirty="0" smtClean="0">
                <a:solidFill>
                  <a:schemeClr val="tx1"/>
                </a:solidFill>
                <a:effectLst/>
                <a:latin typeface="Calibri" pitchFamily="34" charset="0"/>
              </a:rPr>
              <a:t>temperature</a:t>
            </a:r>
          </a:p>
          <a:p>
            <a:pPr>
              <a:tabLst>
                <a:tab pos="355600" algn="l"/>
                <a:tab pos="541338" algn="l"/>
              </a:tabLst>
            </a:pPr>
            <a:r>
              <a:rPr lang="en-GB" dirty="0" smtClean="0">
                <a:solidFill>
                  <a:srgbClr val="FF0000"/>
                </a:solidFill>
                <a:effectLst/>
                <a:latin typeface="Calibri" pitchFamily="34" charset="0"/>
              </a:rPr>
              <a:t>P	= 	</a:t>
            </a:r>
            <a:r>
              <a:rPr lang="en-GB" dirty="0" smtClean="0">
                <a:solidFill>
                  <a:schemeClr val="tx1"/>
                </a:solidFill>
                <a:effectLst/>
                <a:latin typeface="Calibri" pitchFamily="34" charset="0"/>
              </a:rPr>
              <a:t>pressure</a:t>
            </a:r>
          </a:p>
          <a:p>
            <a:pPr>
              <a:tabLst>
                <a:tab pos="355600" algn="l"/>
                <a:tab pos="541338" algn="l"/>
              </a:tabLst>
            </a:pPr>
            <a:r>
              <a:rPr lang="en-GB" dirty="0" smtClean="0">
                <a:solidFill>
                  <a:srgbClr val="FF0000"/>
                </a:solidFill>
                <a:effectLst/>
                <a:latin typeface="Symbol" pitchFamily="18" charset="2"/>
              </a:rPr>
              <a:t>a</a:t>
            </a:r>
            <a:r>
              <a:rPr lang="en-GB" dirty="0" smtClean="0">
                <a:solidFill>
                  <a:srgbClr val="FF0000"/>
                </a:solidFill>
                <a:effectLst/>
                <a:latin typeface="Calibri" pitchFamily="34" charset="0"/>
              </a:rPr>
              <a:t> 	= 	</a:t>
            </a:r>
            <a:r>
              <a:rPr lang="en-GB" dirty="0" smtClean="0">
                <a:solidFill>
                  <a:schemeClr val="tx1"/>
                </a:solidFill>
                <a:effectLst/>
                <a:latin typeface="Calibri" pitchFamily="34" charset="0"/>
              </a:rPr>
              <a:t>coefficient of thermal expansion</a:t>
            </a:r>
          </a:p>
          <a:p>
            <a:pPr>
              <a:tabLst>
                <a:tab pos="355600" algn="l"/>
                <a:tab pos="541338" algn="l"/>
              </a:tabLst>
            </a:pPr>
            <a:r>
              <a:rPr lang="en-GB" dirty="0" smtClean="0">
                <a:solidFill>
                  <a:srgbClr val="FF0000"/>
                </a:solidFill>
                <a:effectLst/>
                <a:latin typeface="Calibri" pitchFamily="34" charset="0"/>
              </a:rPr>
              <a:t>V 	= 	</a:t>
            </a:r>
            <a:r>
              <a:rPr lang="en-GB" dirty="0" smtClean="0">
                <a:solidFill>
                  <a:schemeClr val="tx1"/>
                </a:solidFill>
                <a:effectLst/>
                <a:latin typeface="Calibri" pitchFamily="34" charset="0"/>
              </a:rPr>
              <a:t>molar volume</a:t>
            </a:r>
          </a:p>
          <a:p>
            <a:pPr>
              <a:tabLst>
                <a:tab pos="355600" algn="l"/>
                <a:tab pos="541338" algn="l"/>
              </a:tabLst>
            </a:pPr>
            <a:r>
              <a:rPr lang="en-GB" dirty="0" smtClean="0">
                <a:solidFill>
                  <a:srgbClr val="FF0000"/>
                </a:solidFill>
                <a:effectLst/>
                <a:latin typeface="Calibri" pitchFamily="34" charset="0"/>
              </a:rPr>
              <a:t>Cp 	= </a:t>
            </a:r>
            <a:r>
              <a:rPr lang="en-GB" dirty="0" smtClean="0">
                <a:solidFill>
                  <a:schemeClr val="tx1"/>
                </a:solidFill>
                <a:effectLst/>
                <a:latin typeface="Calibri" pitchFamily="34" charset="0"/>
              </a:rPr>
              <a:t>heat capacity</a:t>
            </a:r>
            <a:endParaRPr lang="en-GB" i="1" dirty="0">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15" name="CasellaDiTesto 14"/>
          <p:cNvSpPr txBox="1"/>
          <p:nvPr/>
        </p:nvSpPr>
        <p:spPr>
          <a:xfrm>
            <a:off x="229823" y="5632357"/>
            <a:ext cx="1747777" cy="461665"/>
          </a:xfrm>
          <a:prstGeom prst="rect">
            <a:avLst/>
          </a:prstGeom>
          <a:noFill/>
        </p:spPr>
        <p:txBody>
          <a:bodyPr wrap="square" rtlCol="0">
            <a:spAutoFit/>
          </a:bodyPr>
          <a:lstStyle/>
          <a:p>
            <a:r>
              <a:rPr lang="en-GB" sz="2400" dirty="0" smtClean="0">
                <a:solidFill>
                  <a:schemeClr val="tx1"/>
                </a:solidFill>
                <a:effectLst/>
                <a:latin typeface="Calibri" pitchFamily="34" charset="0"/>
              </a:rPr>
              <a:t>Cp = Q/</a:t>
            </a:r>
            <a:r>
              <a:rPr lang="en-GB" sz="2400" dirty="0" smtClean="0">
                <a:solidFill>
                  <a:schemeClr val="tx1"/>
                </a:solidFill>
                <a:effectLst/>
                <a:latin typeface="Symbol" pitchFamily="18" charset="2"/>
              </a:rPr>
              <a:t>D</a:t>
            </a:r>
            <a:r>
              <a:rPr lang="en-GB" sz="2400" dirty="0" smtClean="0">
                <a:solidFill>
                  <a:schemeClr val="tx1"/>
                </a:solidFill>
                <a:effectLst/>
                <a:latin typeface="Calibri" pitchFamily="34" charset="0"/>
              </a:rPr>
              <a:t>T</a:t>
            </a:r>
            <a:endParaRPr lang="en-GB" sz="2400" i="1" dirty="0">
              <a:solidFill>
                <a:schemeClr val="tx1"/>
              </a:solidFill>
              <a:effectLst/>
              <a:latin typeface="Calibri" pitchFamily="34" charset="0"/>
            </a:endParaRPr>
          </a:p>
        </p:txBody>
      </p:sp>
      <p:sp>
        <p:nvSpPr>
          <p:cNvPr id="18" name="CasellaDiTesto 17"/>
          <p:cNvSpPr txBox="1"/>
          <p:nvPr/>
        </p:nvSpPr>
        <p:spPr>
          <a:xfrm>
            <a:off x="229823" y="6068442"/>
            <a:ext cx="1747777" cy="461665"/>
          </a:xfrm>
          <a:prstGeom prst="rect">
            <a:avLst/>
          </a:prstGeom>
          <a:noFill/>
        </p:spPr>
        <p:txBody>
          <a:bodyPr wrap="square" rtlCol="0">
            <a:spAutoFit/>
          </a:bodyPr>
          <a:lstStyle/>
          <a:p>
            <a:r>
              <a:rPr lang="en-GB" sz="2400" smtClean="0">
                <a:solidFill>
                  <a:schemeClr val="tx1"/>
                </a:solidFill>
                <a:effectLst/>
                <a:latin typeface="Calibri" pitchFamily="34" charset="0"/>
              </a:rPr>
              <a:t>Cp = m*c</a:t>
            </a:r>
            <a:endParaRPr lang="en-GB" sz="2400" i="1">
              <a:solidFill>
                <a:schemeClr val="tx1"/>
              </a:solidFill>
              <a:effectLst/>
              <a:latin typeface="Calibri" pitchFamily="34" charset="0"/>
            </a:endParaRPr>
          </a:p>
        </p:txBody>
      </p:sp>
      <p:sp>
        <p:nvSpPr>
          <p:cNvPr id="21" name="Figura a mano libera 20"/>
          <p:cNvSpPr/>
          <p:nvPr/>
        </p:nvSpPr>
        <p:spPr bwMode="auto">
          <a:xfrm>
            <a:off x="1554480" y="6045200"/>
            <a:ext cx="894080" cy="304800"/>
          </a:xfrm>
          <a:custGeom>
            <a:avLst/>
            <a:gdLst>
              <a:gd name="connsiteX0" fmla="*/ 0 w 894080"/>
              <a:gd name="connsiteY0" fmla="*/ 304800 h 304800"/>
              <a:gd name="connsiteX1" fmla="*/ 477520 w 894080"/>
              <a:gd name="connsiteY1" fmla="*/ 264160 h 304800"/>
              <a:gd name="connsiteX2" fmla="*/ 548640 w 894080"/>
              <a:gd name="connsiteY2" fmla="*/ 101600 h 304800"/>
              <a:gd name="connsiteX3" fmla="*/ 894080 w 894080"/>
              <a:gd name="connsiteY3" fmla="*/ 0 h 304800"/>
            </a:gdLst>
            <a:ahLst/>
            <a:cxnLst>
              <a:cxn ang="0">
                <a:pos x="connsiteX0" y="connsiteY0"/>
              </a:cxn>
              <a:cxn ang="0">
                <a:pos x="connsiteX1" y="connsiteY1"/>
              </a:cxn>
              <a:cxn ang="0">
                <a:pos x="connsiteX2" y="connsiteY2"/>
              </a:cxn>
              <a:cxn ang="0">
                <a:pos x="connsiteX3" y="connsiteY3"/>
              </a:cxn>
            </a:cxnLst>
            <a:rect l="l" t="t" r="r" b="b"/>
            <a:pathLst>
              <a:path w="894080" h="304800">
                <a:moveTo>
                  <a:pt x="0" y="304800"/>
                </a:moveTo>
                <a:cubicBezTo>
                  <a:pt x="193040" y="301413"/>
                  <a:pt x="386080" y="298027"/>
                  <a:pt x="477520" y="264160"/>
                </a:cubicBezTo>
                <a:cubicBezTo>
                  <a:pt x="568960" y="230293"/>
                  <a:pt x="479213" y="145627"/>
                  <a:pt x="548640" y="101600"/>
                </a:cubicBezTo>
                <a:cubicBezTo>
                  <a:pt x="618067" y="57573"/>
                  <a:pt x="756073" y="28786"/>
                  <a:pt x="89408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2" name="CasellaDiTesto 21"/>
          <p:cNvSpPr txBox="1"/>
          <p:nvPr/>
        </p:nvSpPr>
        <p:spPr>
          <a:xfrm>
            <a:off x="2395808" y="5830952"/>
            <a:ext cx="1747777" cy="369332"/>
          </a:xfrm>
          <a:prstGeom prst="rect">
            <a:avLst/>
          </a:prstGeom>
          <a:noFill/>
        </p:spPr>
        <p:txBody>
          <a:bodyPr wrap="square" rtlCol="0">
            <a:spAutoFit/>
          </a:bodyPr>
          <a:lstStyle/>
          <a:p>
            <a:r>
              <a:rPr lang="en-GB" smtClean="0">
                <a:solidFill>
                  <a:schemeClr val="tx1"/>
                </a:solidFill>
                <a:effectLst/>
                <a:latin typeface="Calibri" pitchFamily="34" charset="0"/>
              </a:rPr>
              <a:t>Specific heat</a:t>
            </a:r>
            <a:endParaRPr lang="en-GB" i="1">
              <a:solidFill>
                <a:schemeClr val="tx1"/>
              </a:solidFill>
              <a:effectLst/>
              <a:latin typeface="Calibri" pitchFamily="34" charset="0"/>
            </a:endParaRPr>
          </a:p>
        </p:txBody>
      </p:sp>
      <p:sp>
        <p:nvSpPr>
          <p:cNvPr id="23" name="Figura a mano libera 22"/>
          <p:cNvSpPr/>
          <p:nvPr/>
        </p:nvSpPr>
        <p:spPr bwMode="auto">
          <a:xfrm>
            <a:off x="1137920" y="6451600"/>
            <a:ext cx="1117600" cy="279400"/>
          </a:xfrm>
          <a:custGeom>
            <a:avLst/>
            <a:gdLst>
              <a:gd name="connsiteX0" fmla="*/ 0 w 1117600"/>
              <a:gd name="connsiteY0" fmla="*/ 0 h 279400"/>
              <a:gd name="connsiteX1" fmla="*/ 497840 w 1117600"/>
              <a:gd name="connsiteY1" fmla="*/ 264160 h 279400"/>
              <a:gd name="connsiteX2" fmla="*/ 762000 w 1117600"/>
              <a:gd name="connsiteY2" fmla="*/ 91440 h 279400"/>
              <a:gd name="connsiteX3" fmla="*/ 1117600 w 1117600"/>
              <a:gd name="connsiteY3" fmla="*/ 121920 h 279400"/>
            </a:gdLst>
            <a:ahLst/>
            <a:cxnLst>
              <a:cxn ang="0">
                <a:pos x="connsiteX0" y="connsiteY0"/>
              </a:cxn>
              <a:cxn ang="0">
                <a:pos x="connsiteX1" y="connsiteY1"/>
              </a:cxn>
              <a:cxn ang="0">
                <a:pos x="connsiteX2" y="connsiteY2"/>
              </a:cxn>
              <a:cxn ang="0">
                <a:pos x="connsiteX3" y="connsiteY3"/>
              </a:cxn>
            </a:cxnLst>
            <a:rect l="l" t="t" r="r" b="b"/>
            <a:pathLst>
              <a:path w="1117600" h="279400">
                <a:moveTo>
                  <a:pt x="0" y="0"/>
                </a:moveTo>
                <a:cubicBezTo>
                  <a:pt x="185420" y="124460"/>
                  <a:pt x="370840" y="248920"/>
                  <a:pt x="497840" y="264160"/>
                </a:cubicBezTo>
                <a:cubicBezTo>
                  <a:pt x="624840" y="279400"/>
                  <a:pt x="658707" y="115147"/>
                  <a:pt x="762000" y="91440"/>
                </a:cubicBezTo>
                <a:cubicBezTo>
                  <a:pt x="865293" y="67733"/>
                  <a:pt x="991446" y="94826"/>
                  <a:pt x="1117600" y="12192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CasellaDiTesto 23"/>
          <p:cNvSpPr txBox="1"/>
          <p:nvPr/>
        </p:nvSpPr>
        <p:spPr>
          <a:xfrm>
            <a:off x="2226898" y="6362184"/>
            <a:ext cx="792527" cy="369332"/>
          </a:xfrm>
          <a:prstGeom prst="rect">
            <a:avLst/>
          </a:prstGeom>
          <a:noFill/>
        </p:spPr>
        <p:txBody>
          <a:bodyPr wrap="square" rtlCol="0">
            <a:spAutoFit/>
          </a:bodyPr>
          <a:lstStyle/>
          <a:p>
            <a:r>
              <a:rPr lang="en-GB" smtClean="0">
                <a:solidFill>
                  <a:schemeClr val="tx1"/>
                </a:solidFill>
                <a:effectLst/>
                <a:latin typeface="Calibri" pitchFamily="34" charset="0"/>
              </a:rPr>
              <a:t>Mass</a:t>
            </a:r>
            <a:endParaRPr lang="en-GB" i="1">
              <a:solidFill>
                <a:schemeClr val="tx1"/>
              </a:solidFill>
              <a:effectLst/>
              <a:latin typeface="Calibri" pitchFamily="34" charset="0"/>
            </a:endParaRPr>
          </a:p>
        </p:txBody>
      </p:sp>
      <p:sp>
        <p:nvSpPr>
          <p:cNvPr id="25"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8" grpId="0"/>
      <p:bldP spid="39" grpId="0"/>
      <p:bldP spid="16" grpId="0"/>
      <p:bldP spid="17" grpId="0"/>
      <p:bldP spid="15" grpId="0"/>
      <p:bldP spid="18" grpId="0"/>
      <p:bldP spid="21" grpId="0" animBg="1"/>
      <p:bldP spid="22" grpId="0"/>
      <p:bldP spid="23" grpId="0" animBg="1"/>
      <p:bldP spid="2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9" name="CasellaDiTesto 38"/>
          <p:cNvSpPr txBox="1"/>
          <p:nvPr/>
        </p:nvSpPr>
        <p:spPr>
          <a:xfrm>
            <a:off x="317499" y="939795"/>
            <a:ext cx="3997325" cy="923330"/>
          </a:xfrm>
          <a:prstGeom prst="rect">
            <a:avLst/>
          </a:prstGeom>
          <a:noFill/>
        </p:spPr>
        <p:txBody>
          <a:bodyPr wrap="square" rtlCol="0">
            <a:spAutoFit/>
          </a:bodyPr>
          <a:lstStyle/>
          <a:p>
            <a:r>
              <a:rPr lang="en-GB" dirty="0" smtClean="0">
                <a:solidFill>
                  <a:schemeClr val="tx1"/>
                </a:solidFill>
                <a:effectLst/>
                <a:latin typeface="Calibri" pitchFamily="34" charset="0"/>
              </a:rPr>
              <a:t>Once a parcel of mantle intersects</a:t>
            </a:r>
          </a:p>
          <a:p>
            <a:r>
              <a:rPr lang="en-GB" dirty="0" smtClean="0">
                <a:solidFill>
                  <a:schemeClr val="tx1"/>
                </a:solidFill>
                <a:effectLst/>
                <a:latin typeface="Calibri" pitchFamily="34" charset="0"/>
              </a:rPr>
              <a:t>the solidus, energy is used to convert solid to liquid.</a:t>
            </a:r>
            <a:endParaRPr lang="en-GB" i="1" dirty="0">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22" name="Oval 345"/>
          <p:cNvSpPr>
            <a:spLocks noChangeArrowheads="1"/>
          </p:cNvSpPr>
          <p:nvPr/>
        </p:nvSpPr>
        <p:spPr bwMode="auto">
          <a:xfrm>
            <a:off x="6307930" y="30501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3" name="Oval 345"/>
          <p:cNvSpPr>
            <a:spLocks noChangeArrowheads="1"/>
          </p:cNvSpPr>
          <p:nvPr/>
        </p:nvSpPr>
        <p:spPr bwMode="auto">
          <a:xfrm>
            <a:off x="7552530" y="48535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4" name="CasellaDiTesto 23"/>
          <p:cNvSpPr txBox="1"/>
          <p:nvPr/>
        </p:nvSpPr>
        <p:spPr>
          <a:xfrm>
            <a:off x="317499" y="2133595"/>
            <a:ext cx="3839633" cy="3293209"/>
          </a:xfrm>
          <a:prstGeom prst="rect">
            <a:avLst/>
          </a:prstGeom>
          <a:noFill/>
        </p:spPr>
        <p:txBody>
          <a:bodyPr wrap="square" rtlCol="0">
            <a:spAutoFit/>
          </a:bodyPr>
          <a:lstStyle/>
          <a:p>
            <a:r>
              <a:rPr lang="en-GB" dirty="0" smtClean="0">
                <a:solidFill>
                  <a:schemeClr val="tx1"/>
                </a:solidFill>
                <a:effectLst/>
                <a:latin typeface="Calibri" pitchFamily="34" charset="0"/>
              </a:rPr>
              <a:t>…This results in a temperature drop that is approximated by:</a:t>
            </a:r>
          </a:p>
          <a:p>
            <a:endParaRPr lang="en-GB" dirty="0" smtClean="0">
              <a:solidFill>
                <a:schemeClr val="tx1"/>
              </a:solidFill>
              <a:effectLst/>
              <a:latin typeface="Calibri" pitchFamily="34" charset="0"/>
            </a:endParaRPr>
          </a:p>
          <a:p>
            <a:pPr algn="ctr"/>
            <a:r>
              <a:rPr lang="en-GB" sz="2800" dirty="0" err="1" smtClean="0">
                <a:solidFill>
                  <a:srgbClr val="FF0000"/>
                </a:solidFill>
                <a:effectLst/>
                <a:latin typeface="Calibri" pitchFamily="34" charset="0"/>
              </a:rPr>
              <a:t>ΔTfus</a:t>
            </a:r>
            <a:r>
              <a:rPr lang="en-GB" sz="2800" dirty="0" smtClean="0">
                <a:solidFill>
                  <a:srgbClr val="FF0000"/>
                </a:solidFill>
                <a:effectLst/>
                <a:latin typeface="Calibri" pitchFamily="34" charset="0"/>
              </a:rPr>
              <a:t> = F[</a:t>
            </a:r>
            <a:r>
              <a:rPr lang="en-GB" sz="2800" dirty="0" err="1" smtClean="0">
                <a:solidFill>
                  <a:srgbClr val="FF0000"/>
                </a:solidFill>
                <a:effectLst/>
                <a:latin typeface="Calibri" pitchFamily="34" charset="0"/>
              </a:rPr>
              <a:t>ΔHfus</a:t>
            </a:r>
            <a:r>
              <a:rPr lang="en-GB" sz="2800" dirty="0" smtClean="0">
                <a:solidFill>
                  <a:srgbClr val="FF0000"/>
                </a:solidFill>
                <a:effectLst/>
                <a:latin typeface="Calibri" pitchFamily="34" charset="0"/>
              </a:rPr>
              <a:t>/(Cp)]</a:t>
            </a:r>
          </a:p>
          <a:p>
            <a:endParaRPr lang="en-GB" dirty="0" smtClean="0">
              <a:solidFill>
                <a:schemeClr val="tx1"/>
              </a:solidFill>
              <a:effectLst/>
              <a:latin typeface="Calibri" pitchFamily="34" charset="0"/>
            </a:endParaRPr>
          </a:p>
          <a:p>
            <a:r>
              <a:rPr lang="en-GB" dirty="0" smtClean="0">
                <a:solidFill>
                  <a:schemeClr val="tx1"/>
                </a:solidFill>
                <a:effectLst/>
                <a:latin typeface="Calibri" pitchFamily="34" charset="0"/>
              </a:rPr>
              <a:t>Where:</a:t>
            </a:r>
          </a:p>
          <a:p>
            <a:pPr marL="896938" indent="-896938"/>
            <a:r>
              <a:rPr lang="en-GB" dirty="0" err="1" smtClean="0">
                <a:solidFill>
                  <a:srgbClr val="FF0000"/>
                </a:solidFill>
                <a:effectLst/>
                <a:latin typeface="Calibri" pitchFamily="34" charset="0"/>
              </a:rPr>
              <a:t>ΔTfus</a:t>
            </a:r>
            <a:r>
              <a:rPr lang="en-GB" dirty="0" smtClean="0">
                <a:solidFill>
                  <a:schemeClr val="tx1"/>
                </a:solidFill>
                <a:effectLst/>
                <a:latin typeface="Calibri" pitchFamily="34" charset="0"/>
              </a:rPr>
              <a:t> = drop in temperature due         to partial melting;</a:t>
            </a:r>
          </a:p>
          <a:p>
            <a:r>
              <a:rPr lang="en-GB" dirty="0" smtClean="0">
                <a:solidFill>
                  <a:srgbClr val="FF0000"/>
                </a:solidFill>
                <a:effectLst/>
                <a:latin typeface="Calibri" pitchFamily="34" charset="0"/>
              </a:rPr>
              <a:t>F</a:t>
            </a:r>
            <a:r>
              <a:rPr lang="en-GB" dirty="0" smtClean="0">
                <a:solidFill>
                  <a:schemeClr val="tx1"/>
                </a:solidFill>
                <a:effectLst/>
                <a:latin typeface="Calibri" pitchFamily="34" charset="0"/>
              </a:rPr>
              <a:t> = fraction of melt produced;</a:t>
            </a:r>
          </a:p>
          <a:p>
            <a:r>
              <a:rPr lang="en-GB" dirty="0" err="1" smtClean="0">
                <a:solidFill>
                  <a:srgbClr val="FF0000"/>
                </a:solidFill>
                <a:effectLst/>
                <a:latin typeface="Calibri" pitchFamily="34" charset="0"/>
              </a:rPr>
              <a:t>ΔHfus</a:t>
            </a:r>
            <a:r>
              <a:rPr lang="en-GB" dirty="0" smtClean="0">
                <a:solidFill>
                  <a:schemeClr val="tx1"/>
                </a:solidFill>
                <a:effectLst/>
                <a:latin typeface="Calibri" pitchFamily="34" charset="0"/>
              </a:rPr>
              <a:t> = heat of fusion;</a:t>
            </a:r>
          </a:p>
          <a:p>
            <a:r>
              <a:rPr lang="en-GB" dirty="0" smtClean="0">
                <a:solidFill>
                  <a:srgbClr val="FF0000"/>
                </a:solidFill>
                <a:effectLst/>
                <a:latin typeface="Calibri" pitchFamily="34" charset="0"/>
              </a:rPr>
              <a:t>Cp </a:t>
            </a:r>
            <a:r>
              <a:rPr lang="en-GB" dirty="0" smtClean="0">
                <a:solidFill>
                  <a:schemeClr val="tx1"/>
                </a:solidFill>
                <a:effectLst/>
                <a:latin typeface="Calibri" pitchFamily="34" charset="0"/>
              </a:rPr>
              <a:t>= heat capacity</a:t>
            </a:r>
            <a:endParaRPr lang="en-GB" dirty="0">
              <a:solidFill>
                <a:schemeClr val="tx1"/>
              </a:solidFill>
              <a:effectLst/>
              <a:latin typeface="Calibri" pitchFamily="34" charset="0"/>
            </a:endParaRPr>
          </a:p>
        </p:txBody>
      </p:sp>
      <p:sp>
        <p:nvSpPr>
          <p:cNvPr id="25" name="Rettangolo arrotondato 24"/>
          <p:cNvSpPr/>
          <p:nvPr/>
        </p:nvSpPr>
        <p:spPr bwMode="auto">
          <a:xfrm>
            <a:off x="6244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Figura a mano libera 25"/>
          <p:cNvSpPr/>
          <p:nvPr/>
        </p:nvSpPr>
        <p:spPr bwMode="auto">
          <a:xfrm>
            <a:off x="1497809" y="2011452"/>
            <a:ext cx="5779291" cy="968023"/>
          </a:xfrm>
          <a:custGeom>
            <a:avLst/>
            <a:gdLst>
              <a:gd name="connsiteX0" fmla="*/ 0 w 5952067"/>
              <a:gd name="connsiteY0" fmla="*/ 969434 h 969434"/>
              <a:gd name="connsiteX1" fmla="*/ 2523067 w 5952067"/>
              <a:gd name="connsiteY1" fmla="*/ 639234 h 969434"/>
              <a:gd name="connsiteX2" fmla="*/ 3657600 w 5952067"/>
              <a:gd name="connsiteY2" fmla="*/ 249767 h 969434"/>
              <a:gd name="connsiteX3" fmla="*/ 4919134 w 5952067"/>
              <a:gd name="connsiteY3" fmla="*/ 12700 h 969434"/>
              <a:gd name="connsiteX4" fmla="*/ 5655734 w 5952067"/>
              <a:gd name="connsiteY4" fmla="*/ 173567 h 969434"/>
              <a:gd name="connsiteX5" fmla="*/ 5952067 w 5952067"/>
              <a:gd name="connsiteY5" fmla="*/ 486834 h 969434"/>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74134 h 956734"/>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99534 h 956734"/>
              <a:gd name="connsiteX0" fmla="*/ 0 w 5952067"/>
              <a:gd name="connsiteY0" fmla="*/ 968023 h 968023"/>
              <a:gd name="connsiteX1" fmla="*/ 2523067 w 5952067"/>
              <a:gd name="connsiteY1" fmla="*/ 637823 h 968023"/>
              <a:gd name="connsiteX2" fmla="*/ 4919134 w 5952067"/>
              <a:gd name="connsiteY2" fmla="*/ 11289 h 968023"/>
              <a:gd name="connsiteX3" fmla="*/ 5952067 w 5952067"/>
              <a:gd name="connsiteY3" fmla="*/ 510823 h 968023"/>
            </a:gdLst>
            <a:ahLst/>
            <a:cxnLst>
              <a:cxn ang="0">
                <a:pos x="connsiteX0" y="connsiteY0"/>
              </a:cxn>
              <a:cxn ang="0">
                <a:pos x="connsiteX1" y="connsiteY1"/>
              </a:cxn>
              <a:cxn ang="0">
                <a:pos x="connsiteX2" y="connsiteY2"/>
              </a:cxn>
              <a:cxn ang="0">
                <a:pos x="connsiteX3" y="connsiteY3"/>
              </a:cxn>
            </a:cxnLst>
            <a:rect l="l" t="t" r="r" b="b"/>
            <a:pathLst>
              <a:path w="5952067" h="968023">
                <a:moveTo>
                  <a:pt x="0" y="968023"/>
                </a:moveTo>
                <a:cubicBezTo>
                  <a:pt x="956733" y="862895"/>
                  <a:pt x="1703211" y="797279"/>
                  <a:pt x="2523067" y="637823"/>
                </a:cubicBezTo>
                <a:cubicBezTo>
                  <a:pt x="3342923" y="478367"/>
                  <a:pt x="4347634" y="36689"/>
                  <a:pt x="4919134" y="11289"/>
                </a:cubicBezTo>
                <a:cubicBezTo>
                  <a:pt x="5428545" y="0"/>
                  <a:pt x="5872340" y="310445"/>
                  <a:pt x="5952067" y="510823"/>
                </a:cubicBezTo>
              </a:path>
            </a:pathLst>
          </a:custGeom>
          <a:noFill/>
          <a:ln w="2857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29" name="Connettore 1 28"/>
          <p:cNvCxnSpPr/>
          <p:nvPr/>
        </p:nvCxnSpPr>
        <p:spPr bwMode="auto">
          <a:xfrm flipV="1">
            <a:off x="6972299" y="2576513"/>
            <a:ext cx="542925" cy="0"/>
          </a:xfrm>
          <a:prstGeom prst="line">
            <a:avLst/>
          </a:prstGeom>
          <a:noFill/>
          <a:ln w="57150" cap="flat" cmpd="sng" algn="ctr">
            <a:solidFill>
              <a:srgbClr val="FF0000"/>
            </a:solidFill>
            <a:prstDash val="solid"/>
            <a:round/>
            <a:headEnd type="triangle" w="med" len="med"/>
            <a:tailEnd type="triangle" w="med" len="med"/>
          </a:ln>
          <a:effectLst/>
        </p:spPr>
      </p:cxnSp>
      <p:sp>
        <p:nvSpPr>
          <p:cNvPr id="31" name="CasellaDiTesto 30"/>
          <p:cNvSpPr txBox="1"/>
          <p:nvPr/>
        </p:nvSpPr>
        <p:spPr>
          <a:xfrm>
            <a:off x="317500" y="5467345"/>
            <a:ext cx="3883025" cy="1154162"/>
          </a:xfrm>
          <a:prstGeom prst="rect">
            <a:avLst/>
          </a:prstGeom>
          <a:noFill/>
        </p:spPr>
        <p:txBody>
          <a:bodyPr wrap="square" rtlCol="0">
            <a:spAutoFit/>
          </a:bodyPr>
          <a:lstStyle/>
          <a:p>
            <a:r>
              <a:rPr lang="en-GB" i="1" dirty="0" err="1" smtClean="0">
                <a:solidFill>
                  <a:schemeClr val="tx1"/>
                </a:solidFill>
                <a:effectLst/>
                <a:latin typeface="Calibri" pitchFamily="34" charset="0"/>
              </a:rPr>
              <a:t>ΔHfus</a:t>
            </a:r>
            <a:r>
              <a:rPr lang="en-GB" dirty="0" smtClean="0">
                <a:solidFill>
                  <a:schemeClr val="tx1"/>
                </a:solidFill>
                <a:effectLst/>
                <a:latin typeface="Calibri" pitchFamily="34" charset="0"/>
              </a:rPr>
              <a:t> </a:t>
            </a:r>
            <a:r>
              <a:rPr lang="en-GB" sz="1700" dirty="0" smtClean="0">
                <a:solidFill>
                  <a:schemeClr val="tx1"/>
                </a:solidFill>
                <a:effectLst/>
                <a:latin typeface="Calibri" pitchFamily="34" charset="0"/>
              </a:rPr>
              <a:t>is also known as </a:t>
            </a:r>
            <a:r>
              <a:rPr lang="en-GB" sz="1700" b="1" i="1" dirty="0" smtClean="0">
                <a:solidFill>
                  <a:schemeClr val="tx1"/>
                </a:solidFill>
                <a:effectLst/>
                <a:latin typeface="Calibri" pitchFamily="34" charset="0"/>
              </a:rPr>
              <a:t>latent heat of fusion</a:t>
            </a:r>
            <a:r>
              <a:rPr lang="en-GB" sz="1700" dirty="0" smtClean="0">
                <a:solidFill>
                  <a:schemeClr val="tx1"/>
                </a:solidFill>
                <a:effectLst/>
                <a:latin typeface="Calibri" pitchFamily="34" charset="0"/>
              </a:rPr>
              <a:t> or, more correctly, </a:t>
            </a:r>
            <a:r>
              <a:rPr lang="en-GB" sz="1700" b="1" i="1" dirty="0" smtClean="0">
                <a:solidFill>
                  <a:schemeClr val="tx1"/>
                </a:solidFill>
                <a:effectLst/>
                <a:latin typeface="Calibri" pitchFamily="34" charset="0"/>
              </a:rPr>
              <a:t>latent enthalpy of fusion</a:t>
            </a:r>
            <a:r>
              <a:rPr lang="en-GB" sz="1700" dirty="0" smtClean="0">
                <a:solidFill>
                  <a:schemeClr val="tx1"/>
                </a:solidFill>
                <a:effectLst/>
                <a:latin typeface="Calibri" pitchFamily="34" charset="0"/>
              </a:rPr>
              <a:t> (that is the amount of heat necessary to melt 1 mole of a substance).</a:t>
            </a:r>
            <a:endParaRPr lang="en-GB" sz="1700" i="1" dirty="0">
              <a:solidFill>
                <a:schemeClr val="tx1"/>
              </a:solidFill>
              <a:effectLst/>
              <a:latin typeface="Calibri" pitchFamily="34" charset="0"/>
            </a:endParaRPr>
          </a:p>
        </p:txBody>
      </p:sp>
      <p:sp>
        <p:nvSpPr>
          <p:cNvPr id="17"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3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fade">
                                      <p:cBhvr>
                                        <p:cTn id="24" dur="500"/>
                                        <p:tgtEl>
                                          <p:spTgt spid="2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xEl>
                                              <p:pRg st="4" end="4"/>
                                            </p:txEl>
                                          </p:spTgt>
                                        </p:tgtEl>
                                        <p:attrNameLst>
                                          <p:attrName>style.visibility</p:attrName>
                                        </p:attrNameLst>
                                      </p:cBhvr>
                                      <p:to>
                                        <p:strVal val="visible"/>
                                      </p:to>
                                    </p:set>
                                    <p:animEffect transition="in" filter="fade">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xEl>
                                              <p:pRg st="5" end="5"/>
                                            </p:txEl>
                                          </p:spTgt>
                                        </p:tgtEl>
                                        <p:attrNameLst>
                                          <p:attrName>style.visibility</p:attrName>
                                        </p:attrNameLst>
                                      </p:cBhvr>
                                      <p:to>
                                        <p:strVal val="visible"/>
                                      </p:to>
                                    </p:set>
                                    <p:animEffect transition="in" filter="fade">
                                      <p:cBhvr>
                                        <p:cTn id="34" dur="500"/>
                                        <p:tgtEl>
                                          <p:spTgt spid="2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xEl>
                                              <p:pRg st="6" end="6"/>
                                            </p:txEl>
                                          </p:spTgt>
                                        </p:tgtEl>
                                        <p:attrNameLst>
                                          <p:attrName>style.visibility</p:attrName>
                                        </p:attrNameLst>
                                      </p:cBhvr>
                                      <p:to>
                                        <p:strVal val="visible"/>
                                      </p:to>
                                    </p:set>
                                    <p:animEffect transition="in" filter="fade">
                                      <p:cBhvr>
                                        <p:cTn id="39" dur="500"/>
                                        <p:tgtEl>
                                          <p:spTgt spid="2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xEl>
                                              <p:pRg st="7" end="7"/>
                                            </p:txEl>
                                          </p:spTgt>
                                        </p:tgtEl>
                                        <p:attrNameLst>
                                          <p:attrName>style.visibility</p:attrName>
                                        </p:attrNameLst>
                                      </p:cBhvr>
                                      <p:to>
                                        <p:strVal val="visible"/>
                                      </p:to>
                                    </p:set>
                                    <p:animEffect transition="in" filter="fade">
                                      <p:cBhvr>
                                        <p:cTn id="44" dur="500"/>
                                        <p:tgtEl>
                                          <p:spTgt spid="2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animEffect transition="in" filter="fade">
                                      <p:cBhvr>
                                        <p:cTn id="49" dur="500"/>
                                        <p:tgtEl>
                                          <p:spTgt spid="24">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2" grpId="0" animBg="1"/>
      <p:bldP spid="23" grpId="0" animBg="1"/>
      <p:bldP spid="24" grpId="0" build="p"/>
      <p:bldP spid="25" grpId="0" animBg="1"/>
      <p:bldP spid="26" grpId="0" animBg="1"/>
      <p:bldP spid="3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9" name="CasellaDiTesto 38"/>
          <p:cNvSpPr txBox="1"/>
          <p:nvPr/>
        </p:nvSpPr>
        <p:spPr>
          <a:xfrm>
            <a:off x="317499" y="939795"/>
            <a:ext cx="3997325" cy="923330"/>
          </a:xfrm>
          <a:prstGeom prst="rect">
            <a:avLst/>
          </a:prstGeom>
          <a:noFill/>
        </p:spPr>
        <p:txBody>
          <a:bodyPr wrap="square" rtlCol="0">
            <a:spAutoFit/>
          </a:bodyPr>
          <a:lstStyle/>
          <a:p>
            <a:r>
              <a:rPr lang="en-GB" dirty="0" smtClean="0">
                <a:solidFill>
                  <a:schemeClr val="tx1"/>
                </a:solidFill>
                <a:effectLst/>
                <a:latin typeface="Calibri" pitchFamily="34" charset="0"/>
              </a:rPr>
              <a:t>Once a parcel of mantle intersects</a:t>
            </a:r>
          </a:p>
          <a:p>
            <a:r>
              <a:rPr lang="en-GB" dirty="0" smtClean="0">
                <a:solidFill>
                  <a:schemeClr val="tx1"/>
                </a:solidFill>
                <a:effectLst/>
                <a:latin typeface="Calibri" pitchFamily="34" charset="0"/>
              </a:rPr>
              <a:t>the solidus, energy is used to convert solid to liquid.</a:t>
            </a:r>
            <a:endParaRPr lang="en-GB" i="1" dirty="0">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22" name="Oval 345"/>
          <p:cNvSpPr>
            <a:spLocks noChangeArrowheads="1"/>
          </p:cNvSpPr>
          <p:nvPr/>
        </p:nvSpPr>
        <p:spPr bwMode="auto">
          <a:xfrm>
            <a:off x="6307930" y="30501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3" name="Oval 345"/>
          <p:cNvSpPr>
            <a:spLocks noChangeArrowheads="1"/>
          </p:cNvSpPr>
          <p:nvPr/>
        </p:nvSpPr>
        <p:spPr bwMode="auto">
          <a:xfrm>
            <a:off x="7552530" y="48535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4" name="CasellaDiTesto 23"/>
          <p:cNvSpPr txBox="1"/>
          <p:nvPr/>
        </p:nvSpPr>
        <p:spPr>
          <a:xfrm>
            <a:off x="317499" y="2133595"/>
            <a:ext cx="3839633" cy="1631216"/>
          </a:xfrm>
          <a:prstGeom prst="rect">
            <a:avLst/>
          </a:prstGeom>
          <a:noFill/>
        </p:spPr>
        <p:txBody>
          <a:bodyPr wrap="square" rtlCol="0">
            <a:spAutoFit/>
          </a:bodyPr>
          <a:lstStyle/>
          <a:p>
            <a:r>
              <a:rPr lang="en-GB" dirty="0" smtClean="0">
                <a:solidFill>
                  <a:schemeClr val="tx1"/>
                </a:solidFill>
                <a:effectLst/>
                <a:latin typeface="Calibri" pitchFamily="34" charset="0"/>
              </a:rPr>
              <a:t>…This results in a temperature drop that is approximated by:</a:t>
            </a:r>
          </a:p>
          <a:p>
            <a:endParaRPr lang="en-GB" dirty="0" smtClean="0">
              <a:solidFill>
                <a:schemeClr val="tx1"/>
              </a:solidFill>
              <a:effectLst/>
              <a:latin typeface="Calibri" pitchFamily="34" charset="0"/>
            </a:endParaRPr>
          </a:p>
          <a:p>
            <a:pPr algn="ctr"/>
            <a:r>
              <a:rPr lang="en-GB" sz="2800" dirty="0" err="1" smtClean="0">
                <a:solidFill>
                  <a:srgbClr val="FF0000"/>
                </a:solidFill>
                <a:effectLst/>
                <a:latin typeface="Calibri" pitchFamily="34" charset="0"/>
              </a:rPr>
              <a:t>ΔTfus</a:t>
            </a:r>
            <a:r>
              <a:rPr lang="en-GB" sz="2800" dirty="0" smtClean="0">
                <a:solidFill>
                  <a:srgbClr val="FF0000"/>
                </a:solidFill>
                <a:effectLst/>
                <a:latin typeface="Calibri" pitchFamily="34" charset="0"/>
              </a:rPr>
              <a:t> = F[</a:t>
            </a:r>
            <a:r>
              <a:rPr lang="en-GB" sz="2800" dirty="0" err="1" smtClean="0">
                <a:solidFill>
                  <a:srgbClr val="FF0000"/>
                </a:solidFill>
                <a:effectLst/>
                <a:latin typeface="Calibri" pitchFamily="34" charset="0"/>
              </a:rPr>
              <a:t>ΔHfus</a:t>
            </a:r>
            <a:r>
              <a:rPr lang="en-GB" sz="2800" dirty="0" smtClean="0">
                <a:solidFill>
                  <a:srgbClr val="FF0000"/>
                </a:solidFill>
                <a:effectLst/>
                <a:latin typeface="Calibri" pitchFamily="34" charset="0"/>
              </a:rPr>
              <a:t>/(Cp)]</a:t>
            </a:r>
          </a:p>
          <a:p>
            <a:endParaRPr lang="en-GB" dirty="0" smtClean="0">
              <a:solidFill>
                <a:schemeClr val="tx1"/>
              </a:solidFill>
              <a:effectLst/>
              <a:latin typeface="Calibri" pitchFamily="34" charset="0"/>
            </a:endParaRPr>
          </a:p>
        </p:txBody>
      </p:sp>
      <p:cxnSp>
        <p:nvCxnSpPr>
          <p:cNvPr id="29" name="Connettore 1 28"/>
          <p:cNvCxnSpPr/>
          <p:nvPr/>
        </p:nvCxnSpPr>
        <p:spPr bwMode="auto">
          <a:xfrm flipV="1">
            <a:off x="6972299" y="2576513"/>
            <a:ext cx="542925" cy="0"/>
          </a:xfrm>
          <a:prstGeom prst="line">
            <a:avLst/>
          </a:prstGeom>
          <a:noFill/>
          <a:ln w="57150" cap="flat" cmpd="sng" algn="ctr">
            <a:solidFill>
              <a:srgbClr val="FF0000"/>
            </a:solidFill>
            <a:prstDash val="solid"/>
            <a:round/>
            <a:headEnd type="triangle" w="med" len="med"/>
            <a:tailEnd type="triangle" w="med" len="med"/>
          </a:ln>
          <a:effectLst/>
        </p:spPr>
      </p:cxnSp>
      <p:sp>
        <p:nvSpPr>
          <p:cNvPr id="31" name="CasellaDiTesto 30"/>
          <p:cNvSpPr txBox="1"/>
          <p:nvPr/>
        </p:nvSpPr>
        <p:spPr>
          <a:xfrm>
            <a:off x="317500" y="4286245"/>
            <a:ext cx="3962400" cy="892552"/>
          </a:xfrm>
          <a:prstGeom prst="rect">
            <a:avLst/>
          </a:prstGeom>
          <a:noFill/>
        </p:spPr>
        <p:txBody>
          <a:bodyPr wrap="square" rtlCol="0">
            <a:spAutoFit/>
          </a:bodyPr>
          <a:lstStyle/>
          <a:p>
            <a:pPr algn="ctr"/>
            <a:r>
              <a:rPr lang="en-GB" sz="2800" dirty="0" smtClean="0">
                <a:solidFill>
                  <a:schemeClr val="tx1"/>
                </a:solidFill>
                <a:effectLst/>
                <a:latin typeface="Calibri" pitchFamily="34" charset="0"/>
              </a:rPr>
              <a:t>Why </a:t>
            </a:r>
            <a:r>
              <a:rPr lang="en-GB" sz="2800" dirty="0" err="1" smtClean="0">
                <a:solidFill>
                  <a:schemeClr val="tx1"/>
                </a:solidFill>
                <a:effectLst/>
                <a:latin typeface="Calibri" pitchFamily="34" charset="0"/>
              </a:rPr>
              <a:t>ΔTfus</a:t>
            </a:r>
            <a:r>
              <a:rPr lang="en-GB" sz="2800" dirty="0" smtClean="0">
                <a:solidFill>
                  <a:schemeClr val="tx1"/>
                </a:solidFill>
                <a:effectLst/>
                <a:latin typeface="Calibri" pitchFamily="34" charset="0"/>
              </a:rPr>
              <a:t> </a:t>
            </a:r>
            <a:r>
              <a:rPr lang="en-GB" sz="2400" dirty="0" smtClean="0">
                <a:solidFill>
                  <a:schemeClr val="tx1"/>
                </a:solidFill>
                <a:effectLst/>
                <a:latin typeface="Calibri" pitchFamily="34" charset="0"/>
              </a:rPr>
              <a:t>does increase approaching to the surface?</a:t>
            </a:r>
            <a:endParaRPr lang="en-GB" sz="2400" dirty="0">
              <a:solidFill>
                <a:schemeClr val="tx1"/>
              </a:solidFill>
              <a:effectLst/>
              <a:latin typeface="Calibri" pitchFamily="34" charset="0"/>
            </a:endParaRPr>
          </a:p>
        </p:txBody>
      </p:sp>
      <p:cxnSp>
        <p:nvCxnSpPr>
          <p:cNvPr id="17" name="Connettore 1 16"/>
          <p:cNvCxnSpPr/>
          <p:nvPr/>
        </p:nvCxnSpPr>
        <p:spPr bwMode="auto">
          <a:xfrm flipV="1">
            <a:off x="7317739" y="3968433"/>
            <a:ext cx="360000" cy="0"/>
          </a:xfrm>
          <a:prstGeom prst="line">
            <a:avLst/>
          </a:prstGeom>
          <a:noFill/>
          <a:ln w="38100" cap="flat" cmpd="sng" algn="ctr">
            <a:solidFill>
              <a:srgbClr val="FF0000"/>
            </a:solidFill>
            <a:prstDash val="solid"/>
            <a:round/>
            <a:headEnd type="triangle" w="med" len="med"/>
            <a:tailEnd type="triangle" w="med" len="med"/>
          </a:ln>
          <a:effectLst/>
        </p:spPr>
      </p:cxnSp>
      <p:cxnSp>
        <p:nvCxnSpPr>
          <p:cNvPr id="18" name="Connettore 1 17"/>
          <p:cNvCxnSpPr/>
          <p:nvPr/>
        </p:nvCxnSpPr>
        <p:spPr bwMode="auto">
          <a:xfrm flipV="1">
            <a:off x="6863078" y="1875473"/>
            <a:ext cx="612000" cy="0"/>
          </a:xfrm>
          <a:prstGeom prst="line">
            <a:avLst/>
          </a:prstGeom>
          <a:noFill/>
          <a:ln w="57150" cap="flat" cmpd="sng" algn="ctr">
            <a:solidFill>
              <a:srgbClr val="FF0000"/>
            </a:solidFill>
            <a:prstDash val="solid"/>
            <a:round/>
            <a:headEnd type="triangle" w="med" len="med"/>
            <a:tailEnd type="triangle" w="med" len="med"/>
          </a:ln>
          <a:effectLst/>
        </p:spPr>
      </p:cxnSp>
      <p:sp>
        <p:nvSpPr>
          <p:cNvPr id="21" name="CasellaDiTesto 20"/>
          <p:cNvSpPr txBox="1"/>
          <p:nvPr/>
        </p:nvSpPr>
        <p:spPr>
          <a:xfrm>
            <a:off x="317500" y="5432139"/>
            <a:ext cx="3962400" cy="954107"/>
          </a:xfrm>
          <a:prstGeom prst="rect">
            <a:avLst/>
          </a:prstGeom>
          <a:noFill/>
        </p:spPr>
        <p:txBody>
          <a:bodyPr wrap="square" rtlCol="0">
            <a:spAutoFit/>
          </a:bodyPr>
          <a:lstStyle/>
          <a:p>
            <a:pPr algn="ctr"/>
            <a:r>
              <a:rPr lang="en-GB" sz="2800" dirty="0" smtClean="0">
                <a:solidFill>
                  <a:schemeClr val="tx1"/>
                </a:solidFill>
                <a:effectLst/>
                <a:latin typeface="Calibri" pitchFamily="34" charset="0"/>
              </a:rPr>
              <a:t>Because F increases with decreasing P.</a:t>
            </a:r>
            <a:endParaRPr lang="en-GB" sz="2400" dirty="0">
              <a:solidFill>
                <a:schemeClr val="tx1"/>
              </a:solidFill>
              <a:effectLst/>
              <a:latin typeface="Calibri" pitchFamily="34" charset="0"/>
            </a:endParaRPr>
          </a:p>
        </p:txBody>
      </p:sp>
      <p:sp>
        <p:nvSpPr>
          <p:cNvPr id="27" name="Rettangolo arrotondato 26"/>
          <p:cNvSpPr/>
          <p:nvPr/>
        </p:nvSpPr>
        <p:spPr bwMode="auto">
          <a:xfrm>
            <a:off x="6244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Figura a mano libera 24"/>
          <p:cNvSpPr/>
          <p:nvPr/>
        </p:nvSpPr>
        <p:spPr bwMode="auto">
          <a:xfrm>
            <a:off x="1497809" y="2011452"/>
            <a:ext cx="5779291" cy="968023"/>
          </a:xfrm>
          <a:custGeom>
            <a:avLst/>
            <a:gdLst>
              <a:gd name="connsiteX0" fmla="*/ 0 w 5952067"/>
              <a:gd name="connsiteY0" fmla="*/ 969434 h 969434"/>
              <a:gd name="connsiteX1" fmla="*/ 2523067 w 5952067"/>
              <a:gd name="connsiteY1" fmla="*/ 639234 h 969434"/>
              <a:gd name="connsiteX2" fmla="*/ 3657600 w 5952067"/>
              <a:gd name="connsiteY2" fmla="*/ 249767 h 969434"/>
              <a:gd name="connsiteX3" fmla="*/ 4919134 w 5952067"/>
              <a:gd name="connsiteY3" fmla="*/ 12700 h 969434"/>
              <a:gd name="connsiteX4" fmla="*/ 5655734 w 5952067"/>
              <a:gd name="connsiteY4" fmla="*/ 173567 h 969434"/>
              <a:gd name="connsiteX5" fmla="*/ 5952067 w 5952067"/>
              <a:gd name="connsiteY5" fmla="*/ 486834 h 969434"/>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74134 h 956734"/>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99534 h 956734"/>
              <a:gd name="connsiteX0" fmla="*/ 0 w 5952067"/>
              <a:gd name="connsiteY0" fmla="*/ 968023 h 968023"/>
              <a:gd name="connsiteX1" fmla="*/ 2523067 w 5952067"/>
              <a:gd name="connsiteY1" fmla="*/ 637823 h 968023"/>
              <a:gd name="connsiteX2" fmla="*/ 4919134 w 5952067"/>
              <a:gd name="connsiteY2" fmla="*/ 11289 h 968023"/>
              <a:gd name="connsiteX3" fmla="*/ 5952067 w 5952067"/>
              <a:gd name="connsiteY3" fmla="*/ 510823 h 968023"/>
            </a:gdLst>
            <a:ahLst/>
            <a:cxnLst>
              <a:cxn ang="0">
                <a:pos x="connsiteX0" y="connsiteY0"/>
              </a:cxn>
              <a:cxn ang="0">
                <a:pos x="connsiteX1" y="connsiteY1"/>
              </a:cxn>
              <a:cxn ang="0">
                <a:pos x="connsiteX2" y="connsiteY2"/>
              </a:cxn>
              <a:cxn ang="0">
                <a:pos x="connsiteX3" y="connsiteY3"/>
              </a:cxn>
            </a:cxnLst>
            <a:rect l="l" t="t" r="r" b="b"/>
            <a:pathLst>
              <a:path w="5952067" h="968023">
                <a:moveTo>
                  <a:pt x="0" y="968023"/>
                </a:moveTo>
                <a:cubicBezTo>
                  <a:pt x="956733" y="862895"/>
                  <a:pt x="1703211" y="797279"/>
                  <a:pt x="2523067" y="637823"/>
                </a:cubicBezTo>
                <a:cubicBezTo>
                  <a:pt x="3342923" y="478367"/>
                  <a:pt x="4347634" y="36689"/>
                  <a:pt x="4919134" y="11289"/>
                </a:cubicBezTo>
                <a:cubicBezTo>
                  <a:pt x="5428545" y="0"/>
                  <a:pt x="5872340" y="310445"/>
                  <a:pt x="5952067" y="510823"/>
                </a:cubicBezTo>
              </a:path>
            </a:pathLst>
          </a:custGeom>
          <a:noFill/>
          <a:ln w="2857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2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9" name="CasellaDiTesto 38"/>
          <p:cNvSpPr txBox="1"/>
          <p:nvPr/>
        </p:nvSpPr>
        <p:spPr>
          <a:xfrm>
            <a:off x="317499" y="939795"/>
            <a:ext cx="3997325" cy="923330"/>
          </a:xfrm>
          <a:prstGeom prst="rect">
            <a:avLst/>
          </a:prstGeom>
          <a:noFill/>
        </p:spPr>
        <p:txBody>
          <a:bodyPr wrap="square" rtlCol="0">
            <a:spAutoFit/>
          </a:bodyPr>
          <a:lstStyle/>
          <a:p>
            <a:r>
              <a:rPr lang="en-GB" smtClean="0">
                <a:solidFill>
                  <a:schemeClr val="tx1"/>
                </a:solidFill>
                <a:effectLst/>
                <a:latin typeface="Calibri" pitchFamily="34" charset="0"/>
              </a:rPr>
              <a:t>Once a parcel of mantle intersects</a:t>
            </a:r>
          </a:p>
          <a:p>
            <a:r>
              <a:rPr lang="en-GB" smtClean="0">
                <a:solidFill>
                  <a:schemeClr val="tx1"/>
                </a:solidFill>
                <a:effectLst/>
                <a:latin typeface="Calibri" pitchFamily="34" charset="0"/>
              </a:rPr>
              <a:t>the solidus, energy is used to convert solid to liquid.</a:t>
            </a:r>
            <a:endParaRPr lang="en-GB" i="1">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22" name="Oval 345"/>
          <p:cNvSpPr>
            <a:spLocks noChangeArrowheads="1"/>
          </p:cNvSpPr>
          <p:nvPr/>
        </p:nvSpPr>
        <p:spPr bwMode="auto">
          <a:xfrm>
            <a:off x="6307930" y="30501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3" name="Oval 345"/>
          <p:cNvSpPr>
            <a:spLocks noChangeArrowheads="1"/>
          </p:cNvSpPr>
          <p:nvPr/>
        </p:nvSpPr>
        <p:spPr bwMode="auto">
          <a:xfrm>
            <a:off x="7552530" y="48535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4" name="CasellaDiTesto 23"/>
          <p:cNvSpPr txBox="1"/>
          <p:nvPr/>
        </p:nvSpPr>
        <p:spPr>
          <a:xfrm>
            <a:off x="317499" y="2133595"/>
            <a:ext cx="3839633" cy="1354217"/>
          </a:xfrm>
          <a:prstGeom prst="rect">
            <a:avLst/>
          </a:prstGeom>
          <a:noFill/>
        </p:spPr>
        <p:txBody>
          <a:bodyPr wrap="square" rtlCol="0">
            <a:spAutoFit/>
          </a:bodyPr>
          <a:lstStyle/>
          <a:p>
            <a:r>
              <a:rPr lang="en-GB" dirty="0" smtClean="0">
                <a:solidFill>
                  <a:schemeClr val="tx1"/>
                </a:solidFill>
                <a:effectLst/>
                <a:latin typeface="Calibri" pitchFamily="34" charset="0"/>
              </a:rPr>
              <a:t>…This results in a temperature drop that is approximated by:</a:t>
            </a:r>
          </a:p>
          <a:p>
            <a:endParaRPr lang="en-GB" dirty="0" smtClean="0">
              <a:solidFill>
                <a:schemeClr val="tx1"/>
              </a:solidFill>
              <a:effectLst/>
              <a:latin typeface="Calibri" pitchFamily="34" charset="0"/>
            </a:endParaRPr>
          </a:p>
          <a:p>
            <a:pPr algn="ctr"/>
            <a:r>
              <a:rPr lang="en-GB" sz="2800" dirty="0" err="1" smtClean="0">
                <a:solidFill>
                  <a:srgbClr val="FF0000"/>
                </a:solidFill>
                <a:effectLst/>
                <a:latin typeface="Calibri" pitchFamily="34" charset="0"/>
              </a:rPr>
              <a:t>ΔTfus</a:t>
            </a:r>
            <a:r>
              <a:rPr lang="en-GB" sz="2800" dirty="0" smtClean="0">
                <a:solidFill>
                  <a:srgbClr val="FF0000"/>
                </a:solidFill>
                <a:effectLst/>
                <a:latin typeface="Calibri" pitchFamily="34" charset="0"/>
              </a:rPr>
              <a:t> = F[</a:t>
            </a:r>
            <a:r>
              <a:rPr lang="en-GB" sz="2800" dirty="0" err="1" smtClean="0">
                <a:solidFill>
                  <a:srgbClr val="FF0000"/>
                </a:solidFill>
                <a:effectLst/>
                <a:latin typeface="Calibri" pitchFamily="34" charset="0"/>
              </a:rPr>
              <a:t>ΔHfus</a:t>
            </a:r>
            <a:r>
              <a:rPr lang="en-GB" sz="2800" dirty="0" smtClean="0">
                <a:solidFill>
                  <a:srgbClr val="FF0000"/>
                </a:solidFill>
                <a:effectLst/>
                <a:latin typeface="Calibri" pitchFamily="34" charset="0"/>
              </a:rPr>
              <a:t>/(Cp)]</a:t>
            </a:r>
          </a:p>
        </p:txBody>
      </p:sp>
      <p:cxnSp>
        <p:nvCxnSpPr>
          <p:cNvPr id="29" name="Connettore 1 28"/>
          <p:cNvCxnSpPr/>
          <p:nvPr/>
        </p:nvCxnSpPr>
        <p:spPr bwMode="auto">
          <a:xfrm flipV="1">
            <a:off x="6972299" y="2576513"/>
            <a:ext cx="542925" cy="0"/>
          </a:xfrm>
          <a:prstGeom prst="line">
            <a:avLst/>
          </a:prstGeom>
          <a:noFill/>
          <a:ln w="57150" cap="flat" cmpd="sng" algn="ctr">
            <a:solidFill>
              <a:srgbClr val="FF0000"/>
            </a:solidFill>
            <a:prstDash val="solid"/>
            <a:round/>
            <a:headEnd type="triangle" w="med" len="med"/>
            <a:tailEnd type="triangle" w="med" len="med"/>
          </a:ln>
          <a:effectLst/>
        </p:spPr>
      </p:cxnSp>
      <p:sp>
        <p:nvSpPr>
          <p:cNvPr id="31" name="CasellaDiTesto 30"/>
          <p:cNvSpPr txBox="1"/>
          <p:nvPr/>
        </p:nvSpPr>
        <p:spPr>
          <a:xfrm>
            <a:off x="317500" y="5163603"/>
            <a:ext cx="3968750" cy="1015663"/>
          </a:xfrm>
          <a:prstGeom prst="rect">
            <a:avLst/>
          </a:prstGeom>
          <a:noFill/>
        </p:spPr>
        <p:txBody>
          <a:bodyPr wrap="square" rtlCol="0">
            <a:spAutoFit/>
          </a:bodyPr>
          <a:lstStyle/>
          <a:p>
            <a:r>
              <a:rPr lang="en-GB" dirty="0" smtClean="0">
                <a:solidFill>
                  <a:schemeClr val="tx1"/>
                </a:solidFill>
                <a:effectLst/>
                <a:latin typeface="Calibri" pitchFamily="34" charset="0"/>
              </a:rPr>
              <a:t>It is possible to convert olivine-liquid equilibration temperatures to Tp through a two-step process:</a:t>
            </a:r>
            <a:endParaRPr lang="en-GB" sz="2400" dirty="0">
              <a:solidFill>
                <a:schemeClr val="tx1"/>
              </a:solidFill>
              <a:effectLst/>
              <a:latin typeface="Calibri" pitchFamily="34" charset="0"/>
            </a:endParaRPr>
          </a:p>
        </p:txBody>
      </p:sp>
      <p:sp>
        <p:nvSpPr>
          <p:cNvPr id="17" name="CasellaDiTesto 16"/>
          <p:cNvSpPr txBox="1"/>
          <p:nvPr/>
        </p:nvSpPr>
        <p:spPr>
          <a:xfrm>
            <a:off x="317499" y="3699929"/>
            <a:ext cx="3839633" cy="1477328"/>
          </a:xfrm>
          <a:prstGeom prst="rect">
            <a:avLst/>
          </a:prstGeom>
          <a:noFill/>
        </p:spPr>
        <p:txBody>
          <a:bodyPr wrap="square" rtlCol="0">
            <a:spAutoFit/>
          </a:bodyPr>
          <a:lstStyle/>
          <a:p>
            <a:r>
              <a:rPr lang="en-GB" dirty="0" smtClean="0">
                <a:solidFill>
                  <a:schemeClr val="tx1"/>
                </a:solidFill>
                <a:effectLst/>
                <a:latin typeface="Calibri" pitchFamily="34" charset="0"/>
              </a:rPr>
              <a:t>Assuming:</a:t>
            </a:r>
          </a:p>
          <a:p>
            <a:r>
              <a:rPr lang="en-GB" dirty="0" err="1" smtClean="0">
                <a:solidFill>
                  <a:srgbClr val="FF0000"/>
                </a:solidFill>
                <a:effectLst/>
                <a:latin typeface="Calibri" pitchFamily="34" charset="0"/>
              </a:rPr>
              <a:t>ΔHfus</a:t>
            </a:r>
            <a:r>
              <a:rPr lang="en-GB" dirty="0" smtClean="0">
                <a:solidFill>
                  <a:schemeClr val="tx1"/>
                </a:solidFill>
                <a:effectLst/>
                <a:latin typeface="Calibri" pitchFamily="34" charset="0"/>
              </a:rPr>
              <a:t> = 128 kJ/mole</a:t>
            </a:r>
          </a:p>
          <a:p>
            <a:r>
              <a:rPr lang="en-GB" dirty="0" smtClean="0">
                <a:solidFill>
                  <a:srgbClr val="FF0000"/>
                </a:solidFill>
                <a:effectLst/>
                <a:latin typeface="Calibri" pitchFamily="34" charset="0"/>
              </a:rPr>
              <a:t>Cp </a:t>
            </a:r>
            <a:r>
              <a:rPr lang="en-GB" dirty="0" smtClean="0">
                <a:solidFill>
                  <a:schemeClr val="tx1"/>
                </a:solidFill>
                <a:effectLst/>
                <a:latin typeface="Calibri" pitchFamily="34" charset="0"/>
              </a:rPr>
              <a:t>= 192 J/mole*K</a:t>
            </a:r>
          </a:p>
          <a:p>
            <a:r>
              <a:rPr lang="en-GB" dirty="0" smtClean="0">
                <a:solidFill>
                  <a:srgbClr val="FF0000"/>
                </a:solidFill>
                <a:effectLst/>
                <a:latin typeface="Symbol" panose="05050102010706020507" pitchFamily="18" charset="2"/>
              </a:rPr>
              <a:t>a</a:t>
            </a:r>
            <a:r>
              <a:rPr lang="en-GB" dirty="0" smtClean="0">
                <a:solidFill>
                  <a:srgbClr val="FF0000"/>
                </a:solidFill>
                <a:effectLst/>
                <a:latin typeface="Calibri" pitchFamily="34" charset="0"/>
              </a:rPr>
              <a:t> </a:t>
            </a:r>
            <a:r>
              <a:rPr lang="en-GB" dirty="0" smtClean="0">
                <a:solidFill>
                  <a:schemeClr val="tx1"/>
                </a:solidFill>
                <a:effectLst/>
                <a:latin typeface="Calibri" pitchFamily="34" charset="0"/>
              </a:rPr>
              <a:t>= 3*10</a:t>
            </a:r>
            <a:r>
              <a:rPr lang="en-GB" baseline="30000" dirty="0" smtClean="0">
                <a:solidFill>
                  <a:schemeClr val="tx1"/>
                </a:solidFill>
                <a:effectLst/>
                <a:latin typeface="Calibri" pitchFamily="34" charset="0"/>
              </a:rPr>
              <a:t>-5</a:t>
            </a:r>
            <a:r>
              <a:rPr lang="en-GB" dirty="0" smtClean="0">
                <a:solidFill>
                  <a:schemeClr val="tx1"/>
                </a:solidFill>
                <a:effectLst/>
                <a:latin typeface="Calibri" pitchFamily="34" charset="0"/>
              </a:rPr>
              <a:t>/K</a:t>
            </a:r>
          </a:p>
          <a:p>
            <a:r>
              <a:rPr lang="en-GB" dirty="0" smtClean="0">
                <a:solidFill>
                  <a:srgbClr val="FF0000"/>
                </a:solidFill>
                <a:effectLst/>
                <a:latin typeface="Calibri" pitchFamily="34" charset="0"/>
              </a:rPr>
              <a:t>V</a:t>
            </a:r>
            <a:r>
              <a:rPr lang="en-GB" dirty="0" smtClean="0">
                <a:solidFill>
                  <a:schemeClr val="tx1"/>
                </a:solidFill>
                <a:effectLst/>
                <a:latin typeface="Calibri" pitchFamily="34" charset="0"/>
              </a:rPr>
              <a:t> = 4.6 J/bar</a:t>
            </a:r>
            <a:endParaRPr lang="en-GB" dirty="0">
              <a:solidFill>
                <a:schemeClr val="tx1"/>
              </a:solidFill>
              <a:effectLst/>
              <a:latin typeface="Calibri" pitchFamily="34" charset="0"/>
            </a:endParaRPr>
          </a:p>
        </p:txBody>
      </p:sp>
      <p:sp>
        <p:nvSpPr>
          <p:cNvPr id="18" name="CasellaDiTesto 17"/>
          <p:cNvSpPr txBox="1"/>
          <p:nvPr/>
        </p:nvSpPr>
        <p:spPr>
          <a:xfrm>
            <a:off x="317500" y="6145740"/>
            <a:ext cx="3968750" cy="461665"/>
          </a:xfrm>
          <a:prstGeom prst="rect">
            <a:avLst/>
          </a:prstGeom>
          <a:noFill/>
        </p:spPr>
        <p:txBody>
          <a:bodyPr wrap="square" rtlCol="0">
            <a:spAutoFit/>
          </a:bodyPr>
          <a:lstStyle/>
          <a:p>
            <a:r>
              <a:rPr lang="en-GB" sz="2400" dirty="0" smtClean="0">
                <a:solidFill>
                  <a:schemeClr val="tx1"/>
                </a:solidFill>
                <a:effectLst/>
                <a:latin typeface="Calibri" pitchFamily="34" charset="0"/>
              </a:rPr>
              <a:t>Tp = </a:t>
            </a:r>
            <a:r>
              <a:rPr lang="en-GB" sz="2400" dirty="0" err="1" smtClean="0">
                <a:solidFill>
                  <a:schemeClr val="tx1"/>
                </a:solidFill>
                <a:effectLst/>
                <a:latin typeface="Calibri" pitchFamily="34" charset="0"/>
              </a:rPr>
              <a:t>T</a:t>
            </a:r>
            <a:r>
              <a:rPr lang="en-GB" sz="2400" baseline="30000" dirty="0" err="1" smtClean="0">
                <a:solidFill>
                  <a:schemeClr val="tx1"/>
                </a:solidFill>
                <a:effectLst/>
                <a:latin typeface="Calibri" pitchFamily="34" charset="0"/>
              </a:rPr>
              <a:t>ol</a:t>
            </a:r>
            <a:r>
              <a:rPr lang="en-GB" sz="2400" baseline="30000" dirty="0" smtClean="0">
                <a:solidFill>
                  <a:schemeClr val="tx1"/>
                </a:solidFill>
                <a:effectLst/>
                <a:latin typeface="Calibri" pitchFamily="34" charset="0"/>
              </a:rPr>
              <a:t>-</a:t>
            </a:r>
            <a:r>
              <a:rPr lang="en-GB" sz="2400" baseline="30000" dirty="0" err="1" smtClean="0">
                <a:solidFill>
                  <a:schemeClr val="tx1"/>
                </a:solidFill>
                <a:effectLst/>
                <a:latin typeface="Calibri" pitchFamily="34" charset="0"/>
              </a:rPr>
              <a:t>liq</a:t>
            </a:r>
            <a:r>
              <a:rPr lang="en-GB" sz="2400" dirty="0" err="1" smtClean="0">
                <a:solidFill>
                  <a:schemeClr val="tx1"/>
                </a:solidFill>
                <a:effectLst/>
                <a:latin typeface="Calibri" pitchFamily="34" charset="0"/>
              </a:rPr>
              <a:t>+</a:t>
            </a:r>
            <a:r>
              <a:rPr lang="en-GB" sz="2400" dirty="0" err="1" smtClean="0">
                <a:solidFill>
                  <a:schemeClr val="tx1"/>
                </a:solidFill>
                <a:effectLst/>
                <a:latin typeface="Symbol" pitchFamily="18" charset="2"/>
              </a:rPr>
              <a:t>D</a:t>
            </a:r>
            <a:r>
              <a:rPr lang="en-GB" sz="2400" dirty="0" err="1" smtClean="0">
                <a:solidFill>
                  <a:schemeClr val="tx1"/>
                </a:solidFill>
                <a:effectLst/>
                <a:latin typeface="Calibri" pitchFamily="34" charset="0"/>
              </a:rPr>
              <a:t>Tfus</a:t>
            </a:r>
            <a:r>
              <a:rPr lang="en-GB" sz="2400" dirty="0" smtClean="0">
                <a:solidFill>
                  <a:schemeClr val="tx1"/>
                </a:solidFill>
                <a:effectLst/>
                <a:latin typeface="Calibri" pitchFamily="34" charset="0"/>
              </a:rPr>
              <a:t>-P[∂T/∂P]</a:t>
            </a:r>
            <a:endParaRPr lang="en-GB" sz="2400" dirty="0">
              <a:solidFill>
                <a:schemeClr val="tx1"/>
              </a:solidFill>
              <a:effectLst/>
              <a:latin typeface="Calibri" pitchFamily="34" charset="0"/>
            </a:endParaRPr>
          </a:p>
        </p:txBody>
      </p:sp>
      <p:sp>
        <p:nvSpPr>
          <p:cNvPr id="27" name="Rettangolo 26"/>
          <p:cNvSpPr/>
          <p:nvPr/>
        </p:nvSpPr>
        <p:spPr bwMode="auto">
          <a:xfrm>
            <a:off x="34725" y="937549"/>
            <a:ext cx="4155311" cy="19098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CasellaDiTesto 20"/>
          <p:cNvSpPr txBox="1"/>
          <p:nvPr/>
        </p:nvSpPr>
        <p:spPr>
          <a:xfrm>
            <a:off x="317499" y="876187"/>
            <a:ext cx="3995931" cy="1938992"/>
          </a:xfrm>
          <a:prstGeom prst="rect">
            <a:avLst/>
          </a:prstGeom>
          <a:noFill/>
        </p:spPr>
        <p:txBody>
          <a:bodyPr wrap="square" rtlCol="0">
            <a:spAutoFit/>
          </a:bodyPr>
          <a:lstStyle/>
          <a:p>
            <a:r>
              <a:rPr lang="en-GB" sz="2400" dirty="0" smtClean="0">
                <a:solidFill>
                  <a:schemeClr val="tx1"/>
                </a:solidFill>
                <a:effectLst/>
                <a:latin typeface="Calibri" pitchFamily="34" charset="0"/>
              </a:rPr>
              <a:t>In other words, measuring the olivine-liquid T it is possible to calculate the Potential Temperature of the mantle source.</a:t>
            </a:r>
            <a:endParaRPr lang="en-GB" sz="2400" dirty="0">
              <a:solidFill>
                <a:schemeClr val="tx1"/>
              </a:solidFill>
              <a:effectLst/>
              <a:latin typeface="Calibri" pitchFamily="34" charset="0"/>
            </a:endParaRPr>
          </a:p>
        </p:txBody>
      </p:sp>
      <p:sp>
        <p:nvSpPr>
          <p:cNvPr id="30" name="Rettangolo arrotondato 29"/>
          <p:cNvSpPr/>
          <p:nvPr/>
        </p:nvSpPr>
        <p:spPr bwMode="auto">
          <a:xfrm>
            <a:off x="6244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Figura a mano libera 31"/>
          <p:cNvSpPr/>
          <p:nvPr/>
        </p:nvSpPr>
        <p:spPr bwMode="auto">
          <a:xfrm>
            <a:off x="1571625" y="2037643"/>
            <a:ext cx="5692775" cy="968023"/>
          </a:xfrm>
          <a:custGeom>
            <a:avLst/>
            <a:gdLst>
              <a:gd name="connsiteX0" fmla="*/ 0 w 5952067"/>
              <a:gd name="connsiteY0" fmla="*/ 969434 h 969434"/>
              <a:gd name="connsiteX1" fmla="*/ 2523067 w 5952067"/>
              <a:gd name="connsiteY1" fmla="*/ 639234 h 969434"/>
              <a:gd name="connsiteX2" fmla="*/ 3657600 w 5952067"/>
              <a:gd name="connsiteY2" fmla="*/ 249767 h 969434"/>
              <a:gd name="connsiteX3" fmla="*/ 4919134 w 5952067"/>
              <a:gd name="connsiteY3" fmla="*/ 12700 h 969434"/>
              <a:gd name="connsiteX4" fmla="*/ 5655734 w 5952067"/>
              <a:gd name="connsiteY4" fmla="*/ 173567 h 969434"/>
              <a:gd name="connsiteX5" fmla="*/ 5952067 w 5952067"/>
              <a:gd name="connsiteY5" fmla="*/ 486834 h 969434"/>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74134 h 956734"/>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99534 h 956734"/>
              <a:gd name="connsiteX0" fmla="*/ 0 w 5952067"/>
              <a:gd name="connsiteY0" fmla="*/ 968023 h 968023"/>
              <a:gd name="connsiteX1" fmla="*/ 2523067 w 5952067"/>
              <a:gd name="connsiteY1" fmla="*/ 637823 h 968023"/>
              <a:gd name="connsiteX2" fmla="*/ 4919134 w 5952067"/>
              <a:gd name="connsiteY2" fmla="*/ 11289 h 968023"/>
              <a:gd name="connsiteX3" fmla="*/ 5952067 w 5952067"/>
              <a:gd name="connsiteY3" fmla="*/ 510823 h 968023"/>
            </a:gdLst>
            <a:ahLst/>
            <a:cxnLst>
              <a:cxn ang="0">
                <a:pos x="connsiteX0" y="connsiteY0"/>
              </a:cxn>
              <a:cxn ang="0">
                <a:pos x="connsiteX1" y="connsiteY1"/>
              </a:cxn>
              <a:cxn ang="0">
                <a:pos x="connsiteX2" y="connsiteY2"/>
              </a:cxn>
              <a:cxn ang="0">
                <a:pos x="connsiteX3" y="connsiteY3"/>
              </a:cxn>
            </a:cxnLst>
            <a:rect l="l" t="t" r="r" b="b"/>
            <a:pathLst>
              <a:path w="5952067" h="968023">
                <a:moveTo>
                  <a:pt x="0" y="968023"/>
                </a:moveTo>
                <a:cubicBezTo>
                  <a:pt x="956733" y="862895"/>
                  <a:pt x="1703211" y="797279"/>
                  <a:pt x="2523067" y="637823"/>
                </a:cubicBezTo>
                <a:cubicBezTo>
                  <a:pt x="3342923" y="478367"/>
                  <a:pt x="4347634" y="36689"/>
                  <a:pt x="4919134" y="11289"/>
                </a:cubicBezTo>
                <a:cubicBezTo>
                  <a:pt x="5428545" y="0"/>
                  <a:pt x="5872340" y="310445"/>
                  <a:pt x="5952067" y="510823"/>
                </a:cubicBezTo>
              </a:path>
            </a:pathLst>
          </a:custGeom>
          <a:noFill/>
          <a:ln w="2857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p:bldP spid="18" grpId="0"/>
      <p:bldP spid="27" grpId="0" animBg="1"/>
      <p:bldP spid="21"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9" name="CasellaDiTesto 38"/>
          <p:cNvSpPr txBox="1"/>
          <p:nvPr/>
        </p:nvSpPr>
        <p:spPr>
          <a:xfrm>
            <a:off x="59269" y="939795"/>
            <a:ext cx="4255556" cy="923330"/>
          </a:xfrm>
          <a:prstGeom prst="rect">
            <a:avLst/>
          </a:prstGeom>
          <a:noFill/>
        </p:spPr>
        <p:txBody>
          <a:bodyPr wrap="square" rtlCol="0">
            <a:spAutoFit/>
          </a:bodyPr>
          <a:lstStyle/>
          <a:p>
            <a:r>
              <a:rPr lang="en-GB" smtClean="0">
                <a:solidFill>
                  <a:schemeClr val="tx1"/>
                </a:solidFill>
                <a:effectLst/>
                <a:latin typeface="Calibri" pitchFamily="34" charset="0"/>
              </a:rPr>
              <a:t>Once a parcel of mantle intersects</a:t>
            </a:r>
          </a:p>
          <a:p>
            <a:r>
              <a:rPr lang="en-GB" smtClean="0">
                <a:solidFill>
                  <a:schemeClr val="tx1"/>
                </a:solidFill>
                <a:effectLst/>
                <a:latin typeface="Calibri" pitchFamily="34" charset="0"/>
              </a:rPr>
              <a:t>the solidus, energy is used to convert solid to liquid.</a:t>
            </a:r>
            <a:endParaRPr lang="en-GB" i="1">
              <a:solidFill>
                <a:schemeClr val="tx1"/>
              </a:solidFill>
              <a:effectLst/>
              <a:latin typeface="Calibri" pitchFamily="34" charset="0"/>
            </a:endParaRPr>
          </a:p>
        </p:txBody>
      </p:sp>
      <p:sp>
        <p:nvSpPr>
          <p:cNvPr id="24" name="CasellaDiTesto 23"/>
          <p:cNvSpPr txBox="1"/>
          <p:nvPr/>
        </p:nvSpPr>
        <p:spPr>
          <a:xfrm>
            <a:off x="317499" y="2133595"/>
            <a:ext cx="3839633" cy="1354217"/>
          </a:xfrm>
          <a:prstGeom prst="rect">
            <a:avLst/>
          </a:prstGeom>
          <a:noFill/>
        </p:spPr>
        <p:txBody>
          <a:bodyPr wrap="square" rtlCol="0">
            <a:spAutoFit/>
          </a:bodyPr>
          <a:lstStyle/>
          <a:p>
            <a:r>
              <a:rPr lang="en-GB" dirty="0" smtClean="0">
                <a:solidFill>
                  <a:schemeClr val="tx1"/>
                </a:solidFill>
                <a:effectLst/>
                <a:latin typeface="Calibri" pitchFamily="34" charset="0"/>
              </a:rPr>
              <a:t>…This results in a temperature drop that is approximated by:</a:t>
            </a:r>
          </a:p>
          <a:p>
            <a:endParaRPr lang="en-GB" dirty="0" smtClean="0">
              <a:solidFill>
                <a:schemeClr val="tx1"/>
              </a:solidFill>
              <a:effectLst/>
              <a:latin typeface="Calibri" pitchFamily="34" charset="0"/>
            </a:endParaRPr>
          </a:p>
          <a:p>
            <a:pPr algn="ctr"/>
            <a:r>
              <a:rPr lang="en-GB" sz="2800" dirty="0" err="1" smtClean="0">
                <a:solidFill>
                  <a:srgbClr val="FF0000"/>
                </a:solidFill>
                <a:effectLst/>
                <a:latin typeface="Calibri" pitchFamily="34" charset="0"/>
              </a:rPr>
              <a:t>ΔTfus</a:t>
            </a:r>
            <a:r>
              <a:rPr lang="en-GB" sz="2800" dirty="0" smtClean="0">
                <a:solidFill>
                  <a:srgbClr val="FF0000"/>
                </a:solidFill>
                <a:effectLst/>
                <a:latin typeface="Calibri" pitchFamily="34" charset="0"/>
              </a:rPr>
              <a:t> = F[</a:t>
            </a:r>
            <a:r>
              <a:rPr lang="en-GB" sz="2800" dirty="0" err="1" smtClean="0">
                <a:solidFill>
                  <a:srgbClr val="FF0000"/>
                </a:solidFill>
                <a:effectLst/>
                <a:latin typeface="Calibri" pitchFamily="34" charset="0"/>
              </a:rPr>
              <a:t>ΔHfus</a:t>
            </a:r>
            <a:r>
              <a:rPr lang="en-GB" sz="2800" dirty="0" smtClean="0">
                <a:solidFill>
                  <a:srgbClr val="FF0000"/>
                </a:solidFill>
                <a:effectLst/>
                <a:latin typeface="Calibri" pitchFamily="34" charset="0"/>
              </a:rPr>
              <a:t>/(Cp)]</a:t>
            </a:r>
          </a:p>
        </p:txBody>
      </p:sp>
      <p:sp>
        <p:nvSpPr>
          <p:cNvPr id="31" name="CasellaDiTesto 30"/>
          <p:cNvSpPr txBox="1"/>
          <p:nvPr/>
        </p:nvSpPr>
        <p:spPr>
          <a:xfrm>
            <a:off x="317500" y="5163603"/>
            <a:ext cx="3968750" cy="1015663"/>
          </a:xfrm>
          <a:prstGeom prst="rect">
            <a:avLst/>
          </a:prstGeom>
          <a:noFill/>
        </p:spPr>
        <p:txBody>
          <a:bodyPr wrap="square" rtlCol="0">
            <a:spAutoFit/>
          </a:bodyPr>
          <a:lstStyle/>
          <a:p>
            <a:r>
              <a:rPr lang="en-GB" dirty="0" smtClean="0">
                <a:solidFill>
                  <a:schemeClr val="tx1"/>
                </a:solidFill>
                <a:effectLst/>
                <a:latin typeface="Calibri" pitchFamily="34" charset="0"/>
              </a:rPr>
              <a:t>It is possible to convert olivine-liquid equilibration temperatures to Tp through a two-step process:</a:t>
            </a:r>
            <a:endParaRPr lang="en-GB" sz="2400" dirty="0">
              <a:solidFill>
                <a:schemeClr val="tx1"/>
              </a:solidFill>
              <a:effectLst/>
              <a:latin typeface="Calibri" pitchFamily="34" charset="0"/>
            </a:endParaRPr>
          </a:p>
        </p:txBody>
      </p:sp>
      <p:sp>
        <p:nvSpPr>
          <p:cNvPr id="17" name="CasellaDiTesto 16"/>
          <p:cNvSpPr txBox="1"/>
          <p:nvPr/>
        </p:nvSpPr>
        <p:spPr>
          <a:xfrm>
            <a:off x="317499" y="3699929"/>
            <a:ext cx="3839633" cy="1477328"/>
          </a:xfrm>
          <a:prstGeom prst="rect">
            <a:avLst/>
          </a:prstGeom>
          <a:noFill/>
        </p:spPr>
        <p:txBody>
          <a:bodyPr wrap="square" rtlCol="0">
            <a:spAutoFit/>
          </a:bodyPr>
          <a:lstStyle/>
          <a:p>
            <a:r>
              <a:rPr lang="en-GB" dirty="0" smtClean="0">
                <a:solidFill>
                  <a:schemeClr val="tx1"/>
                </a:solidFill>
                <a:effectLst/>
                <a:latin typeface="Calibri" pitchFamily="34" charset="0"/>
              </a:rPr>
              <a:t>Assuming:</a:t>
            </a:r>
          </a:p>
          <a:p>
            <a:r>
              <a:rPr lang="en-GB" dirty="0" err="1" smtClean="0">
                <a:solidFill>
                  <a:srgbClr val="FF0000"/>
                </a:solidFill>
                <a:effectLst/>
                <a:latin typeface="Calibri" pitchFamily="34" charset="0"/>
              </a:rPr>
              <a:t>ΔHfus</a:t>
            </a:r>
            <a:r>
              <a:rPr lang="en-GB" dirty="0" smtClean="0">
                <a:solidFill>
                  <a:schemeClr val="tx1"/>
                </a:solidFill>
                <a:effectLst/>
                <a:latin typeface="Calibri" pitchFamily="34" charset="0"/>
              </a:rPr>
              <a:t> = 128 kJ/mole</a:t>
            </a:r>
          </a:p>
          <a:p>
            <a:r>
              <a:rPr lang="en-GB" dirty="0" smtClean="0">
                <a:solidFill>
                  <a:srgbClr val="FF0000"/>
                </a:solidFill>
                <a:effectLst/>
                <a:latin typeface="Calibri" pitchFamily="34" charset="0"/>
              </a:rPr>
              <a:t>Cp </a:t>
            </a:r>
            <a:r>
              <a:rPr lang="en-GB" dirty="0" smtClean="0">
                <a:solidFill>
                  <a:schemeClr val="tx1"/>
                </a:solidFill>
                <a:effectLst/>
                <a:latin typeface="Calibri" pitchFamily="34" charset="0"/>
              </a:rPr>
              <a:t>= 192 J/mole*K</a:t>
            </a:r>
          </a:p>
          <a:p>
            <a:r>
              <a:rPr lang="en-GB" dirty="0" smtClean="0">
                <a:solidFill>
                  <a:srgbClr val="FF0000"/>
                </a:solidFill>
                <a:effectLst/>
                <a:latin typeface="Symbol" panose="05050102010706020507" pitchFamily="18" charset="2"/>
              </a:rPr>
              <a:t>a</a:t>
            </a:r>
            <a:r>
              <a:rPr lang="en-GB" dirty="0" smtClean="0">
                <a:solidFill>
                  <a:srgbClr val="FF0000"/>
                </a:solidFill>
                <a:effectLst/>
                <a:latin typeface="Calibri" pitchFamily="34" charset="0"/>
              </a:rPr>
              <a:t> </a:t>
            </a:r>
            <a:r>
              <a:rPr lang="en-GB" dirty="0" smtClean="0">
                <a:solidFill>
                  <a:schemeClr val="tx1"/>
                </a:solidFill>
                <a:effectLst/>
                <a:latin typeface="Calibri" pitchFamily="34" charset="0"/>
              </a:rPr>
              <a:t>= 3*10</a:t>
            </a:r>
            <a:r>
              <a:rPr lang="en-GB" baseline="30000" dirty="0" smtClean="0">
                <a:solidFill>
                  <a:schemeClr val="tx1"/>
                </a:solidFill>
                <a:effectLst/>
                <a:latin typeface="Calibri" pitchFamily="34" charset="0"/>
              </a:rPr>
              <a:t>-5</a:t>
            </a:r>
            <a:r>
              <a:rPr lang="en-GB" dirty="0" smtClean="0">
                <a:solidFill>
                  <a:schemeClr val="tx1"/>
                </a:solidFill>
                <a:effectLst/>
                <a:latin typeface="Calibri" pitchFamily="34" charset="0"/>
              </a:rPr>
              <a:t>/K</a:t>
            </a:r>
          </a:p>
          <a:p>
            <a:r>
              <a:rPr lang="en-GB" dirty="0" smtClean="0">
                <a:solidFill>
                  <a:srgbClr val="FF0000"/>
                </a:solidFill>
                <a:effectLst/>
                <a:latin typeface="Calibri" pitchFamily="34" charset="0"/>
              </a:rPr>
              <a:t>V</a:t>
            </a:r>
            <a:r>
              <a:rPr lang="en-GB" dirty="0" smtClean="0">
                <a:solidFill>
                  <a:schemeClr val="tx1"/>
                </a:solidFill>
                <a:effectLst/>
                <a:latin typeface="Calibri" pitchFamily="34" charset="0"/>
              </a:rPr>
              <a:t> = 4.6 J/bar</a:t>
            </a:r>
            <a:endParaRPr lang="en-GB" dirty="0">
              <a:solidFill>
                <a:schemeClr val="tx1"/>
              </a:solidFill>
              <a:effectLst/>
              <a:latin typeface="Calibri" pitchFamily="34" charset="0"/>
            </a:endParaRPr>
          </a:p>
        </p:txBody>
      </p:sp>
      <p:sp>
        <p:nvSpPr>
          <p:cNvPr id="18" name="CasellaDiTesto 17"/>
          <p:cNvSpPr txBox="1"/>
          <p:nvPr/>
        </p:nvSpPr>
        <p:spPr>
          <a:xfrm>
            <a:off x="317500" y="6145740"/>
            <a:ext cx="3968750" cy="461665"/>
          </a:xfrm>
          <a:prstGeom prst="rect">
            <a:avLst/>
          </a:prstGeom>
          <a:noFill/>
        </p:spPr>
        <p:txBody>
          <a:bodyPr wrap="square" rtlCol="0">
            <a:spAutoFit/>
          </a:bodyPr>
          <a:lstStyle/>
          <a:p>
            <a:r>
              <a:rPr lang="en-GB" sz="2400" dirty="0" smtClean="0">
                <a:solidFill>
                  <a:schemeClr val="tx1"/>
                </a:solidFill>
                <a:effectLst/>
                <a:latin typeface="Calibri" pitchFamily="34" charset="0"/>
              </a:rPr>
              <a:t>Tp = </a:t>
            </a:r>
            <a:r>
              <a:rPr lang="en-GB" sz="2400" dirty="0" err="1" smtClean="0">
                <a:solidFill>
                  <a:schemeClr val="tx1"/>
                </a:solidFill>
                <a:effectLst/>
                <a:latin typeface="Calibri" pitchFamily="34" charset="0"/>
              </a:rPr>
              <a:t>T</a:t>
            </a:r>
            <a:r>
              <a:rPr lang="en-GB" sz="2400" baseline="30000" dirty="0" err="1" smtClean="0">
                <a:solidFill>
                  <a:schemeClr val="tx1"/>
                </a:solidFill>
                <a:effectLst/>
                <a:latin typeface="Calibri" pitchFamily="34" charset="0"/>
              </a:rPr>
              <a:t>ol</a:t>
            </a:r>
            <a:r>
              <a:rPr lang="en-GB" sz="2400" baseline="30000" dirty="0" smtClean="0">
                <a:solidFill>
                  <a:schemeClr val="tx1"/>
                </a:solidFill>
                <a:effectLst/>
                <a:latin typeface="Calibri" pitchFamily="34" charset="0"/>
              </a:rPr>
              <a:t>-</a:t>
            </a:r>
            <a:r>
              <a:rPr lang="en-GB" sz="2400" baseline="30000" dirty="0" err="1" smtClean="0">
                <a:solidFill>
                  <a:schemeClr val="tx1"/>
                </a:solidFill>
                <a:effectLst/>
                <a:latin typeface="Calibri" pitchFamily="34" charset="0"/>
              </a:rPr>
              <a:t>liq</a:t>
            </a:r>
            <a:r>
              <a:rPr lang="en-GB" sz="2400" dirty="0" err="1" smtClean="0">
                <a:solidFill>
                  <a:schemeClr val="tx1"/>
                </a:solidFill>
                <a:effectLst/>
                <a:latin typeface="Calibri" pitchFamily="34" charset="0"/>
              </a:rPr>
              <a:t>+</a:t>
            </a:r>
            <a:r>
              <a:rPr lang="en-GB" sz="2400" dirty="0" err="1" smtClean="0">
                <a:solidFill>
                  <a:schemeClr val="tx1"/>
                </a:solidFill>
                <a:effectLst/>
                <a:latin typeface="Symbol" pitchFamily="18" charset="2"/>
              </a:rPr>
              <a:t>D</a:t>
            </a:r>
            <a:r>
              <a:rPr lang="en-GB" sz="2400" dirty="0" err="1" smtClean="0">
                <a:solidFill>
                  <a:schemeClr val="tx1"/>
                </a:solidFill>
                <a:effectLst/>
                <a:latin typeface="Calibri" pitchFamily="34" charset="0"/>
              </a:rPr>
              <a:t>Tfus</a:t>
            </a:r>
            <a:r>
              <a:rPr lang="en-GB" sz="2400" dirty="0" smtClean="0">
                <a:solidFill>
                  <a:schemeClr val="tx1"/>
                </a:solidFill>
                <a:effectLst/>
                <a:latin typeface="Calibri" pitchFamily="34" charset="0"/>
              </a:rPr>
              <a:t>-P[∂T/∂P]</a:t>
            </a:r>
            <a:endParaRPr lang="en-GB" sz="2400" dirty="0">
              <a:solidFill>
                <a:schemeClr val="tx1"/>
              </a:solidFill>
              <a:effectLst/>
              <a:latin typeface="Calibri" pitchFamily="34" charset="0"/>
            </a:endParaRPr>
          </a:p>
        </p:txBody>
      </p:sp>
      <p:sp>
        <p:nvSpPr>
          <p:cNvPr id="27" name="Rettangolo 26"/>
          <p:cNvSpPr/>
          <p:nvPr/>
        </p:nvSpPr>
        <p:spPr bwMode="auto">
          <a:xfrm>
            <a:off x="34725" y="937549"/>
            <a:ext cx="4155311" cy="19098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CasellaDiTesto 20"/>
          <p:cNvSpPr txBox="1"/>
          <p:nvPr/>
        </p:nvSpPr>
        <p:spPr>
          <a:xfrm>
            <a:off x="317499" y="876187"/>
            <a:ext cx="3995931" cy="1938992"/>
          </a:xfrm>
          <a:prstGeom prst="rect">
            <a:avLst/>
          </a:prstGeom>
          <a:noFill/>
        </p:spPr>
        <p:txBody>
          <a:bodyPr wrap="square" rtlCol="0">
            <a:spAutoFit/>
          </a:bodyPr>
          <a:lstStyle/>
          <a:p>
            <a:r>
              <a:rPr lang="en-GB" sz="2400" dirty="0" smtClean="0">
                <a:solidFill>
                  <a:schemeClr val="tx1"/>
                </a:solidFill>
                <a:effectLst/>
                <a:latin typeface="Calibri" pitchFamily="34" charset="0"/>
              </a:rPr>
              <a:t>In other words, measuring the olivine-liquid T it is possible to calculate the Potential Temperature of the mantle source.</a:t>
            </a:r>
            <a:endParaRPr lang="en-GB" sz="2400" dirty="0">
              <a:solidFill>
                <a:schemeClr val="tx1"/>
              </a:solidFill>
              <a:effectLst/>
              <a:latin typeface="Calibri" pitchFamily="34" charset="0"/>
            </a:endParaRPr>
          </a:p>
        </p:txBody>
      </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CasellaDiTesto 31"/>
          <p:cNvSpPr txBox="1"/>
          <p:nvPr/>
        </p:nvSpPr>
        <p:spPr>
          <a:xfrm>
            <a:off x="4105275" y="1198831"/>
            <a:ext cx="4967830" cy="1815882"/>
          </a:xfrm>
          <a:prstGeom prst="rect">
            <a:avLst/>
          </a:prstGeom>
          <a:noFill/>
        </p:spPr>
        <p:txBody>
          <a:bodyPr wrap="square" rtlCol="0">
            <a:spAutoFit/>
          </a:bodyPr>
          <a:lstStyle/>
          <a:p>
            <a:pPr algn="ctr"/>
            <a:r>
              <a:rPr lang="en-GB" sz="2800" b="1" dirty="0" smtClean="0">
                <a:solidFill>
                  <a:srgbClr val="FF0000"/>
                </a:solidFill>
                <a:effectLst/>
                <a:latin typeface="Calibri" pitchFamily="34" charset="0"/>
              </a:rPr>
              <a:t>What are the variables that we can measure and what are those that can only be assumed to calculate Tp?</a:t>
            </a:r>
            <a:endParaRPr lang="en-GB" sz="2800" b="1" dirty="0">
              <a:solidFill>
                <a:srgbClr val="FF0000"/>
              </a:solidFill>
              <a:effectLst/>
              <a:latin typeface="Calibri" pitchFamily="34" charset="0"/>
            </a:endParaRPr>
          </a:p>
        </p:txBody>
      </p:sp>
      <p:sp>
        <p:nvSpPr>
          <p:cNvPr id="33" name="CasellaDiTesto 32"/>
          <p:cNvSpPr txBox="1"/>
          <p:nvPr/>
        </p:nvSpPr>
        <p:spPr>
          <a:xfrm>
            <a:off x="4480206" y="3334490"/>
            <a:ext cx="4577224" cy="1323439"/>
          </a:xfrm>
          <a:prstGeom prst="rect">
            <a:avLst/>
          </a:prstGeom>
          <a:noFill/>
        </p:spPr>
        <p:txBody>
          <a:bodyPr wrap="square" rtlCol="0">
            <a:spAutoFit/>
          </a:bodyPr>
          <a:lstStyle/>
          <a:p>
            <a:pPr marL="457200" indent="-457200">
              <a:buAutoNum type="arabicParenR"/>
            </a:pPr>
            <a:r>
              <a:rPr lang="en-GB" sz="2400" dirty="0" smtClean="0">
                <a:solidFill>
                  <a:schemeClr val="tx1"/>
                </a:solidFill>
                <a:effectLst/>
                <a:latin typeface="Calibri" pitchFamily="34" charset="0"/>
              </a:rPr>
              <a:t> </a:t>
            </a:r>
            <a:r>
              <a:rPr lang="en-GB" sz="2400" dirty="0" err="1" smtClean="0">
                <a:solidFill>
                  <a:schemeClr val="tx1"/>
                </a:solidFill>
                <a:effectLst/>
                <a:latin typeface="Calibri" pitchFamily="34" charset="0"/>
              </a:rPr>
              <a:t>T</a:t>
            </a:r>
            <a:r>
              <a:rPr lang="en-GB" sz="2400" baseline="30000" dirty="0" err="1" smtClean="0">
                <a:solidFill>
                  <a:schemeClr val="tx1"/>
                </a:solidFill>
                <a:effectLst/>
                <a:latin typeface="Calibri" pitchFamily="34" charset="0"/>
              </a:rPr>
              <a:t>ol-liq</a:t>
            </a:r>
            <a:r>
              <a:rPr lang="en-GB" sz="2400" dirty="0" smtClean="0">
                <a:solidFill>
                  <a:schemeClr val="tx1"/>
                </a:solidFill>
                <a:effectLst/>
                <a:latin typeface="Calibri" pitchFamily="34" charset="0"/>
              </a:rPr>
              <a:t> = can be calculated        </a:t>
            </a:r>
            <a:r>
              <a:rPr lang="en-GB" sz="2000" i="1" dirty="0" smtClean="0">
                <a:solidFill>
                  <a:schemeClr val="tx1"/>
                </a:solidFill>
                <a:effectLst/>
                <a:latin typeface="Calibri" pitchFamily="34" charset="0"/>
              </a:rPr>
              <a:t>(we will see after how to do this)</a:t>
            </a:r>
            <a:endParaRPr lang="en-GB" sz="2400" i="1" dirty="0" smtClean="0">
              <a:solidFill>
                <a:schemeClr val="tx1"/>
              </a:solidFill>
              <a:effectLst/>
              <a:latin typeface="Calibri" pitchFamily="34" charset="0"/>
            </a:endParaRPr>
          </a:p>
          <a:p>
            <a:pPr marL="457200" indent="-457200">
              <a:lnSpc>
                <a:spcPct val="150000"/>
              </a:lnSpc>
              <a:buAutoNum type="arabicParenR"/>
            </a:pPr>
            <a:r>
              <a:rPr lang="en-GB" sz="2400" dirty="0" smtClean="0">
                <a:solidFill>
                  <a:schemeClr val="tx1"/>
                </a:solidFill>
                <a:effectLst/>
                <a:latin typeface="Calibri" pitchFamily="34" charset="0"/>
              </a:rPr>
              <a:t> </a:t>
            </a:r>
            <a:r>
              <a:rPr lang="en-GB" sz="2400" dirty="0" err="1" smtClean="0">
                <a:solidFill>
                  <a:schemeClr val="tx1"/>
                </a:solidFill>
                <a:effectLst/>
                <a:latin typeface="Symbol" pitchFamily="18" charset="2"/>
              </a:rPr>
              <a:t>D</a:t>
            </a:r>
            <a:r>
              <a:rPr lang="en-GB" sz="2400" dirty="0" err="1" smtClean="0">
                <a:solidFill>
                  <a:schemeClr val="tx1"/>
                </a:solidFill>
                <a:effectLst/>
                <a:latin typeface="Calibri" pitchFamily="34" charset="0"/>
              </a:rPr>
              <a:t>Tfus</a:t>
            </a:r>
            <a:r>
              <a:rPr lang="en-GB" sz="2400" dirty="0" smtClean="0">
                <a:solidFill>
                  <a:schemeClr val="tx1"/>
                </a:solidFill>
                <a:effectLst/>
                <a:latin typeface="Calibri" pitchFamily="34" charset="0"/>
              </a:rPr>
              <a:t>  = can be calculated.</a:t>
            </a:r>
            <a:endParaRPr lang="en-GB" sz="2400" dirty="0">
              <a:solidFill>
                <a:schemeClr val="tx1"/>
              </a:solidFill>
              <a:effectLst/>
              <a:latin typeface="Calibri" pitchFamily="34" charset="0"/>
            </a:endParaRPr>
          </a:p>
        </p:txBody>
      </p:sp>
      <p:sp>
        <p:nvSpPr>
          <p:cNvPr id="34" name="CasellaDiTesto 33"/>
          <p:cNvSpPr txBox="1"/>
          <p:nvPr/>
        </p:nvSpPr>
        <p:spPr>
          <a:xfrm>
            <a:off x="4476750" y="5294610"/>
            <a:ext cx="4255556" cy="769441"/>
          </a:xfrm>
          <a:prstGeom prst="rect">
            <a:avLst/>
          </a:prstGeom>
          <a:noFill/>
        </p:spPr>
        <p:txBody>
          <a:bodyPr wrap="square" rtlCol="0">
            <a:spAutoFit/>
          </a:bodyPr>
          <a:lstStyle/>
          <a:p>
            <a:r>
              <a:rPr lang="en-GB" sz="2400" dirty="0" smtClean="0">
                <a:solidFill>
                  <a:schemeClr val="tx1"/>
                </a:solidFill>
                <a:effectLst/>
                <a:latin typeface="Calibri" pitchFamily="34" charset="0"/>
              </a:rPr>
              <a:t>4) </a:t>
            </a:r>
            <a:r>
              <a:rPr lang="en-GB" sz="1200" dirty="0" smtClean="0">
                <a:solidFill>
                  <a:schemeClr val="tx1"/>
                </a:solidFill>
                <a:effectLst/>
                <a:latin typeface="Calibri" pitchFamily="34" charset="0"/>
              </a:rPr>
              <a:t> </a:t>
            </a:r>
            <a:r>
              <a:rPr lang="en-GB" sz="2400" dirty="0" smtClean="0">
                <a:solidFill>
                  <a:schemeClr val="tx1"/>
                </a:solidFill>
                <a:effectLst/>
                <a:latin typeface="Calibri" pitchFamily="34" charset="0"/>
              </a:rPr>
              <a:t> ∂T/∂P = can be assumed  	  </a:t>
            </a:r>
            <a:r>
              <a:rPr lang="en-GB" sz="2400" i="1" dirty="0" smtClean="0">
                <a:solidFill>
                  <a:schemeClr val="tx1"/>
                </a:solidFill>
                <a:effectLst/>
                <a:latin typeface="Calibri" pitchFamily="34" charset="0"/>
              </a:rPr>
              <a:t> </a:t>
            </a:r>
            <a:r>
              <a:rPr lang="en-GB" sz="2000" i="1" dirty="0" smtClean="0">
                <a:solidFill>
                  <a:schemeClr val="tx1"/>
                </a:solidFill>
                <a:effectLst/>
                <a:latin typeface="Calibri" pitchFamily="34" charset="0"/>
              </a:rPr>
              <a:t>(0.4-0.6 °C/km)</a:t>
            </a:r>
            <a:endParaRPr lang="en-GB" sz="2400" i="1" dirty="0">
              <a:solidFill>
                <a:schemeClr val="tx1"/>
              </a:solidFill>
              <a:effectLst/>
              <a:latin typeface="Calibri" pitchFamily="34" charset="0"/>
            </a:endParaRPr>
          </a:p>
        </p:txBody>
      </p:sp>
      <p:sp>
        <p:nvSpPr>
          <p:cNvPr id="16" name="Rettangolo arrotondato 15"/>
          <p:cNvSpPr/>
          <p:nvPr/>
        </p:nvSpPr>
        <p:spPr bwMode="auto">
          <a:xfrm>
            <a:off x="347662" y="6181725"/>
            <a:ext cx="404813" cy="438150"/>
          </a:xfrm>
          <a:prstGeom prst="roundRect">
            <a:avLst/>
          </a:prstGeom>
          <a:noFill/>
          <a:ln w="38100"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Figura a mano libera 18"/>
          <p:cNvSpPr/>
          <p:nvPr/>
        </p:nvSpPr>
        <p:spPr bwMode="auto">
          <a:xfrm>
            <a:off x="2881223" y="3554083"/>
            <a:ext cx="2199735" cy="724619"/>
          </a:xfrm>
          <a:custGeom>
            <a:avLst/>
            <a:gdLst>
              <a:gd name="connsiteX0" fmla="*/ 2199735 w 2199735"/>
              <a:gd name="connsiteY0" fmla="*/ 724619 h 724619"/>
              <a:gd name="connsiteX1" fmla="*/ 1250830 w 2199735"/>
              <a:gd name="connsiteY1" fmla="*/ 327804 h 724619"/>
              <a:gd name="connsiteX2" fmla="*/ 655607 w 2199735"/>
              <a:gd name="connsiteY2" fmla="*/ 396815 h 724619"/>
              <a:gd name="connsiteX3" fmla="*/ 0 w 2199735"/>
              <a:gd name="connsiteY3" fmla="*/ 0 h 724619"/>
            </a:gdLst>
            <a:ahLst/>
            <a:cxnLst>
              <a:cxn ang="0">
                <a:pos x="connsiteX0" y="connsiteY0"/>
              </a:cxn>
              <a:cxn ang="0">
                <a:pos x="connsiteX1" y="connsiteY1"/>
              </a:cxn>
              <a:cxn ang="0">
                <a:pos x="connsiteX2" y="connsiteY2"/>
              </a:cxn>
              <a:cxn ang="0">
                <a:pos x="connsiteX3" y="connsiteY3"/>
              </a:cxn>
            </a:cxnLst>
            <a:rect l="l" t="t" r="r" b="b"/>
            <a:pathLst>
              <a:path w="2199735" h="724619">
                <a:moveTo>
                  <a:pt x="2199735" y="724619"/>
                </a:moveTo>
                <a:cubicBezTo>
                  <a:pt x="1853960" y="553528"/>
                  <a:pt x="1508185" y="382438"/>
                  <a:pt x="1250830" y="327804"/>
                </a:cubicBezTo>
                <a:cubicBezTo>
                  <a:pt x="993475" y="273170"/>
                  <a:pt x="864079" y="451449"/>
                  <a:pt x="655607" y="396815"/>
                </a:cubicBezTo>
                <a:cubicBezTo>
                  <a:pt x="447135" y="342181"/>
                  <a:pt x="223567" y="171090"/>
                  <a:pt x="0" y="0"/>
                </a:cubicBezTo>
              </a:path>
            </a:pathLst>
          </a:custGeom>
          <a:noFill/>
          <a:ln w="28575" cap="flat" cmpd="sng" algn="ctr">
            <a:solidFill>
              <a:srgbClr val="FF0000"/>
            </a:solidFill>
            <a:prstDash val="solid"/>
            <a:round/>
            <a:headEnd type="none" w="med" len="med"/>
            <a:tailEnd type="arrow"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0" name="CasellaDiTesto 19"/>
          <p:cNvSpPr txBox="1"/>
          <p:nvPr/>
        </p:nvSpPr>
        <p:spPr>
          <a:xfrm>
            <a:off x="4480206" y="4671576"/>
            <a:ext cx="4577224" cy="461665"/>
          </a:xfrm>
          <a:prstGeom prst="rect">
            <a:avLst/>
          </a:prstGeom>
          <a:noFill/>
        </p:spPr>
        <p:txBody>
          <a:bodyPr wrap="square" rtlCol="0">
            <a:spAutoFit/>
          </a:bodyPr>
          <a:lstStyle/>
          <a:p>
            <a:pPr marL="457200" indent="-457200"/>
            <a:r>
              <a:rPr lang="en-GB" sz="2400" dirty="0" smtClean="0">
                <a:solidFill>
                  <a:schemeClr val="tx1"/>
                </a:solidFill>
                <a:effectLst/>
                <a:latin typeface="Calibri" pitchFamily="34" charset="0"/>
              </a:rPr>
              <a:t>3)	 P = can only be assumed.</a:t>
            </a:r>
            <a:endParaRPr lang="en-GB" sz="2400" dirty="0">
              <a:solidFill>
                <a:schemeClr val="tx1"/>
              </a:solidFill>
              <a:effectLst/>
              <a:latin typeface="Calibri" pitchFamily="34" charset="0"/>
            </a:endParaRPr>
          </a:p>
        </p:txBody>
      </p:sp>
      <p:sp>
        <p:nvSpPr>
          <p:cNvPr id="22"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smtClean="0">
                <a:solidFill>
                  <a:schemeClr val="tx1"/>
                </a:solidFill>
                <a:effectLst>
                  <a:outerShdw blurRad="38100" dist="38100" dir="2700000" algn="tl">
                    <a:srgbClr val="FFFFFF"/>
                  </a:outerShdw>
                </a:effectLst>
                <a:latin typeface="Calibri" pitchFamily="34" charset="0"/>
              </a:rPr>
              <a:t>Putirka</a:t>
            </a:r>
            <a:r>
              <a:rPr lang="en-GB" sz="1200" dirty="0" smtClean="0">
                <a:solidFill>
                  <a:schemeClr val="tx1"/>
                </a:solidFill>
                <a:effectLst>
                  <a:outerShdw blurRad="38100" dist="38100" dir="2700000" algn="tl">
                    <a:srgbClr val="FFFFFF"/>
                  </a:outerShdw>
                </a:effectLst>
                <a:latin typeface="Calibri" pitchFamily="34" charset="0"/>
              </a:rPr>
              <a:t> et al., 2007 (Chem. Geol., 241, 177-206)</a:t>
            </a:r>
            <a:endParaRPr lang="en-GB" sz="1200" dirty="0">
              <a:solidFill>
                <a:schemeClr val="tx1"/>
              </a:solidFill>
              <a:effectLst>
                <a:outerShdw blurRad="38100" dist="38100" dir="2700000" algn="tl">
                  <a:srgbClr val="FFFFFF"/>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fade">
                                      <p:cBhvr>
                                        <p:cTn id="16" dur="500"/>
                                        <p:tgtEl>
                                          <p:spTgt spid="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fade">
                                      <p:cBhvr>
                                        <p:cTn id="21" dur="500"/>
                                        <p:tgtEl>
                                          <p:spTgt spid="3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bldP spid="34" grpId="0"/>
      <p:bldP spid="16" grpId="0" animBg="1"/>
      <p:bldP spid="19" grpId="0" animBg="1"/>
      <p:bldP spid="20"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1" name="Text Box 14"/>
          <p:cNvSpPr txBox="1">
            <a:spLocks noChangeArrowheads="1"/>
          </p:cNvSpPr>
          <p:nvPr/>
        </p:nvSpPr>
        <p:spPr bwMode="auto">
          <a:xfrm>
            <a:off x="44361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smtClean="0">
                <a:solidFill>
                  <a:srgbClr val="0066FF"/>
                </a:solidFill>
                <a:effectLst/>
                <a:latin typeface="Calibri" pitchFamily="34" charset="0"/>
              </a:rPr>
              <a:t>Solidus of peridotite KR4003</a:t>
            </a:r>
            <a:endParaRPr lang="en-GB" b="1" dirty="0">
              <a:solidFill>
                <a:srgbClr val="0066FF"/>
              </a:solidFill>
              <a:effectLst/>
              <a:latin typeface="Calibri" pitchFamily="34" charset="0"/>
            </a:endParaRPr>
          </a:p>
        </p:txBody>
      </p:sp>
      <p:sp>
        <p:nvSpPr>
          <p:cNvPr id="5" name="Figura a mano libera 4"/>
          <p:cNvSpPr/>
          <p:nvPr/>
        </p:nvSpPr>
        <p:spPr bwMode="auto">
          <a:xfrm rot="20805283" flipV="1">
            <a:off x="7294928" y="5993549"/>
            <a:ext cx="737642" cy="193756"/>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7" name="Text Box 14"/>
          <p:cNvSpPr txBox="1">
            <a:spLocks noChangeArrowheads="1"/>
          </p:cNvSpPr>
          <p:nvPr/>
        </p:nvSpPr>
        <p:spPr bwMode="auto">
          <a:xfrm>
            <a:off x="4436157" y="6265154"/>
            <a:ext cx="3510170"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smtClean="0">
                <a:solidFill>
                  <a:srgbClr val="0066FF"/>
                </a:solidFill>
                <a:effectLst/>
                <a:latin typeface="Calibri" pitchFamily="34" charset="0"/>
              </a:rPr>
              <a:t>Herzberg and Asimow, 2015 (G3, 16, 563-578)</a:t>
            </a:r>
            <a:endParaRPr lang="en-GB" sz="1200" i="1" dirty="0">
              <a:solidFill>
                <a:srgbClr val="0066FF"/>
              </a:solidFill>
              <a:effectLst/>
              <a:latin typeface="Calibri" pitchFamily="34" charset="0"/>
            </a:endParaRPr>
          </a:p>
        </p:txBody>
      </p:sp>
      <p:sp>
        <p:nvSpPr>
          <p:cNvPr id="73" name="Parentesi graffa chiusa 72"/>
          <p:cNvSpPr/>
          <p:nvPr/>
        </p:nvSpPr>
        <p:spPr bwMode="auto">
          <a:xfrm>
            <a:off x="7716884" y="2249775"/>
            <a:ext cx="419735" cy="283498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CasellaDiTesto 76"/>
          <p:cNvSpPr txBox="1"/>
          <p:nvPr/>
        </p:nvSpPr>
        <p:spPr>
          <a:xfrm>
            <a:off x="6591" y="4328685"/>
            <a:ext cx="3811208" cy="461665"/>
          </a:xfrm>
          <a:prstGeom prst="rect">
            <a:avLst/>
          </a:prstGeom>
          <a:noFill/>
        </p:spPr>
        <p:txBody>
          <a:bodyPr wrap="square" rtlCol="0">
            <a:spAutoFit/>
          </a:bodyPr>
          <a:lstStyle/>
          <a:p>
            <a:r>
              <a:rPr lang="en-GB" sz="2400" dirty="0" smtClean="0">
                <a:solidFill>
                  <a:schemeClr val="bg1"/>
                </a:solidFill>
                <a:latin typeface="Calibri" panose="020F0502020204030204" pitchFamily="34" charset="0"/>
                <a:cs typeface="Calibri" panose="020F0502020204030204" pitchFamily="34" charset="0"/>
              </a:rPr>
              <a:t>Solidus in the 1-7 GPa range:</a:t>
            </a:r>
            <a:endParaRPr lang="en-GB" sz="2400" dirty="0">
              <a:solidFill>
                <a:schemeClr val="bg1"/>
              </a:solidFill>
              <a:latin typeface="Calibri" panose="020F0502020204030204" pitchFamily="34" charset="0"/>
              <a:cs typeface="Calibri" panose="020F0502020204030204" pitchFamily="34" charset="0"/>
            </a:endParaRPr>
          </a:p>
        </p:txBody>
      </p:sp>
      <p:sp>
        <p:nvSpPr>
          <p:cNvPr id="78" name="CasellaDiTesto 77"/>
          <p:cNvSpPr txBox="1"/>
          <p:nvPr/>
        </p:nvSpPr>
        <p:spPr>
          <a:xfrm>
            <a:off x="8006977" y="3246297"/>
            <a:ext cx="1074552" cy="830997"/>
          </a:xfrm>
          <a:prstGeom prst="rect">
            <a:avLst/>
          </a:prstGeom>
          <a:noFill/>
        </p:spPr>
        <p:txBody>
          <a:bodyPr wrap="square" rtlCol="0">
            <a:spAutoFit/>
          </a:bodyPr>
          <a:lstStyle/>
          <a:p>
            <a:pPr algn="ctr"/>
            <a:r>
              <a:rPr lang="it-IT" sz="2400" b="1" dirty="0" smtClean="0">
                <a:solidFill>
                  <a:schemeClr val="tx1"/>
                </a:solidFill>
                <a:effectLst/>
                <a:latin typeface="Calibri" panose="020F0502020204030204" pitchFamily="34" charset="0"/>
                <a:cs typeface="Calibri" panose="020F0502020204030204" pitchFamily="34" charset="0"/>
              </a:rPr>
              <a:t>1-7 GPa</a:t>
            </a:r>
            <a:endParaRPr lang="it-IT" sz="2400" b="1" dirty="0">
              <a:solidFill>
                <a:schemeClr val="tx1"/>
              </a:solidFill>
              <a:effectLst/>
              <a:latin typeface="Calibri" panose="020F0502020204030204" pitchFamily="34" charset="0"/>
              <a:cs typeface="Calibri" panose="020F0502020204030204" pitchFamily="34" charset="0"/>
            </a:endParaRPr>
          </a:p>
        </p:txBody>
      </p:sp>
      <p:sp>
        <p:nvSpPr>
          <p:cNvPr id="79" name="CasellaDiTesto 78"/>
          <p:cNvSpPr txBox="1"/>
          <p:nvPr/>
        </p:nvSpPr>
        <p:spPr>
          <a:xfrm>
            <a:off x="0" y="4796287"/>
            <a:ext cx="7282543" cy="492443"/>
          </a:xfrm>
          <a:prstGeom prst="rect">
            <a:avLst/>
          </a:prstGeom>
          <a:solidFill>
            <a:schemeClr val="bg1"/>
          </a:solidFill>
        </p:spPr>
        <p:txBody>
          <a:bodyPr wrap="square" rtlCol="0">
            <a:spAutoFit/>
          </a:bodyPr>
          <a:lstStyle/>
          <a:p>
            <a:r>
              <a:rPr lang="it-IT" sz="2600" b="1" dirty="0" err="1" smtClean="0">
                <a:solidFill>
                  <a:schemeClr val="tx1"/>
                </a:solidFill>
                <a:effectLst/>
                <a:latin typeface="Calibri" panose="020F0502020204030204" pitchFamily="34" charset="0"/>
                <a:cs typeface="Calibri" panose="020F0502020204030204" pitchFamily="34" charset="0"/>
              </a:rPr>
              <a:t>T</a:t>
            </a:r>
            <a:r>
              <a:rPr lang="it-IT" sz="2600" b="1" baseline="-25000" dirty="0" err="1" smtClean="0">
                <a:solidFill>
                  <a:schemeClr val="tx1"/>
                </a:solidFill>
                <a:effectLst/>
                <a:latin typeface="Calibri" panose="020F0502020204030204" pitchFamily="34" charset="0"/>
                <a:cs typeface="Calibri" panose="020F0502020204030204" pitchFamily="34" charset="0"/>
              </a:rPr>
              <a:t>solidus</a:t>
            </a:r>
            <a:r>
              <a:rPr lang="it-IT" sz="2600" b="1" dirty="0" smtClean="0">
                <a:solidFill>
                  <a:schemeClr val="tx1"/>
                </a:solidFill>
                <a:effectLst/>
                <a:latin typeface="Calibri" panose="020F0502020204030204" pitchFamily="34" charset="0"/>
                <a:cs typeface="Calibri" panose="020F0502020204030204" pitchFamily="34" charset="0"/>
              </a:rPr>
              <a:t> = </a:t>
            </a:r>
            <a:r>
              <a:rPr lang="it-IT" sz="2600" b="1" dirty="0" err="1" smtClean="0">
                <a:solidFill>
                  <a:schemeClr val="tx1"/>
                </a:solidFill>
                <a:effectLst/>
                <a:latin typeface="Calibri" panose="020F0502020204030204" pitchFamily="34" charset="0"/>
                <a:cs typeface="Calibri" panose="020F0502020204030204" pitchFamily="34" charset="0"/>
              </a:rPr>
              <a:t>exp</a:t>
            </a:r>
            <a:r>
              <a:rPr lang="it-IT" sz="2600" b="1" dirty="0" smtClean="0">
                <a:solidFill>
                  <a:schemeClr val="tx1"/>
                </a:solidFill>
                <a:effectLst/>
                <a:latin typeface="Calibri" panose="020F0502020204030204" pitchFamily="34" charset="0"/>
                <a:cs typeface="Calibri" panose="020F0502020204030204" pitchFamily="34" charset="0"/>
              </a:rPr>
              <a:t>(7.12 - 0.06/</a:t>
            </a:r>
            <a:r>
              <a:rPr lang="it-IT" sz="2600" b="1" dirty="0" err="1" smtClean="0">
                <a:solidFill>
                  <a:schemeClr val="tx1"/>
                </a:solidFill>
                <a:effectLst/>
                <a:latin typeface="Calibri" panose="020F0502020204030204" pitchFamily="34" charset="0"/>
                <a:cs typeface="Calibri" panose="020F0502020204030204" pitchFamily="34" charset="0"/>
              </a:rPr>
              <a:t>P</a:t>
            </a:r>
            <a:r>
              <a:rPr lang="it-IT" sz="2600" b="1" baseline="-25000" dirty="0" err="1" smtClean="0">
                <a:solidFill>
                  <a:schemeClr val="tx1"/>
                </a:solidFill>
                <a:effectLst/>
                <a:latin typeface="Calibri" panose="020F0502020204030204" pitchFamily="34" charset="0"/>
                <a:cs typeface="Calibri" panose="020F0502020204030204" pitchFamily="34" charset="0"/>
              </a:rPr>
              <a:t>solidus</a:t>
            </a:r>
            <a:r>
              <a:rPr lang="it-IT" sz="2600" b="1" dirty="0" smtClean="0">
                <a:solidFill>
                  <a:schemeClr val="tx1"/>
                </a:solidFill>
                <a:effectLst/>
                <a:latin typeface="Calibri" panose="020F0502020204030204" pitchFamily="34" charset="0"/>
                <a:cs typeface="Calibri" panose="020F0502020204030204" pitchFamily="34" charset="0"/>
              </a:rPr>
              <a:t>)</a:t>
            </a:r>
            <a:r>
              <a:rPr lang="it-IT" sz="2600" b="1" baseline="30000" dirty="0" smtClean="0">
                <a:solidFill>
                  <a:schemeClr val="tx1"/>
                </a:solidFill>
                <a:effectLst/>
                <a:latin typeface="Calibri" panose="020F0502020204030204" pitchFamily="34" charset="0"/>
                <a:cs typeface="Calibri" panose="020F0502020204030204" pitchFamily="34" charset="0"/>
              </a:rPr>
              <a:t>4</a:t>
            </a:r>
            <a:r>
              <a:rPr lang="it-IT" sz="2600" b="1" dirty="0" smtClean="0">
                <a:solidFill>
                  <a:schemeClr val="tx1"/>
                </a:solidFill>
                <a:effectLst/>
                <a:latin typeface="Calibri" panose="020F0502020204030204" pitchFamily="34" charset="0"/>
                <a:cs typeface="Calibri" panose="020F0502020204030204" pitchFamily="34" charset="0"/>
              </a:rPr>
              <a:t> + 0.187 * ln(</a:t>
            </a:r>
            <a:r>
              <a:rPr lang="it-IT" sz="2600" b="1" dirty="0" err="1" smtClean="0">
                <a:solidFill>
                  <a:schemeClr val="tx1"/>
                </a:solidFill>
                <a:effectLst/>
                <a:latin typeface="Calibri" panose="020F0502020204030204" pitchFamily="34" charset="0"/>
                <a:cs typeface="Calibri" panose="020F0502020204030204" pitchFamily="34" charset="0"/>
              </a:rPr>
              <a:t>P</a:t>
            </a:r>
            <a:r>
              <a:rPr lang="it-IT" sz="2600" b="1" baseline="-25000" dirty="0" err="1" smtClean="0">
                <a:solidFill>
                  <a:schemeClr val="tx1"/>
                </a:solidFill>
                <a:effectLst/>
                <a:latin typeface="Calibri" panose="020F0502020204030204" pitchFamily="34" charset="0"/>
                <a:cs typeface="Calibri" panose="020F0502020204030204" pitchFamily="34" charset="0"/>
              </a:rPr>
              <a:t>solidus</a:t>
            </a:r>
            <a:r>
              <a:rPr lang="it-IT" sz="2600" b="1" dirty="0" smtClean="0">
                <a:solidFill>
                  <a:schemeClr val="tx1"/>
                </a:solidFill>
                <a:effectLst/>
                <a:latin typeface="Calibri" panose="020F0502020204030204" pitchFamily="34" charset="0"/>
                <a:cs typeface="Calibri" panose="020F0502020204030204" pitchFamily="34" charset="0"/>
              </a:rPr>
              <a:t>))</a:t>
            </a:r>
            <a:endParaRPr lang="it-IT" sz="2600" b="1" dirty="0">
              <a:solidFill>
                <a:schemeClr val="tx1"/>
              </a:solidFill>
              <a:effectLst/>
              <a:latin typeface="Calibri" panose="020F0502020204030204" pitchFamily="34" charset="0"/>
              <a:cs typeface="Calibri" panose="020F0502020204030204" pitchFamily="34" charset="0"/>
            </a:endParaRPr>
          </a:p>
        </p:txBody>
      </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1" name="CasellaDiTesto 80"/>
          <p:cNvSpPr txBox="1"/>
          <p:nvPr/>
        </p:nvSpPr>
        <p:spPr>
          <a:xfrm>
            <a:off x="6590" y="5269998"/>
            <a:ext cx="3837275" cy="1200329"/>
          </a:xfrm>
          <a:prstGeom prst="rect">
            <a:avLst/>
          </a:prstGeom>
          <a:noFill/>
        </p:spPr>
        <p:txBody>
          <a:bodyPr wrap="square" rtlCol="0">
            <a:spAutoFit/>
          </a:bodyPr>
          <a:lstStyle/>
          <a:p>
            <a:pPr algn="ctr"/>
            <a:r>
              <a:rPr lang="en-GB" sz="2400" dirty="0" smtClean="0">
                <a:solidFill>
                  <a:schemeClr val="bg1"/>
                </a:solidFill>
                <a:latin typeface="Calibri" panose="020F0502020204030204" pitchFamily="34" charset="0"/>
                <a:cs typeface="Calibri" panose="020F0502020204030204" pitchFamily="34" charset="0"/>
              </a:rPr>
              <a:t>This equation probably works up to 15.3 GPa (olivine/</a:t>
            </a:r>
            <a:r>
              <a:rPr lang="en-GB" sz="2400" dirty="0" err="1" smtClean="0">
                <a:solidFill>
                  <a:schemeClr val="bg1"/>
                </a:solidFill>
                <a:latin typeface="Calibri" panose="020F0502020204030204" pitchFamily="34" charset="0"/>
                <a:cs typeface="Calibri" panose="020F0502020204030204" pitchFamily="34" charset="0"/>
              </a:rPr>
              <a:t>wadsleyte</a:t>
            </a:r>
            <a:r>
              <a:rPr lang="en-GB" sz="2400" dirty="0" smtClean="0">
                <a:solidFill>
                  <a:schemeClr val="bg1"/>
                </a:solidFill>
                <a:latin typeface="Calibri" panose="020F0502020204030204" pitchFamily="34" charset="0"/>
                <a:cs typeface="Calibri" panose="020F0502020204030204" pitchFamily="34" charset="0"/>
              </a:rPr>
              <a:t> transition)</a:t>
            </a:r>
            <a:endParaRPr lang="en-GB"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7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P spid="37" grpId="0"/>
      <p:bldP spid="73" grpId="0" animBg="1"/>
      <p:bldP spid="77" grpId="0"/>
      <p:bldP spid="78" grpId="0"/>
      <p:bldP spid="79" grpId="0" animBg="1"/>
      <p:bldP spid="32" grpId="0" animBg="1"/>
      <p:bldP spid="8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p:cNvGrpSpPr/>
          <p:nvPr/>
        </p:nvGrpSpPr>
        <p:grpSpPr>
          <a:xfrm>
            <a:off x="54511" y="1949356"/>
            <a:ext cx="3750462" cy="3520962"/>
            <a:chOff x="54511" y="1949356"/>
            <a:chExt cx="3750462" cy="3520962"/>
          </a:xfrm>
        </p:grpSpPr>
        <p:pic>
          <p:nvPicPr>
            <p:cNvPr id="13" name="Immagine 12"/>
            <p:cNvPicPr>
              <a:picLocks noChangeAspect="1"/>
            </p:cNvPicPr>
            <p:nvPr/>
          </p:nvPicPr>
          <p:blipFill>
            <a:blip r:embed="rId3" cstate="print"/>
            <a:stretch>
              <a:fillRect/>
            </a:stretch>
          </p:blipFill>
          <p:spPr>
            <a:xfrm>
              <a:off x="54511" y="1949356"/>
              <a:ext cx="3750462" cy="3520962"/>
            </a:xfrm>
            <a:prstGeom prst="rect">
              <a:avLst/>
            </a:prstGeom>
          </p:spPr>
        </p:pic>
        <p:sp>
          <p:nvSpPr>
            <p:cNvPr id="18" name="Rettangolo 17"/>
            <p:cNvSpPr/>
            <p:nvPr/>
          </p:nvSpPr>
          <p:spPr bwMode="auto">
            <a:xfrm>
              <a:off x="1962150" y="4076700"/>
              <a:ext cx="1581678" cy="414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8" name="Rettangolo 67"/>
            <p:cNvSpPr/>
            <p:nvPr/>
          </p:nvSpPr>
          <p:spPr bwMode="auto">
            <a:xfrm>
              <a:off x="1008487" y="2240737"/>
              <a:ext cx="645053" cy="414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4"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smtClean="0">
                <a:solidFill>
                  <a:srgbClr val="FF0000"/>
                </a:solidFill>
                <a:effectLst/>
                <a:latin typeface="Calibri" pitchFamily="34" charset="0"/>
              </a:rPr>
              <a:t>Wt% MgO contents of melts</a:t>
            </a:r>
            <a:endParaRPr lang="en-GB" sz="2000" b="1" dirty="0">
              <a:solidFill>
                <a:srgbClr val="FF0000"/>
              </a:solidFill>
              <a:effectLst/>
              <a:latin typeface="Calibri" pitchFamily="34" charset="0"/>
            </a:endParaRP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38</a:t>
              </a:r>
              <a:endParaRPr lang="en-GB" sz="1600" b="1" dirty="0">
                <a:solidFill>
                  <a:srgbClr val="FF0000"/>
                </a:solidFill>
                <a:effectLst/>
                <a:latin typeface="Calibri" pitchFamily="34" charset="0"/>
              </a:endParaRP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20</a:t>
              </a:r>
              <a:endParaRPr lang="en-GB" sz="1600" b="1" dirty="0">
                <a:solidFill>
                  <a:srgbClr val="FF0000"/>
                </a:solidFill>
                <a:effectLst/>
                <a:latin typeface="Calibri" pitchFamily="34" charset="0"/>
              </a:endParaRPr>
            </a:p>
          </p:txBody>
        </p:sp>
      </p:grpSp>
      <p:sp>
        <p:nvSpPr>
          <p:cNvPr id="12" name="CasellaDiTesto 11"/>
          <p:cNvSpPr txBox="1"/>
          <p:nvPr/>
        </p:nvSpPr>
        <p:spPr>
          <a:xfrm>
            <a:off x="0" y="839219"/>
            <a:ext cx="3843866" cy="400110"/>
          </a:xfrm>
          <a:prstGeom prst="rect">
            <a:avLst/>
          </a:prstGeom>
          <a:noFill/>
        </p:spPr>
        <p:txBody>
          <a:bodyPr wrap="square" rtlCol="0">
            <a:spAutoFit/>
          </a:bodyPr>
          <a:lstStyle/>
          <a:p>
            <a:pPr algn="ctr"/>
            <a:r>
              <a:rPr lang="it-IT" sz="2000" b="1" dirty="0" err="1" smtClean="0">
                <a:solidFill>
                  <a:schemeClr val="bg1"/>
                </a:solidFill>
                <a:latin typeface="Calibri" panose="020F0502020204030204" pitchFamily="34" charset="0"/>
                <a:cs typeface="Calibri" panose="020F0502020204030204" pitchFamily="34" charset="0"/>
              </a:rPr>
              <a:t>T</a:t>
            </a:r>
            <a:r>
              <a:rPr lang="it-IT" sz="2000" b="1" baseline="30000" dirty="0" err="1" smtClean="0">
                <a:solidFill>
                  <a:schemeClr val="bg1"/>
                </a:solidFill>
                <a:latin typeface="Calibri" panose="020F0502020204030204" pitchFamily="34" charset="0"/>
                <a:cs typeface="Calibri" panose="020F0502020204030204" pitchFamily="34" charset="0"/>
              </a:rPr>
              <a:t>Ol</a:t>
            </a:r>
            <a:r>
              <a:rPr lang="it-IT" sz="2000" b="1" baseline="-25000" dirty="0" err="1" smtClean="0">
                <a:solidFill>
                  <a:schemeClr val="bg1"/>
                </a:solidFill>
                <a:latin typeface="Calibri" panose="020F0502020204030204" pitchFamily="34" charset="0"/>
                <a:cs typeface="Calibri" panose="020F0502020204030204" pitchFamily="34" charset="0"/>
              </a:rPr>
              <a:t>L</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1020</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24.4MgO</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0.161MgO</a:t>
            </a:r>
            <a:r>
              <a:rPr lang="it-IT" sz="2000" b="1" baseline="30000" dirty="0" smtClean="0">
                <a:solidFill>
                  <a:schemeClr val="bg1"/>
                </a:solidFill>
                <a:latin typeface="Calibri" panose="020F0502020204030204" pitchFamily="34" charset="0"/>
                <a:cs typeface="Calibri" panose="020F0502020204030204" pitchFamily="34" charset="0"/>
              </a:rPr>
              <a:t>2</a:t>
            </a:r>
            <a:endParaRPr lang="it-IT" sz="2000" b="1" baseline="30000" dirty="0">
              <a:solidFill>
                <a:schemeClr val="bg1"/>
              </a:solidFill>
              <a:latin typeface="Calibri" panose="020F0502020204030204" pitchFamily="34" charset="0"/>
              <a:cs typeface="Calibri" panose="020F0502020204030204" pitchFamily="34" charset="0"/>
            </a:endParaRPr>
          </a:p>
        </p:txBody>
      </p:sp>
      <p:sp>
        <p:nvSpPr>
          <p:cNvPr id="63" name="CasellaDiTesto 62"/>
          <p:cNvSpPr txBox="1"/>
          <p:nvPr/>
        </p:nvSpPr>
        <p:spPr>
          <a:xfrm>
            <a:off x="54511" y="1249101"/>
            <a:ext cx="3813962" cy="707886"/>
          </a:xfrm>
          <a:prstGeom prst="rect">
            <a:avLst/>
          </a:prstGeom>
          <a:noFill/>
        </p:spPr>
        <p:txBody>
          <a:bodyPr wrap="square" rtlCol="0">
            <a:spAutoFit/>
          </a:bodyPr>
          <a:lstStyle/>
          <a:p>
            <a:pPr algn="ctr"/>
            <a:r>
              <a:rPr lang="en-GB" sz="2000" dirty="0" smtClean="0">
                <a:solidFill>
                  <a:schemeClr val="bg1"/>
                </a:solidFill>
                <a:latin typeface="Calibri" panose="020F0502020204030204" pitchFamily="34" charset="0"/>
                <a:cs typeface="Calibri" panose="020F0502020204030204" pitchFamily="34" charset="0"/>
              </a:rPr>
              <a:t>Experimental liquidus temperature (in °C) of olivine at 1 atm.</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4" name="CasellaDiTesto 63"/>
          <p:cNvSpPr txBox="1"/>
          <p:nvPr/>
        </p:nvSpPr>
        <p:spPr>
          <a:xfrm>
            <a:off x="0" y="5535634"/>
            <a:ext cx="3843866" cy="400110"/>
          </a:xfrm>
          <a:prstGeom prst="rect">
            <a:avLst/>
          </a:prstGeom>
          <a:noFill/>
        </p:spPr>
        <p:txBody>
          <a:bodyPr wrap="square" rtlCol="0">
            <a:spAutoFit/>
          </a:bodyPr>
          <a:lstStyle/>
          <a:p>
            <a:pPr algn="ctr"/>
            <a:r>
              <a:rPr lang="it-IT" sz="2000" b="1" dirty="0" err="1" smtClean="0">
                <a:solidFill>
                  <a:schemeClr val="bg1"/>
                </a:solidFill>
                <a:latin typeface="Calibri" panose="020F0502020204030204" pitchFamily="34" charset="0"/>
                <a:cs typeface="Calibri" panose="020F0502020204030204" pitchFamily="34" charset="0"/>
              </a:rPr>
              <a:t>T</a:t>
            </a:r>
            <a:r>
              <a:rPr lang="it-IT" sz="2000" b="1" baseline="-25000" dirty="0" err="1" smtClean="0">
                <a:solidFill>
                  <a:schemeClr val="bg1"/>
                </a:solidFill>
                <a:latin typeface="Calibri" panose="020F0502020204030204" pitchFamily="34" charset="0"/>
                <a:cs typeface="Calibri" panose="020F0502020204030204" pitchFamily="34" charset="0"/>
              </a:rPr>
              <a:t>p</a:t>
            </a:r>
            <a:r>
              <a:rPr lang="it-IT" sz="2000" b="1" baseline="30000" dirty="0" err="1" smtClean="0">
                <a:solidFill>
                  <a:schemeClr val="bg1"/>
                </a:solidFill>
                <a:latin typeface="Calibri" panose="020F0502020204030204" pitchFamily="34" charset="0"/>
                <a:cs typeface="Calibri" panose="020F0502020204030204" pitchFamily="34" charset="0"/>
              </a:rPr>
              <a:t>Ol</a:t>
            </a:r>
            <a:r>
              <a:rPr lang="it-IT" sz="2000" b="1" baseline="-25000" dirty="0" err="1" smtClean="0">
                <a:solidFill>
                  <a:schemeClr val="bg1"/>
                </a:solidFill>
                <a:latin typeface="Calibri" panose="020F0502020204030204" pitchFamily="34" charset="0"/>
                <a:cs typeface="Calibri" panose="020F0502020204030204" pitchFamily="34" charset="0"/>
              </a:rPr>
              <a:t>L</a:t>
            </a:r>
            <a:r>
              <a:rPr lang="it-IT" sz="2000" b="1" dirty="0" smtClean="0">
                <a:solidFill>
                  <a:schemeClr val="bg1"/>
                </a:solidFill>
                <a:latin typeface="Calibri" panose="020F0502020204030204" pitchFamily="34" charset="0"/>
                <a:cs typeface="Calibri" panose="020F0502020204030204" pitchFamily="34" charset="0"/>
              </a:rPr>
              <a:t> = </a:t>
            </a:r>
            <a:r>
              <a:rPr lang="it-IT" sz="2000" b="1" dirty="0" err="1" smtClean="0">
                <a:solidFill>
                  <a:schemeClr val="bg1"/>
                </a:solidFill>
                <a:latin typeface="Calibri" panose="020F0502020204030204" pitchFamily="34" charset="0"/>
                <a:cs typeface="Calibri" panose="020F0502020204030204" pitchFamily="34" charset="0"/>
              </a:rPr>
              <a:t>T</a:t>
            </a:r>
            <a:r>
              <a:rPr lang="it-IT" sz="2000" b="1" baseline="30000" dirty="0" err="1" smtClean="0">
                <a:solidFill>
                  <a:schemeClr val="bg1"/>
                </a:solidFill>
                <a:latin typeface="Calibri" panose="020F0502020204030204" pitchFamily="34" charset="0"/>
                <a:cs typeface="Calibri" panose="020F0502020204030204" pitchFamily="34" charset="0"/>
              </a:rPr>
              <a:t>Ol</a:t>
            </a:r>
            <a:r>
              <a:rPr lang="it-IT" sz="2000" b="1" baseline="-25000" dirty="0" err="1" smtClean="0">
                <a:solidFill>
                  <a:schemeClr val="bg1"/>
                </a:solidFill>
                <a:latin typeface="Calibri" panose="020F0502020204030204" pitchFamily="34" charset="0"/>
                <a:cs typeface="Calibri" panose="020F0502020204030204" pitchFamily="34" charset="0"/>
              </a:rPr>
              <a:t>L</a:t>
            </a:r>
            <a:r>
              <a:rPr lang="it-IT" sz="2000" b="1" dirty="0" smtClean="0">
                <a:solidFill>
                  <a:schemeClr val="bg1"/>
                </a:solidFill>
                <a:latin typeface="Calibri" panose="020F0502020204030204" pitchFamily="34" charset="0"/>
                <a:cs typeface="Calibri" panose="020F0502020204030204" pitchFamily="34" charset="0"/>
              </a:rPr>
              <a:t> + 54P - 2P</a:t>
            </a:r>
            <a:r>
              <a:rPr lang="it-IT" sz="2000" b="1" baseline="30000" dirty="0" smtClean="0">
                <a:solidFill>
                  <a:schemeClr val="bg1"/>
                </a:solidFill>
                <a:latin typeface="Calibri" panose="020F0502020204030204" pitchFamily="34" charset="0"/>
                <a:cs typeface="Calibri" panose="020F0502020204030204" pitchFamily="34" charset="0"/>
              </a:rPr>
              <a:t>2</a:t>
            </a:r>
            <a:endParaRPr lang="it-IT" sz="2000" b="1" baseline="30000" dirty="0">
              <a:solidFill>
                <a:schemeClr val="bg1"/>
              </a:solidFill>
              <a:latin typeface="Calibri" panose="020F0502020204030204" pitchFamily="34" charset="0"/>
              <a:cs typeface="Calibri" panose="020F0502020204030204" pitchFamily="34" charset="0"/>
            </a:endParaRPr>
          </a:p>
        </p:txBody>
      </p:sp>
      <p:sp>
        <p:nvSpPr>
          <p:cNvPr id="65" name="CasellaDiTesto 64"/>
          <p:cNvSpPr txBox="1"/>
          <p:nvPr/>
        </p:nvSpPr>
        <p:spPr>
          <a:xfrm>
            <a:off x="0" y="6010832"/>
            <a:ext cx="3843866" cy="707886"/>
          </a:xfrm>
          <a:prstGeom prst="rect">
            <a:avLst/>
          </a:prstGeom>
          <a:noFill/>
        </p:spPr>
        <p:txBody>
          <a:bodyPr wrap="square" rtlCol="0">
            <a:spAutoFit/>
          </a:bodyPr>
          <a:lstStyle/>
          <a:p>
            <a:pPr algn="ctr"/>
            <a:r>
              <a:rPr lang="en-GB" sz="2000" dirty="0" smtClean="0">
                <a:solidFill>
                  <a:schemeClr val="bg1"/>
                </a:solidFill>
                <a:latin typeface="Calibri" panose="020F0502020204030204" pitchFamily="34" charset="0"/>
                <a:cs typeface="Calibri" panose="020F0502020204030204" pitchFamily="34" charset="0"/>
              </a:rPr>
              <a:t>Olivine liquidus temperature (in °C) as function of P (in GPa).</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7" name="CasellaDiTesto 66"/>
          <p:cNvSpPr txBox="1"/>
          <p:nvPr/>
        </p:nvSpPr>
        <p:spPr>
          <a:xfrm>
            <a:off x="858417" y="2134946"/>
            <a:ext cx="2809234" cy="307777"/>
          </a:xfrm>
          <a:prstGeom prst="rect">
            <a:avLst/>
          </a:prstGeom>
          <a:noFill/>
        </p:spPr>
        <p:txBody>
          <a:bodyPr wrap="square" rtlCol="0">
            <a:spAutoFit/>
          </a:bodyPr>
          <a:lstStyle/>
          <a:p>
            <a:pPr algn="ctr"/>
            <a:r>
              <a:rPr lang="it-IT" sz="1400" b="1" dirty="0" err="1" smtClean="0">
                <a:solidFill>
                  <a:srgbClr val="FF0000"/>
                </a:solidFill>
                <a:effectLst/>
                <a:latin typeface="Calibri" panose="020F0502020204030204" pitchFamily="34" charset="0"/>
                <a:cs typeface="Calibri" panose="020F0502020204030204" pitchFamily="34" charset="0"/>
              </a:rPr>
              <a:t>T</a:t>
            </a:r>
            <a:r>
              <a:rPr lang="it-IT" sz="1400" b="1" baseline="30000" dirty="0" err="1" smtClean="0">
                <a:solidFill>
                  <a:srgbClr val="FF0000"/>
                </a:solidFill>
                <a:effectLst/>
                <a:latin typeface="Calibri" panose="020F0502020204030204" pitchFamily="34" charset="0"/>
                <a:cs typeface="Calibri" panose="020F0502020204030204" pitchFamily="34" charset="0"/>
              </a:rPr>
              <a:t>Ol</a:t>
            </a:r>
            <a:r>
              <a:rPr lang="it-IT" sz="1400" b="1" baseline="-25000" dirty="0" err="1" smtClean="0">
                <a:solidFill>
                  <a:srgbClr val="FF0000"/>
                </a:solidFill>
                <a:effectLst/>
                <a:latin typeface="Calibri" panose="020F0502020204030204" pitchFamily="34" charset="0"/>
                <a:cs typeface="Calibri" panose="020F0502020204030204" pitchFamily="34" charset="0"/>
              </a:rPr>
              <a:t>L</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1020</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24.4MgO</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0.161MgO</a:t>
            </a:r>
            <a:r>
              <a:rPr lang="it-IT" sz="1400" b="1" baseline="30000" dirty="0" smtClean="0">
                <a:solidFill>
                  <a:srgbClr val="FF0000"/>
                </a:solidFill>
                <a:effectLst/>
                <a:latin typeface="Calibri" panose="020F0502020204030204" pitchFamily="34" charset="0"/>
                <a:cs typeface="Calibri" panose="020F0502020204030204" pitchFamily="34" charset="0"/>
              </a:rPr>
              <a:t>2</a:t>
            </a:r>
            <a:endParaRPr lang="it-IT" sz="1400" b="1" baseline="30000" dirty="0">
              <a:solidFill>
                <a:srgbClr val="FF0000"/>
              </a:solidFill>
              <a:effectLst/>
              <a:latin typeface="Calibri" panose="020F0502020204030204" pitchFamily="34" charset="0"/>
              <a:cs typeface="Calibri" panose="020F0502020204030204" pitchFamily="34" charset="0"/>
            </a:endParaRPr>
          </a:p>
        </p:txBody>
      </p:sp>
      <p:sp>
        <p:nvSpPr>
          <p:cNvPr id="20" name="Figura a mano libera 19"/>
          <p:cNvSpPr/>
          <p:nvPr/>
        </p:nvSpPr>
        <p:spPr bwMode="auto">
          <a:xfrm>
            <a:off x="869950" y="2400300"/>
            <a:ext cx="2698750" cy="2559050"/>
          </a:xfrm>
          <a:custGeom>
            <a:avLst/>
            <a:gdLst>
              <a:gd name="connsiteX0" fmla="*/ 0 w 2698750"/>
              <a:gd name="connsiteY0" fmla="*/ 2559050 h 2559050"/>
              <a:gd name="connsiteX1" fmla="*/ 679450 w 2698750"/>
              <a:gd name="connsiteY1" fmla="*/ 1619250 h 2559050"/>
              <a:gd name="connsiteX2" fmla="*/ 1352550 w 2698750"/>
              <a:gd name="connsiteY2" fmla="*/ 901700 h 2559050"/>
              <a:gd name="connsiteX3" fmla="*/ 1841500 w 2698750"/>
              <a:gd name="connsiteY3" fmla="*/ 476250 h 2559050"/>
              <a:gd name="connsiteX4" fmla="*/ 2305050 w 2698750"/>
              <a:gd name="connsiteY4" fmla="*/ 184150 h 2559050"/>
              <a:gd name="connsiteX5" fmla="*/ 2698750 w 2698750"/>
              <a:gd name="connsiteY5" fmla="*/ 0 h 2559050"/>
              <a:gd name="connsiteX0" fmla="*/ 0 w 2698750"/>
              <a:gd name="connsiteY0" fmla="*/ 2559050 h 2559050"/>
              <a:gd name="connsiteX1" fmla="*/ 679450 w 2698750"/>
              <a:gd name="connsiteY1" fmla="*/ 1619250 h 2559050"/>
              <a:gd name="connsiteX2" fmla="*/ 1358900 w 2698750"/>
              <a:gd name="connsiteY2" fmla="*/ 882650 h 2559050"/>
              <a:gd name="connsiteX3" fmla="*/ 1841500 w 2698750"/>
              <a:gd name="connsiteY3" fmla="*/ 476250 h 2559050"/>
              <a:gd name="connsiteX4" fmla="*/ 2305050 w 2698750"/>
              <a:gd name="connsiteY4" fmla="*/ 184150 h 2559050"/>
              <a:gd name="connsiteX5" fmla="*/ 2698750 w 2698750"/>
              <a:gd name="connsiteY5"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0" h="2559050">
                <a:moveTo>
                  <a:pt x="0" y="2559050"/>
                </a:moveTo>
                <a:cubicBezTo>
                  <a:pt x="227012" y="2227262"/>
                  <a:pt x="452967" y="1898650"/>
                  <a:pt x="679450" y="1619250"/>
                </a:cubicBezTo>
                <a:cubicBezTo>
                  <a:pt x="905933" y="1339850"/>
                  <a:pt x="1165225" y="1073150"/>
                  <a:pt x="1358900" y="882650"/>
                </a:cubicBezTo>
                <a:cubicBezTo>
                  <a:pt x="1552575" y="692150"/>
                  <a:pt x="1683808" y="592667"/>
                  <a:pt x="1841500" y="476250"/>
                </a:cubicBezTo>
                <a:cubicBezTo>
                  <a:pt x="1999192" y="359833"/>
                  <a:pt x="2162175" y="263525"/>
                  <a:pt x="2305050" y="184150"/>
                </a:cubicBezTo>
                <a:cubicBezTo>
                  <a:pt x="2447925" y="104775"/>
                  <a:pt x="2573337" y="52387"/>
                  <a:pt x="2698750"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a:off x="881063" y="3238497"/>
            <a:ext cx="1404000" cy="1590"/>
          </a:xfrm>
          <a:prstGeom prst="line">
            <a:avLst/>
          </a:prstGeom>
          <a:noFill/>
          <a:ln w="19050" cap="flat" cmpd="sng" algn="ctr">
            <a:solidFill>
              <a:srgbClr val="00B050"/>
            </a:solidFill>
            <a:prstDash val="solid"/>
            <a:round/>
            <a:headEnd type="none" w="med" len="med"/>
            <a:tailEnd type="none" w="med" len="med"/>
          </a:ln>
          <a:effectLst/>
        </p:spPr>
      </p:cxnSp>
      <p:cxnSp>
        <p:nvCxnSpPr>
          <p:cNvPr id="15" name="Connettore 1 14"/>
          <p:cNvCxnSpPr/>
          <p:nvPr/>
        </p:nvCxnSpPr>
        <p:spPr bwMode="auto">
          <a:xfrm flipV="1">
            <a:off x="2283088" y="3230565"/>
            <a:ext cx="0" cy="1774800"/>
          </a:xfrm>
          <a:prstGeom prst="line">
            <a:avLst/>
          </a:prstGeom>
          <a:noFill/>
          <a:ln w="19050" cap="flat" cmpd="sng" algn="ctr">
            <a:solidFill>
              <a:srgbClr val="00B050"/>
            </a:solidFill>
            <a:prstDash val="solid"/>
            <a:round/>
            <a:headEnd type="none" w="med" len="med"/>
            <a:tailEnd type="none" w="med" len="med"/>
          </a:ln>
          <a:effectLst/>
        </p:spPr>
      </p:cxnSp>
      <p:cxnSp>
        <p:nvCxnSpPr>
          <p:cNvPr id="69" name="Connettore 1 68"/>
          <p:cNvCxnSpPr/>
          <p:nvPr/>
        </p:nvCxnSpPr>
        <p:spPr bwMode="auto">
          <a:xfrm flipV="1">
            <a:off x="1342494" y="4286264"/>
            <a:ext cx="0" cy="720000"/>
          </a:xfrm>
          <a:prstGeom prst="line">
            <a:avLst/>
          </a:prstGeom>
          <a:noFill/>
          <a:ln w="19050" cap="flat" cmpd="sng" algn="ctr">
            <a:solidFill>
              <a:srgbClr val="7030A0"/>
            </a:solidFill>
            <a:prstDash val="solid"/>
            <a:round/>
            <a:headEnd type="none" w="med" len="med"/>
            <a:tailEnd type="none" w="med" len="med"/>
          </a:ln>
          <a:effectLst/>
        </p:spPr>
      </p:cxnSp>
      <p:cxnSp>
        <p:nvCxnSpPr>
          <p:cNvPr id="70" name="Connettore 1 69"/>
          <p:cNvCxnSpPr/>
          <p:nvPr/>
        </p:nvCxnSpPr>
        <p:spPr bwMode="auto">
          <a:xfrm>
            <a:off x="883444" y="4292616"/>
            <a:ext cx="450000" cy="1590"/>
          </a:xfrm>
          <a:prstGeom prst="line">
            <a:avLst/>
          </a:prstGeom>
          <a:noFill/>
          <a:ln w="19050" cap="flat" cmpd="sng" algn="ctr">
            <a:solidFill>
              <a:srgbClr val="7030A0"/>
            </a:solidFill>
            <a:prstDash val="solid"/>
            <a:round/>
            <a:headEnd type="none" w="med" len="med"/>
            <a:tailEnd type="none" w="med" len="med"/>
          </a:ln>
          <a:effectLst/>
        </p:spPr>
      </p:cxnSp>
      <p:sp>
        <p:nvSpPr>
          <p:cNvPr id="24" name="Rettangolo arrotondato 23"/>
          <p:cNvSpPr/>
          <p:nvPr/>
        </p:nvSpPr>
        <p:spPr bwMode="auto">
          <a:xfrm>
            <a:off x="1463675" y="5576108"/>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Figura a mano libera 27"/>
          <p:cNvSpPr/>
          <p:nvPr/>
        </p:nvSpPr>
        <p:spPr bwMode="auto">
          <a:xfrm>
            <a:off x="217673" y="1276350"/>
            <a:ext cx="1249177" cy="4305300"/>
          </a:xfrm>
          <a:custGeom>
            <a:avLst/>
            <a:gdLst>
              <a:gd name="connsiteX0" fmla="*/ 1243541 w 1243541"/>
              <a:gd name="connsiteY0" fmla="*/ 4276725 h 4276725"/>
              <a:gd name="connsiteX1" fmla="*/ 652991 w 1243541"/>
              <a:gd name="connsiteY1" fmla="*/ 4152900 h 4276725"/>
              <a:gd name="connsiteX2" fmla="*/ 233891 w 1243541"/>
              <a:gd name="connsiteY2" fmla="*/ 3771900 h 4276725"/>
              <a:gd name="connsiteX3" fmla="*/ 129116 w 1243541"/>
              <a:gd name="connsiteY3" fmla="*/ 3038475 h 4276725"/>
              <a:gd name="connsiteX4" fmla="*/ 281516 w 1243541"/>
              <a:gd name="connsiteY4" fmla="*/ 2333625 h 4276725"/>
              <a:gd name="connsiteX5" fmla="*/ 224366 w 1243541"/>
              <a:gd name="connsiteY5" fmla="*/ 1695450 h 4276725"/>
              <a:gd name="connsiteX6" fmla="*/ 14816 w 1243541"/>
              <a:gd name="connsiteY6" fmla="*/ 914400 h 4276725"/>
              <a:gd name="connsiteX7" fmla="*/ 33866 w 1243541"/>
              <a:gd name="connsiteY7" fmla="*/ 0 h 4276725"/>
              <a:gd name="connsiteX0" fmla="*/ 1249177 w 1249177"/>
              <a:gd name="connsiteY0" fmla="*/ 4305300 h 4305300"/>
              <a:gd name="connsiteX1" fmla="*/ 658627 w 1249177"/>
              <a:gd name="connsiteY1" fmla="*/ 4181475 h 4305300"/>
              <a:gd name="connsiteX2" fmla="*/ 239527 w 1249177"/>
              <a:gd name="connsiteY2" fmla="*/ 3800475 h 4305300"/>
              <a:gd name="connsiteX3" fmla="*/ 134752 w 1249177"/>
              <a:gd name="connsiteY3" fmla="*/ 3067050 h 4305300"/>
              <a:gd name="connsiteX4" fmla="*/ 287152 w 1249177"/>
              <a:gd name="connsiteY4" fmla="*/ 2362200 h 4305300"/>
              <a:gd name="connsiteX5" fmla="*/ 230002 w 1249177"/>
              <a:gd name="connsiteY5" fmla="*/ 1724025 h 4305300"/>
              <a:gd name="connsiteX6" fmla="*/ 20452 w 1249177"/>
              <a:gd name="connsiteY6" fmla="*/ 942975 h 4305300"/>
              <a:gd name="connsiteX7" fmla="*/ 25215 w 1249177"/>
              <a:gd name="connsiteY7"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177" h="4305300">
                <a:moveTo>
                  <a:pt x="1249177" y="4305300"/>
                </a:moveTo>
                <a:cubicBezTo>
                  <a:pt x="1038039" y="4285456"/>
                  <a:pt x="826902" y="4265612"/>
                  <a:pt x="658627" y="4181475"/>
                </a:cubicBezTo>
                <a:cubicBezTo>
                  <a:pt x="490352" y="4097338"/>
                  <a:pt x="326839" y="3986212"/>
                  <a:pt x="239527" y="3800475"/>
                </a:cubicBezTo>
                <a:cubicBezTo>
                  <a:pt x="152214" y="3614737"/>
                  <a:pt x="126815" y="3306762"/>
                  <a:pt x="134752" y="3067050"/>
                </a:cubicBezTo>
                <a:cubicBezTo>
                  <a:pt x="142689" y="2827338"/>
                  <a:pt x="271277" y="2586037"/>
                  <a:pt x="287152" y="2362200"/>
                </a:cubicBezTo>
                <a:cubicBezTo>
                  <a:pt x="303027" y="2138363"/>
                  <a:pt x="274452" y="1960562"/>
                  <a:pt x="230002" y="1724025"/>
                </a:cubicBezTo>
                <a:cubicBezTo>
                  <a:pt x="185552" y="1487488"/>
                  <a:pt x="54583" y="1230312"/>
                  <a:pt x="20452" y="942975"/>
                </a:cubicBezTo>
                <a:cubicBezTo>
                  <a:pt x="-13679" y="655638"/>
                  <a:pt x="-185" y="315912"/>
                  <a:pt x="25215"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2" name="Rettangolo arrotondato 71"/>
          <p:cNvSpPr/>
          <p:nvPr/>
        </p:nvSpPr>
        <p:spPr bwMode="auto">
          <a:xfrm>
            <a:off x="54511" y="888332"/>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3" name="CasellaDiTesto 32"/>
          <p:cNvSpPr txBox="1"/>
          <p:nvPr/>
        </p:nvSpPr>
        <p:spPr>
          <a:xfrm>
            <a:off x="4321701" y="4001223"/>
            <a:ext cx="3034771" cy="1785104"/>
          </a:xfrm>
          <a:prstGeom prst="rect">
            <a:avLst/>
          </a:prstGeom>
          <a:noFill/>
        </p:spPr>
        <p:txBody>
          <a:bodyPr wrap="square" rtlCol="0">
            <a:spAutoFit/>
          </a:bodyPr>
          <a:lstStyle/>
          <a:p>
            <a:pPr algn="ctr"/>
            <a:r>
              <a:rPr lang="en-GB" sz="2200" dirty="0" smtClean="0">
                <a:solidFill>
                  <a:schemeClr val="tx1"/>
                </a:solidFill>
                <a:effectLst/>
                <a:latin typeface="Calibri" panose="020F0502020204030204" pitchFamily="34" charset="0"/>
                <a:cs typeface="Calibri" panose="020F0502020204030204" pitchFamily="34" charset="0"/>
              </a:rPr>
              <a:t>In this way it would be possible to calculate the T at different P starting from MgO content of olivine-phyric melts</a:t>
            </a:r>
            <a:endParaRPr lang="en-GB" sz="2200" b="1" dirty="0">
              <a:solidFill>
                <a:schemeClr val="tx1"/>
              </a:solidFill>
              <a:effectLst/>
              <a:latin typeface="Calibri" panose="020F0502020204030204" pitchFamily="34" charset="0"/>
              <a:cs typeface="Calibri" panose="020F0502020204030204" pitchFamily="34" charset="0"/>
            </a:endParaRPr>
          </a:p>
        </p:txBody>
      </p:sp>
      <p:sp>
        <p:nvSpPr>
          <p:cNvPr id="75" name="Text Box 14"/>
          <p:cNvSpPr txBox="1">
            <a:spLocks noChangeArrowheads="1"/>
          </p:cNvSpPr>
          <p:nvPr/>
        </p:nvSpPr>
        <p:spPr bwMode="auto">
          <a:xfrm>
            <a:off x="44361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smtClean="0">
                <a:solidFill>
                  <a:srgbClr val="0066FF"/>
                </a:solidFill>
                <a:effectLst/>
                <a:latin typeface="Calibri" pitchFamily="34" charset="0"/>
              </a:rPr>
              <a:t>Solidus of peridotite KR4003</a:t>
            </a:r>
            <a:endParaRPr lang="en-GB" b="1" dirty="0">
              <a:solidFill>
                <a:srgbClr val="0066FF"/>
              </a:solidFill>
              <a:effectLst/>
              <a:latin typeface="Calibri" pitchFamily="34" charset="0"/>
            </a:endParaRPr>
          </a:p>
        </p:txBody>
      </p:sp>
      <p:sp>
        <p:nvSpPr>
          <p:cNvPr id="76" name="Figura a mano libera 75"/>
          <p:cNvSpPr/>
          <p:nvPr/>
        </p:nvSpPr>
        <p:spPr bwMode="auto">
          <a:xfrm rot="20805283" flipV="1">
            <a:off x="7294928" y="5993549"/>
            <a:ext cx="737642" cy="193756"/>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Figura a mano libera 10"/>
          <p:cNvSpPr/>
          <p:nvPr/>
        </p:nvSpPr>
        <p:spPr bwMode="auto">
          <a:xfrm>
            <a:off x="2295524" y="2911616"/>
            <a:ext cx="5117041" cy="1528394"/>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270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Figura a mano libera 76"/>
          <p:cNvSpPr/>
          <p:nvPr/>
        </p:nvSpPr>
        <p:spPr bwMode="auto">
          <a:xfrm>
            <a:off x="6975475" y="175260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9" name="Gruppo 8"/>
          <p:cNvGrpSpPr/>
          <p:nvPr/>
        </p:nvGrpSpPr>
        <p:grpSpPr>
          <a:xfrm>
            <a:off x="6922553" y="1884361"/>
            <a:ext cx="396878" cy="338554"/>
            <a:chOff x="6922553" y="1884361"/>
            <a:chExt cx="396878" cy="338554"/>
          </a:xfrm>
        </p:grpSpPr>
        <p:sp>
          <p:nvSpPr>
            <p:cNvPr id="55" name="Rettangolo 54"/>
            <p:cNvSpPr/>
            <p:nvPr/>
          </p:nvSpPr>
          <p:spPr bwMode="auto">
            <a:xfrm rot="20118341">
              <a:off x="7029408" y="1944483"/>
              <a:ext cx="174002"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22553"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30</a:t>
              </a:r>
              <a:endParaRPr lang="en-GB" sz="1600" b="1" dirty="0">
                <a:solidFill>
                  <a:srgbClr val="FF0000"/>
                </a:solidFill>
                <a:effectLst/>
                <a:latin typeface="Calibri" pitchFamily="34" charset="0"/>
              </a:endParaRPr>
            </a:p>
          </p:txBody>
        </p:sp>
      </p:grpSp>
      <p:sp>
        <p:nvSpPr>
          <p:cNvPr id="21" name="Ovale 20"/>
          <p:cNvSpPr/>
          <p:nvPr/>
        </p:nvSpPr>
        <p:spPr bwMode="auto">
          <a:xfrm>
            <a:off x="6856414" y="1614489"/>
            <a:ext cx="247650" cy="255586"/>
          </a:xfrm>
          <a:prstGeom prst="ellipse">
            <a:avLst/>
          </a:prstGeom>
          <a:solidFill>
            <a:srgbClr val="00B05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9" name="Figura a mano libera 78"/>
          <p:cNvSpPr/>
          <p:nvPr/>
        </p:nvSpPr>
        <p:spPr bwMode="auto">
          <a:xfrm>
            <a:off x="5432029" y="1689100"/>
            <a:ext cx="347830" cy="780730"/>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a:glow rad="63500">
              <a:srgbClr val="FFFF0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10</a:t>
              </a:r>
              <a:endParaRPr lang="en-GB" sz="1600" b="1" dirty="0">
                <a:solidFill>
                  <a:srgbClr val="FF0000"/>
                </a:solidFill>
                <a:effectLst/>
                <a:latin typeface="Calibri" pitchFamily="34" charset="0"/>
              </a:endParaRP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Ovale 70"/>
          <p:cNvSpPr/>
          <p:nvPr/>
        </p:nvSpPr>
        <p:spPr bwMode="auto">
          <a:xfrm>
            <a:off x="5337175" y="1614489"/>
            <a:ext cx="247650" cy="255586"/>
          </a:xfrm>
          <a:prstGeom prst="ellipse">
            <a:avLst/>
          </a:prstGeom>
          <a:solidFill>
            <a:srgbClr val="7030A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8" name="Figura a mano libera 77"/>
          <p:cNvSpPr/>
          <p:nvPr/>
        </p:nvSpPr>
        <p:spPr bwMode="auto">
          <a:xfrm>
            <a:off x="1316046" y="2279014"/>
            <a:ext cx="4347519" cy="2347913"/>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270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4" name="Text Box 14"/>
          <p:cNvSpPr txBox="1">
            <a:spLocks noChangeArrowheads="1"/>
          </p:cNvSpPr>
          <p:nvPr/>
        </p:nvSpPr>
        <p:spPr bwMode="auto">
          <a:xfrm>
            <a:off x="4436157" y="6265154"/>
            <a:ext cx="3510170"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smtClean="0">
                <a:solidFill>
                  <a:srgbClr val="0066FF"/>
                </a:solidFill>
                <a:effectLst/>
                <a:latin typeface="Calibri" pitchFamily="34" charset="0"/>
              </a:rPr>
              <a:t>Herzberg and Asimow, 2015 (G3, 16, 563-578)</a:t>
            </a:r>
            <a:endParaRPr lang="en-GB" sz="1200" i="1" dirty="0">
              <a:solidFill>
                <a:srgbClr val="0066FF"/>
              </a:solidFill>
              <a:effectLst/>
              <a:latin typeface="Calibri" pitchFamily="34" charset="0"/>
            </a:endParaRPr>
          </a:p>
        </p:txBody>
      </p:sp>
    </p:spTree>
    <p:extLst>
      <p:ext uri="{BB962C8B-B14F-4D97-AF65-F5344CB8AC3E}">
        <p14:creationId xmlns:p14="http://schemas.microsoft.com/office/powerpoint/2010/main" val="39268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down)">
                                      <p:cBhvr>
                                        <p:cTn id="64" dur="20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right)">
                                      <p:cBhvr>
                                        <p:cTn id="69" dur="1000"/>
                                        <p:tgtEl>
                                          <p:spTgt spid="66"/>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down)">
                                      <p:cBhvr>
                                        <p:cTn id="78" dur="10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left)">
                                      <p:cBhvr>
                                        <p:cTn id="83" dur="500"/>
                                        <p:tgtEl>
                                          <p:spTgt spid="78"/>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right)">
                                      <p:cBhvr>
                                        <p:cTn id="92" dur="1000"/>
                                        <p:tgtEl>
                                          <p:spTgt spid="70"/>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1000"/>
                                        <p:tgtEl>
                                          <p:spTgt spid="7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500"/>
                                        <p:tgtEl>
                                          <p:spTgt spid="6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right)">
                                      <p:cBhvr>
                                        <p:cTn id="111" dur="500"/>
                                        <p:tgtEl>
                                          <p:spTgt spid="24"/>
                                        </p:tgtEl>
                                      </p:cBhvr>
                                    </p:animEffect>
                                  </p:childTnLst>
                                </p:cTn>
                              </p:par>
                            </p:childTnLst>
                          </p:cTn>
                        </p:par>
                        <p:par>
                          <p:cTn id="112" fill="hold">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1500"/>
                                        <p:tgtEl>
                                          <p:spTgt spid="28"/>
                                        </p:tgtEl>
                                      </p:cBhvr>
                                    </p:animEffect>
                                  </p:childTnLst>
                                </p:cTn>
                              </p:par>
                            </p:childTnLst>
                          </p:cTn>
                        </p:par>
                        <p:par>
                          <p:cTn id="116" fill="hold">
                            <p:stCondLst>
                              <p:cond delay="2000"/>
                            </p:stCondLst>
                            <p:childTnLst>
                              <p:par>
                                <p:cTn id="117" presetID="22" presetClass="entr" presetSubtype="4" fill="hold" grpId="0"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wipe(down)">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 grpId="0"/>
      <p:bldP spid="63" grpId="0"/>
      <p:bldP spid="64" grpId="0"/>
      <p:bldP spid="65" grpId="0"/>
      <p:bldP spid="67" grpId="0"/>
      <p:bldP spid="20" grpId="0" animBg="1"/>
      <p:bldP spid="24" grpId="0" animBg="1"/>
      <p:bldP spid="28" grpId="0" animBg="1"/>
      <p:bldP spid="72" grpId="0" animBg="1"/>
      <p:bldP spid="33" grpId="0"/>
      <p:bldP spid="11" grpId="0" animBg="1"/>
      <p:bldP spid="77" grpId="0" animBg="1"/>
      <p:bldP spid="21" grpId="0" animBg="1"/>
      <p:bldP spid="79" grpId="0" animBg="1"/>
      <p:bldP spid="71" grpId="0" animBg="1"/>
      <p:bldP spid="7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5" name="Gruppo 4"/>
          <p:cNvGrpSpPr/>
          <p:nvPr/>
        </p:nvGrpSpPr>
        <p:grpSpPr>
          <a:xfrm>
            <a:off x="0" y="839219"/>
            <a:ext cx="9110137" cy="5879499"/>
            <a:chOff x="0" y="839219"/>
            <a:chExt cx="9110137" cy="5879499"/>
          </a:xfrm>
        </p:grpSpPr>
        <p:grpSp>
          <p:nvGrpSpPr>
            <p:cNvPr id="19" name="Gruppo 18"/>
            <p:cNvGrpSpPr/>
            <p:nvPr/>
          </p:nvGrpSpPr>
          <p:grpSpPr>
            <a:xfrm>
              <a:off x="54511" y="1949356"/>
              <a:ext cx="3750462" cy="3520962"/>
              <a:chOff x="54511" y="1949356"/>
              <a:chExt cx="3750462" cy="3520962"/>
            </a:xfrm>
          </p:grpSpPr>
          <p:pic>
            <p:nvPicPr>
              <p:cNvPr id="13" name="Immagine 12"/>
              <p:cNvPicPr>
                <a:picLocks noChangeAspect="1"/>
              </p:cNvPicPr>
              <p:nvPr/>
            </p:nvPicPr>
            <p:blipFill>
              <a:blip r:embed="rId3" cstate="print"/>
              <a:stretch>
                <a:fillRect/>
              </a:stretch>
            </p:blipFill>
            <p:spPr>
              <a:xfrm>
                <a:off x="54511" y="1949356"/>
                <a:ext cx="3750462" cy="3520962"/>
              </a:xfrm>
              <a:prstGeom prst="rect">
                <a:avLst/>
              </a:prstGeom>
            </p:spPr>
          </p:pic>
          <p:sp>
            <p:nvSpPr>
              <p:cNvPr id="18" name="Rettangolo 17"/>
              <p:cNvSpPr/>
              <p:nvPr/>
            </p:nvSpPr>
            <p:spPr bwMode="auto">
              <a:xfrm>
                <a:off x="1962150" y="4076700"/>
                <a:ext cx="1581678" cy="414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8" name="Rettangolo 67"/>
              <p:cNvSpPr/>
              <p:nvPr/>
            </p:nvSpPr>
            <p:spPr bwMode="auto">
              <a:xfrm>
                <a:off x="1008487" y="2240737"/>
                <a:ext cx="645053" cy="414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4"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smtClean="0">
                  <a:solidFill>
                    <a:srgbClr val="FF0000"/>
                  </a:solidFill>
                  <a:effectLst/>
                  <a:latin typeface="Calibri" pitchFamily="34" charset="0"/>
                </a:rPr>
                <a:t>Wt% MgO contents of melts</a:t>
              </a:r>
              <a:endParaRPr lang="en-GB" sz="2000" b="1" dirty="0">
                <a:solidFill>
                  <a:srgbClr val="FF0000"/>
                </a:solidFill>
                <a:effectLst/>
                <a:latin typeface="Calibri" pitchFamily="34" charset="0"/>
              </a:endParaRP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38</a:t>
                </a:r>
                <a:endParaRPr lang="en-GB" sz="1600" b="1" dirty="0">
                  <a:solidFill>
                    <a:srgbClr val="FF0000"/>
                  </a:solidFill>
                  <a:effectLst/>
                  <a:latin typeface="Calibri" pitchFamily="34" charset="0"/>
                </a:endParaRP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20</a:t>
                </a:r>
                <a:endParaRPr lang="en-GB" sz="1600" b="1" dirty="0">
                  <a:solidFill>
                    <a:srgbClr val="FF0000"/>
                  </a:solidFill>
                  <a:effectLst/>
                  <a:latin typeface="Calibri" pitchFamily="34" charset="0"/>
                </a:endParaRPr>
              </a:p>
            </p:txBody>
          </p:sp>
        </p:grpSp>
        <p:sp>
          <p:nvSpPr>
            <p:cNvPr id="12" name="CasellaDiTesto 11"/>
            <p:cNvSpPr txBox="1"/>
            <p:nvPr/>
          </p:nvSpPr>
          <p:spPr>
            <a:xfrm>
              <a:off x="0" y="839219"/>
              <a:ext cx="3843866" cy="400110"/>
            </a:xfrm>
            <a:prstGeom prst="rect">
              <a:avLst/>
            </a:prstGeom>
            <a:noFill/>
          </p:spPr>
          <p:txBody>
            <a:bodyPr wrap="square" rtlCol="0">
              <a:spAutoFit/>
            </a:bodyPr>
            <a:lstStyle/>
            <a:p>
              <a:pPr algn="ctr"/>
              <a:r>
                <a:rPr lang="it-IT" sz="2000" b="1" dirty="0" err="1" smtClean="0">
                  <a:solidFill>
                    <a:schemeClr val="bg1"/>
                  </a:solidFill>
                  <a:latin typeface="Calibri" panose="020F0502020204030204" pitchFamily="34" charset="0"/>
                  <a:cs typeface="Calibri" panose="020F0502020204030204" pitchFamily="34" charset="0"/>
                </a:rPr>
                <a:t>T</a:t>
              </a:r>
              <a:r>
                <a:rPr lang="it-IT" sz="2000" b="1" baseline="30000" dirty="0" err="1" smtClean="0">
                  <a:solidFill>
                    <a:schemeClr val="bg1"/>
                  </a:solidFill>
                  <a:latin typeface="Calibri" panose="020F0502020204030204" pitchFamily="34" charset="0"/>
                  <a:cs typeface="Calibri" panose="020F0502020204030204" pitchFamily="34" charset="0"/>
                </a:rPr>
                <a:t>Ol</a:t>
              </a:r>
              <a:r>
                <a:rPr lang="it-IT" sz="2000" b="1" baseline="-25000" dirty="0" err="1" smtClean="0">
                  <a:solidFill>
                    <a:schemeClr val="bg1"/>
                  </a:solidFill>
                  <a:latin typeface="Calibri" panose="020F0502020204030204" pitchFamily="34" charset="0"/>
                  <a:cs typeface="Calibri" panose="020F0502020204030204" pitchFamily="34" charset="0"/>
                </a:rPr>
                <a:t>L</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1020</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24.4MgO</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a:t>
              </a:r>
              <a:r>
                <a:rPr lang="it-IT" sz="1600" b="1" dirty="0" smtClean="0">
                  <a:solidFill>
                    <a:schemeClr val="bg1"/>
                  </a:solidFill>
                  <a:latin typeface="Calibri" panose="020F0502020204030204" pitchFamily="34" charset="0"/>
                  <a:cs typeface="Calibri" panose="020F0502020204030204" pitchFamily="34" charset="0"/>
                </a:rPr>
                <a:t> </a:t>
              </a:r>
              <a:r>
                <a:rPr lang="it-IT" sz="2000" b="1" dirty="0" smtClean="0">
                  <a:solidFill>
                    <a:schemeClr val="bg1"/>
                  </a:solidFill>
                  <a:latin typeface="Calibri" panose="020F0502020204030204" pitchFamily="34" charset="0"/>
                  <a:cs typeface="Calibri" panose="020F0502020204030204" pitchFamily="34" charset="0"/>
                </a:rPr>
                <a:t>0.161MgO</a:t>
              </a:r>
              <a:r>
                <a:rPr lang="it-IT" sz="2000" b="1" baseline="30000" dirty="0" smtClean="0">
                  <a:solidFill>
                    <a:schemeClr val="bg1"/>
                  </a:solidFill>
                  <a:latin typeface="Calibri" panose="020F0502020204030204" pitchFamily="34" charset="0"/>
                  <a:cs typeface="Calibri" panose="020F0502020204030204" pitchFamily="34" charset="0"/>
                </a:rPr>
                <a:t>2</a:t>
              </a:r>
              <a:endParaRPr lang="it-IT" sz="2000" b="1" baseline="30000" dirty="0">
                <a:solidFill>
                  <a:schemeClr val="bg1"/>
                </a:solidFill>
                <a:latin typeface="Calibri" panose="020F0502020204030204" pitchFamily="34" charset="0"/>
                <a:cs typeface="Calibri" panose="020F0502020204030204" pitchFamily="34" charset="0"/>
              </a:endParaRPr>
            </a:p>
          </p:txBody>
        </p:sp>
        <p:sp>
          <p:nvSpPr>
            <p:cNvPr id="63" name="CasellaDiTesto 62"/>
            <p:cNvSpPr txBox="1"/>
            <p:nvPr/>
          </p:nvSpPr>
          <p:spPr>
            <a:xfrm>
              <a:off x="54511" y="1249101"/>
              <a:ext cx="3813962" cy="707886"/>
            </a:xfrm>
            <a:prstGeom prst="rect">
              <a:avLst/>
            </a:prstGeom>
            <a:noFill/>
          </p:spPr>
          <p:txBody>
            <a:bodyPr wrap="square" rtlCol="0">
              <a:spAutoFit/>
            </a:bodyPr>
            <a:lstStyle/>
            <a:p>
              <a:pPr algn="ctr"/>
              <a:r>
                <a:rPr lang="en-GB" sz="2000" dirty="0" smtClean="0">
                  <a:solidFill>
                    <a:schemeClr val="bg1"/>
                  </a:solidFill>
                  <a:latin typeface="Calibri" panose="020F0502020204030204" pitchFamily="34" charset="0"/>
                  <a:cs typeface="Calibri" panose="020F0502020204030204" pitchFamily="34" charset="0"/>
                </a:rPr>
                <a:t>Experimental liquidus temperature (in °C) of olivine at 1 atm.</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4" name="CasellaDiTesto 63"/>
            <p:cNvSpPr txBox="1"/>
            <p:nvPr/>
          </p:nvSpPr>
          <p:spPr>
            <a:xfrm>
              <a:off x="0" y="5535634"/>
              <a:ext cx="3843866" cy="400110"/>
            </a:xfrm>
            <a:prstGeom prst="rect">
              <a:avLst/>
            </a:prstGeom>
            <a:noFill/>
          </p:spPr>
          <p:txBody>
            <a:bodyPr wrap="square" rtlCol="0">
              <a:spAutoFit/>
            </a:bodyPr>
            <a:lstStyle/>
            <a:p>
              <a:pPr algn="ctr"/>
              <a:r>
                <a:rPr lang="it-IT" sz="2000" b="1" dirty="0" err="1" smtClean="0">
                  <a:solidFill>
                    <a:schemeClr val="bg1"/>
                  </a:solidFill>
                  <a:latin typeface="Calibri" panose="020F0502020204030204" pitchFamily="34" charset="0"/>
                  <a:cs typeface="Calibri" panose="020F0502020204030204" pitchFamily="34" charset="0"/>
                </a:rPr>
                <a:t>T</a:t>
              </a:r>
              <a:r>
                <a:rPr lang="it-IT" sz="2000" b="1" baseline="-25000" dirty="0" err="1" smtClean="0">
                  <a:solidFill>
                    <a:schemeClr val="bg1"/>
                  </a:solidFill>
                  <a:latin typeface="Calibri" panose="020F0502020204030204" pitchFamily="34" charset="0"/>
                  <a:cs typeface="Calibri" panose="020F0502020204030204" pitchFamily="34" charset="0"/>
                </a:rPr>
                <a:t>p</a:t>
              </a:r>
              <a:r>
                <a:rPr lang="it-IT" sz="2000" b="1" baseline="30000" dirty="0" err="1" smtClean="0">
                  <a:solidFill>
                    <a:schemeClr val="bg1"/>
                  </a:solidFill>
                  <a:latin typeface="Calibri" panose="020F0502020204030204" pitchFamily="34" charset="0"/>
                  <a:cs typeface="Calibri" panose="020F0502020204030204" pitchFamily="34" charset="0"/>
                </a:rPr>
                <a:t>Ol</a:t>
              </a:r>
              <a:r>
                <a:rPr lang="it-IT" sz="2000" b="1" baseline="-25000" dirty="0" err="1" smtClean="0">
                  <a:solidFill>
                    <a:schemeClr val="bg1"/>
                  </a:solidFill>
                  <a:latin typeface="Calibri" panose="020F0502020204030204" pitchFamily="34" charset="0"/>
                  <a:cs typeface="Calibri" panose="020F0502020204030204" pitchFamily="34" charset="0"/>
                </a:rPr>
                <a:t>L</a:t>
              </a:r>
              <a:r>
                <a:rPr lang="it-IT" sz="2000" b="1" dirty="0" smtClean="0">
                  <a:solidFill>
                    <a:schemeClr val="bg1"/>
                  </a:solidFill>
                  <a:latin typeface="Calibri" panose="020F0502020204030204" pitchFamily="34" charset="0"/>
                  <a:cs typeface="Calibri" panose="020F0502020204030204" pitchFamily="34" charset="0"/>
                </a:rPr>
                <a:t> = </a:t>
              </a:r>
              <a:r>
                <a:rPr lang="it-IT" sz="2000" b="1" dirty="0" err="1" smtClean="0">
                  <a:solidFill>
                    <a:schemeClr val="bg1"/>
                  </a:solidFill>
                  <a:latin typeface="Calibri" panose="020F0502020204030204" pitchFamily="34" charset="0"/>
                  <a:cs typeface="Calibri" panose="020F0502020204030204" pitchFamily="34" charset="0"/>
                </a:rPr>
                <a:t>T</a:t>
              </a:r>
              <a:r>
                <a:rPr lang="it-IT" sz="2000" b="1" baseline="30000" dirty="0" err="1" smtClean="0">
                  <a:solidFill>
                    <a:schemeClr val="bg1"/>
                  </a:solidFill>
                  <a:latin typeface="Calibri" panose="020F0502020204030204" pitchFamily="34" charset="0"/>
                  <a:cs typeface="Calibri" panose="020F0502020204030204" pitchFamily="34" charset="0"/>
                </a:rPr>
                <a:t>Ol</a:t>
              </a:r>
              <a:r>
                <a:rPr lang="it-IT" sz="2000" b="1" baseline="-25000" dirty="0" err="1" smtClean="0">
                  <a:solidFill>
                    <a:schemeClr val="bg1"/>
                  </a:solidFill>
                  <a:latin typeface="Calibri" panose="020F0502020204030204" pitchFamily="34" charset="0"/>
                  <a:cs typeface="Calibri" panose="020F0502020204030204" pitchFamily="34" charset="0"/>
                </a:rPr>
                <a:t>L</a:t>
              </a:r>
              <a:r>
                <a:rPr lang="it-IT" sz="2000" b="1" dirty="0" smtClean="0">
                  <a:solidFill>
                    <a:schemeClr val="bg1"/>
                  </a:solidFill>
                  <a:latin typeface="Calibri" panose="020F0502020204030204" pitchFamily="34" charset="0"/>
                  <a:cs typeface="Calibri" panose="020F0502020204030204" pitchFamily="34" charset="0"/>
                </a:rPr>
                <a:t> + 54P - 2P</a:t>
              </a:r>
              <a:r>
                <a:rPr lang="it-IT" sz="2000" b="1" baseline="30000" dirty="0" smtClean="0">
                  <a:solidFill>
                    <a:schemeClr val="bg1"/>
                  </a:solidFill>
                  <a:latin typeface="Calibri" panose="020F0502020204030204" pitchFamily="34" charset="0"/>
                  <a:cs typeface="Calibri" panose="020F0502020204030204" pitchFamily="34" charset="0"/>
                </a:rPr>
                <a:t>2</a:t>
              </a:r>
              <a:endParaRPr lang="it-IT" sz="2000" b="1" baseline="30000" dirty="0">
                <a:solidFill>
                  <a:schemeClr val="bg1"/>
                </a:solidFill>
                <a:latin typeface="Calibri" panose="020F0502020204030204" pitchFamily="34" charset="0"/>
                <a:cs typeface="Calibri" panose="020F0502020204030204" pitchFamily="34" charset="0"/>
              </a:endParaRPr>
            </a:p>
          </p:txBody>
        </p:sp>
        <p:sp>
          <p:nvSpPr>
            <p:cNvPr id="65" name="CasellaDiTesto 64"/>
            <p:cNvSpPr txBox="1"/>
            <p:nvPr/>
          </p:nvSpPr>
          <p:spPr>
            <a:xfrm>
              <a:off x="0" y="6010832"/>
              <a:ext cx="3843866" cy="707886"/>
            </a:xfrm>
            <a:prstGeom prst="rect">
              <a:avLst/>
            </a:prstGeom>
            <a:noFill/>
          </p:spPr>
          <p:txBody>
            <a:bodyPr wrap="square" rtlCol="0">
              <a:spAutoFit/>
            </a:bodyPr>
            <a:lstStyle/>
            <a:p>
              <a:pPr algn="ctr"/>
              <a:r>
                <a:rPr lang="en-GB" sz="2000" dirty="0" smtClean="0">
                  <a:solidFill>
                    <a:schemeClr val="bg1"/>
                  </a:solidFill>
                  <a:latin typeface="Calibri" panose="020F0502020204030204" pitchFamily="34" charset="0"/>
                  <a:cs typeface="Calibri" panose="020F0502020204030204" pitchFamily="34" charset="0"/>
                </a:rPr>
                <a:t>Olivine liquidus temperature (in °C) as function of P (in GPa).</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7" name="CasellaDiTesto 66"/>
            <p:cNvSpPr txBox="1"/>
            <p:nvPr/>
          </p:nvSpPr>
          <p:spPr>
            <a:xfrm>
              <a:off x="858417" y="2134946"/>
              <a:ext cx="2809234" cy="307777"/>
            </a:xfrm>
            <a:prstGeom prst="rect">
              <a:avLst/>
            </a:prstGeom>
            <a:noFill/>
          </p:spPr>
          <p:txBody>
            <a:bodyPr wrap="square" rtlCol="0">
              <a:spAutoFit/>
            </a:bodyPr>
            <a:lstStyle/>
            <a:p>
              <a:pPr algn="ctr"/>
              <a:r>
                <a:rPr lang="it-IT" sz="1400" b="1" dirty="0" err="1" smtClean="0">
                  <a:solidFill>
                    <a:srgbClr val="FF0000"/>
                  </a:solidFill>
                  <a:effectLst/>
                  <a:latin typeface="Calibri" panose="020F0502020204030204" pitchFamily="34" charset="0"/>
                  <a:cs typeface="Calibri" panose="020F0502020204030204" pitchFamily="34" charset="0"/>
                </a:rPr>
                <a:t>T</a:t>
              </a:r>
              <a:r>
                <a:rPr lang="it-IT" sz="1400" b="1" baseline="30000" dirty="0" err="1" smtClean="0">
                  <a:solidFill>
                    <a:srgbClr val="FF0000"/>
                  </a:solidFill>
                  <a:effectLst/>
                  <a:latin typeface="Calibri" panose="020F0502020204030204" pitchFamily="34" charset="0"/>
                  <a:cs typeface="Calibri" panose="020F0502020204030204" pitchFamily="34" charset="0"/>
                </a:rPr>
                <a:t>Ol</a:t>
              </a:r>
              <a:r>
                <a:rPr lang="it-IT" sz="1400" b="1" baseline="-25000" dirty="0" err="1" smtClean="0">
                  <a:solidFill>
                    <a:srgbClr val="FF0000"/>
                  </a:solidFill>
                  <a:effectLst/>
                  <a:latin typeface="Calibri" panose="020F0502020204030204" pitchFamily="34" charset="0"/>
                  <a:cs typeface="Calibri" panose="020F0502020204030204" pitchFamily="34" charset="0"/>
                </a:rPr>
                <a:t>L</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1020</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24.4MgO</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a:t>
              </a:r>
              <a:r>
                <a:rPr lang="it-IT" sz="1100" b="1" dirty="0" smtClean="0">
                  <a:solidFill>
                    <a:srgbClr val="FF0000"/>
                  </a:solidFill>
                  <a:effectLst/>
                  <a:latin typeface="Calibri" panose="020F0502020204030204" pitchFamily="34" charset="0"/>
                  <a:cs typeface="Calibri" panose="020F0502020204030204" pitchFamily="34" charset="0"/>
                </a:rPr>
                <a:t> </a:t>
              </a:r>
              <a:r>
                <a:rPr lang="it-IT" sz="1400" b="1" dirty="0" smtClean="0">
                  <a:solidFill>
                    <a:srgbClr val="FF0000"/>
                  </a:solidFill>
                  <a:effectLst/>
                  <a:latin typeface="Calibri" panose="020F0502020204030204" pitchFamily="34" charset="0"/>
                  <a:cs typeface="Calibri" panose="020F0502020204030204" pitchFamily="34" charset="0"/>
                </a:rPr>
                <a:t>0.161MgO</a:t>
              </a:r>
              <a:r>
                <a:rPr lang="it-IT" sz="1400" b="1" baseline="30000" dirty="0" smtClean="0">
                  <a:solidFill>
                    <a:srgbClr val="FF0000"/>
                  </a:solidFill>
                  <a:effectLst/>
                  <a:latin typeface="Calibri" panose="020F0502020204030204" pitchFamily="34" charset="0"/>
                  <a:cs typeface="Calibri" panose="020F0502020204030204" pitchFamily="34" charset="0"/>
                </a:rPr>
                <a:t>2</a:t>
              </a:r>
              <a:endParaRPr lang="it-IT" sz="1400" b="1" baseline="30000" dirty="0">
                <a:solidFill>
                  <a:srgbClr val="FF0000"/>
                </a:solidFill>
                <a:effectLst/>
                <a:latin typeface="Calibri" panose="020F0502020204030204" pitchFamily="34" charset="0"/>
                <a:cs typeface="Calibri" panose="020F0502020204030204" pitchFamily="34" charset="0"/>
              </a:endParaRPr>
            </a:p>
          </p:txBody>
        </p:sp>
        <p:sp>
          <p:nvSpPr>
            <p:cNvPr id="20" name="Figura a mano libera 19"/>
            <p:cNvSpPr/>
            <p:nvPr/>
          </p:nvSpPr>
          <p:spPr bwMode="auto">
            <a:xfrm>
              <a:off x="869950" y="2400300"/>
              <a:ext cx="2698750" cy="2559050"/>
            </a:xfrm>
            <a:custGeom>
              <a:avLst/>
              <a:gdLst>
                <a:gd name="connsiteX0" fmla="*/ 0 w 2698750"/>
                <a:gd name="connsiteY0" fmla="*/ 2559050 h 2559050"/>
                <a:gd name="connsiteX1" fmla="*/ 679450 w 2698750"/>
                <a:gd name="connsiteY1" fmla="*/ 1619250 h 2559050"/>
                <a:gd name="connsiteX2" fmla="*/ 1352550 w 2698750"/>
                <a:gd name="connsiteY2" fmla="*/ 901700 h 2559050"/>
                <a:gd name="connsiteX3" fmla="*/ 1841500 w 2698750"/>
                <a:gd name="connsiteY3" fmla="*/ 476250 h 2559050"/>
                <a:gd name="connsiteX4" fmla="*/ 2305050 w 2698750"/>
                <a:gd name="connsiteY4" fmla="*/ 184150 h 2559050"/>
                <a:gd name="connsiteX5" fmla="*/ 2698750 w 2698750"/>
                <a:gd name="connsiteY5" fmla="*/ 0 h 2559050"/>
                <a:gd name="connsiteX0" fmla="*/ 0 w 2698750"/>
                <a:gd name="connsiteY0" fmla="*/ 2559050 h 2559050"/>
                <a:gd name="connsiteX1" fmla="*/ 679450 w 2698750"/>
                <a:gd name="connsiteY1" fmla="*/ 1619250 h 2559050"/>
                <a:gd name="connsiteX2" fmla="*/ 1358900 w 2698750"/>
                <a:gd name="connsiteY2" fmla="*/ 882650 h 2559050"/>
                <a:gd name="connsiteX3" fmla="*/ 1841500 w 2698750"/>
                <a:gd name="connsiteY3" fmla="*/ 476250 h 2559050"/>
                <a:gd name="connsiteX4" fmla="*/ 2305050 w 2698750"/>
                <a:gd name="connsiteY4" fmla="*/ 184150 h 2559050"/>
                <a:gd name="connsiteX5" fmla="*/ 2698750 w 2698750"/>
                <a:gd name="connsiteY5"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0" h="2559050">
                  <a:moveTo>
                    <a:pt x="0" y="2559050"/>
                  </a:moveTo>
                  <a:cubicBezTo>
                    <a:pt x="227012" y="2227262"/>
                    <a:pt x="452967" y="1898650"/>
                    <a:pt x="679450" y="1619250"/>
                  </a:cubicBezTo>
                  <a:cubicBezTo>
                    <a:pt x="905933" y="1339850"/>
                    <a:pt x="1165225" y="1073150"/>
                    <a:pt x="1358900" y="882650"/>
                  </a:cubicBezTo>
                  <a:cubicBezTo>
                    <a:pt x="1552575" y="692150"/>
                    <a:pt x="1683808" y="592667"/>
                    <a:pt x="1841500" y="476250"/>
                  </a:cubicBezTo>
                  <a:cubicBezTo>
                    <a:pt x="1999192" y="359833"/>
                    <a:pt x="2162175" y="263525"/>
                    <a:pt x="2305050" y="184150"/>
                  </a:cubicBezTo>
                  <a:cubicBezTo>
                    <a:pt x="2447925" y="104775"/>
                    <a:pt x="2573337" y="52387"/>
                    <a:pt x="2698750"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a:off x="881063" y="3238497"/>
              <a:ext cx="1404000" cy="1590"/>
            </a:xfrm>
            <a:prstGeom prst="line">
              <a:avLst/>
            </a:prstGeom>
            <a:noFill/>
            <a:ln w="19050" cap="flat" cmpd="sng" algn="ctr">
              <a:solidFill>
                <a:srgbClr val="00B050"/>
              </a:solidFill>
              <a:prstDash val="solid"/>
              <a:round/>
              <a:headEnd type="none" w="med" len="med"/>
              <a:tailEnd type="none" w="med" len="med"/>
            </a:ln>
            <a:effectLst/>
          </p:spPr>
        </p:cxnSp>
        <p:cxnSp>
          <p:nvCxnSpPr>
            <p:cNvPr id="15" name="Connettore 1 14"/>
            <p:cNvCxnSpPr/>
            <p:nvPr/>
          </p:nvCxnSpPr>
          <p:spPr bwMode="auto">
            <a:xfrm flipV="1">
              <a:off x="2283088" y="3230565"/>
              <a:ext cx="0" cy="1774800"/>
            </a:xfrm>
            <a:prstGeom prst="line">
              <a:avLst/>
            </a:prstGeom>
            <a:noFill/>
            <a:ln w="19050" cap="flat" cmpd="sng" algn="ctr">
              <a:solidFill>
                <a:srgbClr val="00B050"/>
              </a:solidFill>
              <a:prstDash val="solid"/>
              <a:round/>
              <a:headEnd type="none" w="med" len="med"/>
              <a:tailEnd type="none" w="med" len="med"/>
            </a:ln>
            <a:effectLst/>
          </p:spPr>
        </p:cxnSp>
        <p:cxnSp>
          <p:nvCxnSpPr>
            <p:cNvPr id="69" name="Connettore 1 68"/>
            <p:cNvCxnSpPr/>
            <p:nvPr/>
          </p:nvCxnSpPr>
          <p:spPr bwMode="auto">
            <a:xfrm flipV="1">
              <a:off x="1342494" y="4286264"/>
              <a:ext cx="0" cy="720000"/>
            </a:xfrm>
            <a:prstGeom prst="line">
              <a:avLst/>
            </a:prstGeom>
            <a:noFill/>
            <a:ln w="19050" cap="flat" cmpd="sng" algn="ctr">
              <a:solidFill>
                <a:srgbClr val="7030A0"/>
              </a:solidFill>
              <a:prstDash val="solid"/>
              <a:round/>
              <a:headEnd type="none" w="med" len="med"/>
              <a:tailEnd type="none" w="med" len="med"/>
            </a:ln>
            <a:effectLst/>
          </p:spPr>
        </p:cxnSp>
        <p:cxnSp>
          <p:nvCxnSpPr>
            <p:cNvPr id="70" name="Connettore 1 69"/>
            <p:cNvCxnSpPr/>
            <p:nvPr/>
          </p:nvCxnSpPr>
          <p:spPr bwMode="auto">
            <a:xfrm>
              <a:off x="883444" y="4292616"/>
              <a:ext cx="450000" cy="1590"/>
            </a:xfrm>
            <a:prstGeom prst="line">
              <a:avLst/>
            </a:prstGeom>
            <a:noFill/>
            <a:ln w="19050" cap="flat" cmpd="sng" algn="ctr">
              <a:solidFill>
                <a:srgbClr val="7030A0"/>
              </a:solidFill>
              <a:prstDash val="solid"/>
              <a:round/>
              <a:headEnd type="none" w="med" len="med"/>
              <a:tailEnd type="none" w="med" len="med"/>
            </a:ln>
            <a:effectLst/>
          </p:spPr>
        </p:cxnSp>
        <p:sp>
          <p:nvSpPr>
            <p:cNvPr id="24" name="Rettangolo arrotondato 23"/>
            <p:cNvSpPr/>
            <p:nvPr/>
          </p:nvSpPr>
          <p:spPr bwMode="auto">
            <a:xfrm>
              <a:off x="1463675" y="5576108"/>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Figura a mano libera 27"/>
            <p:cNvSpPr/>
            <p:nvPr/>
          </p:nvSpPr>
          <p:spPr bwMode="auto">
            <a:xfrm>
              <a:off x="217673" y="1276350"/>
              <a:ext cx="1249177" cy="4305300"/>
            </a:xfrm>
            <a:custGeom>
              <a:avLst/>
              <a:gdLst>
                <a:gd name="connsiteX0" fmla="*/ 1243541 w 1243541"/>
                <a:gd name="connsiteY0" fmla="*/ 4276725 h 4276725"/>
                <a:gd name="connsiteX1" fmla="*/ 652991 w 1243541"/>
                <a:gd name="connsiteY1" fmla="*/ 4152900 h 4276725"/>
                <a:gd name="connsiteX2" fmla="*/ 233891 w 1243541"/>
                <a:gd name="connsiteY2" fmla="*/ 3771900 h 4276725"/>
                <a:gd name="connsiteX3" fmla="*/ 129116 w 1243541"/>
                <a:gd name="connsiteY3" fmla="*/ 3038475 h 4276725"/>
                <a:gd name="connsiteX4" fmla="*/ 281516 w 1243541"/>
                <a:gd name="connsiteY4" fmla="*/ 2333625 h 4276725"/>
                <a:gd name="connsiteX5" fmla="*/ 224366 w 1243541"/>
                <a:gd name="connsiteY5" fmla="*/ 1695450 h 4276725"/>
                <a:gd name="connsiteX6" fmla="*/ 14816 w 1243541"/>
                <a:gd name="connsiteY6" fmla="*/ 914400 h 4276725"/>
                <a:gd name="connsiteX7" fmla="*/ 33866 w 1243541"/>
                <a:gd name="connsiteY7" fmla="*/ 0 h 4276725"/>
                <a:gd name="connsiteX0" fmla="*/ 1249177 w 1249177"/>
                <a:gd name="connsiteY0" fmla="*/ 4305300 h 4305300"/>
                <a:gd name="connsiteX1" fmla="*/ 658627 w 1249177"/>
                <a:gd name="connsiteY1" fmla="*/ 4181475 h 4305300"/>
                <a:gd name="connsiteX2" fmla="*/ 239527 w 1249177"/>
                <a:gd name="connsiteY2" fmla="*/ 3800475 h 4305300"/>
                <a:gd name="connsiteX3" fmla="*/ 134752 w 1249177"/>
                <a:gd name="connsiteY3" fmla="*/ 3067050 h 4305300"/>
                <a:gd name="connsiteX4" fmla="*/ 287152 w 1249177"/>
                <a:gd name="connsiteY4" fmla="*/ 2362200 h 4305300"/>
                <a:gd name="connsiteX5" fmla="*/ 230002 w 1249177"/>
                <a:gd name="connsiteY5" fmla="*/ 1724025 h 4305300"/>
                <a:gd name="connsiteX6" fmla="*/ 20452 w 1249177"/>
                <a:gd name="connsiteY6" fmla="*/ 942975 h 4305300"/>
                <a:gd name="connsiteX7" fmla="*/ 25215 w 1249177"/>
                <a:gd name="connsiteY7"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177" h="4305300">
                  <a:moveTo>
                    <a:pt x="1249177" y="4305300"/>
                  </a:moveTo>
                  <a:cubicBezTo>
                    <a:pt x="1038039" y="4285456"/>
                    <a:pt x="826902" y="4265612"/>
                    <a:pt x="658627" y="4181475"/>
                  </a:cubicBezTo>
                  <a:cubicBezTo>
                    <a:pt x="490352" y="4097338"/>
                    <a:pt x="326839" y="3986212"/>
                    <a:pt x="239527" y="3800475"/>
                  </a:cubicBezTo>
                  <a:cubicBezTo>
                    <a:pt x="152214" y="3614737"/>
                    <a:pt x="126815" y="3306762"/>
                    <a:pt x="134752" y="3067050"/>
                  </a:cubicBezTo>
                  <a:cubicBezTo>
                    <a:pt x="142689" y="2827338"/>
                    <a:pt x="271277" y="2586037"/>
                    <a:pt x="287152" y="2362200"/>
                  </a:cubicBezTo>
                  <a:cubicBezTo>
                    <a:pt x="303027" y="2138363"/>
                    <a:pt x="274452" y="1960562"/>
                    <a:pt x="230002" y="1724025"/>
                  </a:cubicBezTo>
                  <a:cubicBezTo>
                    <a:pt x="185552" y="1487488"/>
                    <a:pt x="54583" y="1230312"/>
                    <a:pt x="20452" y="942975"/>
                  </a:cubicBezTo>
                  <a:cubicBezTo>
                    <a:pt x="-13679" y="655638"/>
                    <a:pt x="-185" y="315912"/>
                    <a:pt x="25215"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2" name="Rettangolo arrotondato 71"/>
            <p:cNvSpPr/>
            <p:nvPr/>
          </p:nvSpPr>
          <p:spPr bwMode="auto">
            <a:xfrm>
              <a:off x="54511" y="888332"/>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5" name="Text Box 14"/>
            <p:cNvSpPr txBox="1">
              <a:spLocks noChangeArrowheads="1"/>
            </p:cNvSpPr>
            <p:nvPr/>
          </p:nvSpPr>
          <p:spPr bwMode="auto">
            <a:xfrm>
              <a:off x="44361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smtClean="0">
                  <a:solidFill>
                    <a:srgbClr val="0066FF"/>
                  </a:solidFill>
                  <a:effectLst/>
                  <a:latin typeface="Calibri" pitchFamily="34" charset="0"/>
                </a:rPr>
                <a:t>Solidus of peridotite KR4003</a:t>
              </a:r>
              <a:endParaRPr lang="en-GB" b="1" dirty="0">
                <a:solidFill>
                  <a:srgbClr val="0066FF"/>
                </a:solidFill>
                <a:effectLst/>
                <a:latin typeface="Calibri" pitchFamily="34" charset="0"/>
              </a:endParaRPr>
            </a:p>
          </p:txBody>
        </p:sp>
        <p:sp>
          <p:nvSpPr>
            <p:cNvPr id="76" name="Figura a mano libera 75"/>
            <p:cNvSpPr/>
            <p:nvPr/>
          </p:nvSpPr>
          <p:spPr bwMode="auto">
            <a:xfrm rot="20805283" flipV="1">
              <a:off x="7294928" y="5993549"/>
              <a:ext cx="737642" cy="193756"/>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Figura a mano libera 10"/>
            <p:cNvSpPr/>
            <p:nvPr/>
          </p:nvSpPr>
          <p:spPr bwMode="auto">
            <a:xfrm>
              <a:off x="2295524" y="2911616"/>
              <a:ext cx="5117041" cy="1528394"/>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270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Figura a mano libera 76"/>
            <p:cNvSpPr/>
            <p:nvPr/>
          </p:nvSpPr>
          <p:spPr bwMode="auto">
            <a:xfrm>
              <a:off x="6975475" y="175260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9" name="Gruppo 8"/>
            <p:cNvGrpSpPr/>
            <p:nvPr/>
          </p:nvGrpSpPr>
          <p:grpSpPr>
            <a:xfrm>
              <a:off x="6922553" y="1884361"/>
              <a:ext cx="396878" cy="338554"/>
              <a:chOff x="6922553" y="1884361"/>
              <a:chExt cx="396878" cy="338554"/>
            </a:xfrm>
          </p:grpSpPr>
          <p:sp>
            <p:nvSpPr>
              <p:cNvPr id="55" name="Rettangolo 54"/>
              <p:cNvSpPr/>
              <p:nvPr/>
            </p:nvSpPr>
            <p:spPr bwMode="auto">
              <a:xfrm rot="20118341">
                <a:off x="7029408" y="1944483"/>
                <a:ext cx="174002"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22553"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30</a:t>
                </a:r>
                <a:endParaRPr lang="en-GB" sz="1600" b="1" dirty="0">
                  <a:solidFill>
                    <a:srgbClr val="FF0000"/>
                  </a:solidFill>
                  <a:effectLst/>
                  <a:latin typeface="Calibri" pitchFamily="34" charset="0"/>
                </a:endParaRPr>
              </a:p>
            </p:txBody>
          </p:sp>
        </p:grpSp>
        <p:sp>
          <p:nvSpPr>
            <p:cNvPr id="21" name="Ovale 20"/>
            <p:cNvSpPr/>
            <p:nvPr/>
          </p:nvSpPr>
          <p:spPr bwMode="auto">
            <a:xfrm>
              <a:off x="6856414" y="1614489"/>
              <a:ext cx="247650" cy="255586"/>
            </a:xfrm>
            <a:prstGeom prst="ellipse">
              <a:avLst/>
            </a:prstGeom>
            <a:solidFill>
              <a:srgbClr val="00B05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9" name="Figura a mano libera 78"/>
            <p:cNvSpPr/>
            <p:nvPr/>
          </p:nvSpPr>
          <p:spPr bwMode="auto">
            <a:xfrm>
              <a:off x="5432029" y="1689100"/>
              <a:ext cx="347830" cy="780730"/>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a:glow rad="63500">
                <a:srgbClr val="FFFF0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10</a:t>
                </a:r>
                <a:endParaRPr lang="en-GB" sz="1600" b="1" dirty="0">
                  <a:solidFill>
                    <a:srgbClr val="FF0000"/>
                  </a:solidFill>
                  <a:effectLst/>
                  <a:latin typeface="Calibri" pitchFamily="34" charset="0"/>
                </a:endParaRP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Ovale 70"/>
            <p:cNvSpPr/>
            <p:nvPr/>
          </p:nvSpPr>
          <p:spPr bwMode="auto">
            <a:xfrm>
              <a:off x="5337175" y="1614489"/>
              <a:ext cx="247650" cy="255586"/>
            </a:xfrm>
            <a:prstGeom prst="ellipse">
              <a:avLst/>
            </a:prstGeom>
            <a:solidFill>
              <a:srgbClr val="7030A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8" name="Figura a mano libera 77"/>
            <p:cNvSpPr/>
            <p:nvPr/>
          </p:nvSpPr>
          <p:spPr bwMode="auto">
            <a:xfrm>
              <a:off x="1316046" y="2279014"/>
              <a:ext cx="4347519" cy="2347913"/>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270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81" name="CasellaDiTesto 80"/>
          <p:cNvSpPr txBox="1"/>
          <p:nvPr/>
        </p:nvSpPr>
        <p:spPr>
          <a:xfrm>
            <a:off x="4282441" y="3759923"/>
            <a:ext cx="3124832" cy="954107"/>
          </a:xfrm>
          <a:prstGeom prst="rect">
            <a:avLst/>
          </a:prstGeom>
          <a:noFill/>
        </p:spPr>
        <p:txBody>
          <a:bodyPr wrap="square" rtlCol="0">
            <a:spAutoFit/>
          </a:bodyPr>
          <a:lstStyle/>
          <a:p>
            <a:pPr algn="ctr"/>
            <a:r>
              <a:rPr lang="en-GB" sz="2800" dirty="0" smtClean="0">
                <a:solidFill>
                  <a:schemeClr val="tx1"/>
                </a:solidFill>
                <a:effectLst/>
                <a:latin typeface="Calibri" panose="020F0502020204030204" pitchFamily="34" charset="0"/>
                <a:cs typeface="Calibri" panose="020F0502020204030204" pitchFamily="34" charset="0"/>
              </a:rPr>
              <a:t>Conclusion:</a:t>
            </a:r>
          </a:p>
          <a:p>
            <a:pPr algn="ctr"/>
            <a:r>
              <a:rPr lang="en-GB" sz="2800" b="1" dirty="0" smtClean="0">
                <a:solidFill>
                  <a:schemeClr val="tx1"/>
                </a:solidFill>
                <a:effectLst/>
                <a:latin typeface="Calibri" panose="020F0502020204030204" pitchFamily="34" charset="0"/>
                <a:cs typeface="Calibri" panose="020F0502020204030204" pitchFamily="34" charset="0"/>
              </a:rPr>
              <a:t>High MgO = High T</a:t>
            </a:r>
            <a:endParaRPr lang="en-GB" sz="2800" b="1" dirty="0">
              <a:solidFill>
                <a:schemeClr val="tx1"/>
              </a:solidFill>
              <a:effectLst/>
              <a:latin typeface="Calibri" panose="020F0502020204030204" pitchFamily="34" charset="0"/>
              <a:cs typeface="Calibri" panose="020F0502020204030204" pitchFamily="34" charset="0"/>
            </a:endParaRPr>
          </a:p>
        </p:txBody>
      </p:sp>
      <p:sp>
        <p:nvSpPr>
          <p:cNvPr id="82" name="CasellaDiTesto 81"/>
          <p:cNvSpPr txBox="1"/>
          <p:nvPr/>
        </p:nvSpPr>
        <p:spPr>
          <a:xfrm>
            <a:off x="4282441" y="4964877"/>
            <a:ext cx="3124832" cy="712183"/>
          </a:xfrm>
          <a:prstGeom prst="rect">
            <a:avLst/>
          </a:prstGeom>
          <a:noFill/>
        </p:spPr>
        <p:txBody>
          <a:bodyPr wrap="square" rtlCol="0">
            <a:spAutoFit/>
          </a:bodyPr>
          <a:lstStyle/>
          <a:p>
            <a:pPr algn="ctr">
              <a:lnSpc>
                <a:spcPts val="2400"/>
              </a:lnSpc>
            </a:pPr>
            <a:r>
              <a:rPr lang="en-GB" sz="2400" i="1" dirty="0" smtClean="0">
                <a:solidFill>
                  <a:schemeClr val="tx1"/>
                </a:solidFill>
                <a:effectLst/>
                <a:latin typeface="Calibri" panose="020F0502020204030204" pitchFamily="34" charset="0"/>
                <a:cs typeface="Calibri" panose="020F0502020204030204" pitchFamily="34" charset="0"/>
              </a:rPr>
              <a:t>Valid for volatile-free mantle solidi only.</a:t>
            </a:r>
            <a:endParaRPr lang="en-GB" sz="2400" b="1" i="1" dirty="0">
              <a:solidFill>
                <a:schemeClr val="tx1"/>
              </a:solidFill>
              <a:effectLst/>
              <a:latin typeface="Calibri" panose="020F0502020204030204" pitchFamily="34" charset="0"/>
              <a:cs typeface="Calibri" panose="020F0502020204030204" pitchFamily="34" charset="0"/>
            </a:endParaRPr>
          </a:p>
        </p:txBody>
      </p:sp>
      <p:sp>
        <p:nvSpPr>
          <p:cNvPr id="74" name="Text Box 14"/>
          <p:cNvSpPr txBox="1">
            <a:spLocks noChangeArrowheads="1"/>
          </p:cNvSpPr>
          <p:nvPr/>
        </p:nvSpPr>
        <p:spPr bwMode="auto">
          <a:xfrm>
            <a:off x="4436157" y="6265154"/>
            <a:ext cx="3510170"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smtClean="0">
                <a:solidFill>
                  <a:srgbClr val="0066FF"/>
                </a:solidFill>
                <a:effectLst/>
                <a:latin typeface="Calibri" pitchFamily="34" charset="0"/>
              </a:rPr>
              <a:t>Herzberg and Asimow, 2015 (G3, 16, 563-578)</a:t>
            </a:r>
            <a:endParaRPr lang="en-GB" sz="1200" i="1" dirty="0">
              <a:solidFill>
                <a:srgbClr val="0066FF"/>
              </a:solidFill>
              <a:effectLst/>
              <a:latin typeface="Calibri" pitchFamily="34" charset="0"/>
            </a:endParaRPr>
          </a:p>
        </p:txBody>
      </p:sp>
    </p:spTree>
    <p:extLst>
      <p:ext uri="{BB962C8B-B14F-4D97-AF65-F5344CB8AC3E}">
        <p14:creationId xmlns:p14="http://schemas.microsoft.com/office/powerpoint/2010/main" val="6070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7" name="Text Box 3"/>
          <p:cNvSpPr txBox="1">
            <a:spLocks noChangeArrowheads="1"/>
          </p:cNvSpPr>
          <p:nvPr/>
        </p:nvSpPr>
        <p:spPr bwMode="auto">
          <a:xfrm>
            <a:off x="317500" y="927100"/>
            <a:ext cx="8534400" cy="2654300"/>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When ascending mountains the temperature decreases. This is consequence of air compressibility.</a:t>
            </a:r>
          </a:p>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With decreasing pressure air expands and the temperature decreases. This means that there exists an adiabatic temperature gradient responsible for the decrease of temperature at high altitudes.</a:t>
            </a:r>
            <a:endParaRPr lang="en-GB" sz="28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820228"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Mantle Adiabat</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820229" name="Text Box 5"/>
          <p:cNvSpPr txBox="1">
            <a:spLocks noChangeArrowheads="1"/>
          </p:cNvSpPr>
          <p:nvPr/>
        </p:nvSpPr>
        <p:spPr bwMode="auto">
          <a:xfrm>
            <a:off x="317501" y="4365625"/>
            <a:ext cx="4975224" cy="946150"/>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This is the working principle of air cooling systems.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820230" name="Picture 6"/>
          <p:cNvPicPr>
            <a:picLocks noChangeAspect="1" noChangeArrowheads="1"/>
          </p:cNvPicPr>
          <p:nvPr/>
        </p:nvPicPr>
        <p:blipFill>
          <a:blip r:embed="rId3" cstate="print"/>
          <a:srcRect/>
          <a:stretch>
            <a:fillRect/>
          </a:stretch>
        </p:blipFill>
        <p:spPr bwMode="auto">
          <a:xfrm>
            <a:off x="5602288" y="3419475"/>
            <a:ext cx="3457575" cy="315277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0228"/>
                                        </p:tgtEl>
                                        <p:attrNameLst>
                                          <p:attrName>style.visibility</p:attrName>
                                        </p:attrNameLst>
                                      </p:cBhvr>
                                      <p:to>
                                        <p:strVal val="visible"/>
                                      </p:to>
                                    </p:set>
                                    <p:animEffect transition="in" filter="fade">
                                      <p:cBhvr>
                                        <p:cTn id="7" dur="500"/>
                                        <p:tgtEl>
                                          <p:spTgt spid="820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227">
                                            <p:txEl>
                                              <p:pRg st="0" end="0"/>
                                            </p:txEl>
                                          </p:spTgt>
                                        </p:tgtEl>
                                        <p:attrNameLst>
                                          <p:attrName>style.visibility</p:attrName>
                                        </p:attrNameLst>
                                      </p:cBhvr>
                                      <p:to>
                                        <p:strVal val="visible"/>
                                      </p:to>
                                    </p:set>
                                    <p:animEffect transition="in" filter="fade">
                                      <p:cBhvr>
                                        <p:cTn id="12" dur="500"/>
                                        <p:tgtEl>
                                          <p:spTgt spid="820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227">
                                            <p:txEl>
                                              <p:pRg st="1" end="1"/>
                                            </p:txEl>
                                          </p:spTgt>
                                        </p:tgtEl>
                                        <p:attrNameLst>
                                          <p:attrName>style.visibility</p:attrName>
                                        </p:attrNameLst>
                                      </p:cBhvr>
                                      <p:to>
                                        <p:strVal val="visible"/>
                                      </p:to>
                                    </p:set>
                                    <p:animEffect transition="in" filter="fade">
                                      <p:cBhvr>
                                        <p:cTn id="17" dur="500"/>
                                        <p:tgtEl>
                                          <p:spTgt spid="820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229">
                                            <p:txEl>
                                              <p:pRg st="0" end="0"/>
                                            </p:txEl>
                                          </p:spTgt>
                                        </p:tgtEl>
                                        <p:attrNameLst>
                                          <p:attrName>style.visibility</p:attrName>
                                        </p:attrNameLst>
                                      </p:cBhvr>
                                      <p:to>
                                        <p:strVal val="visible"/>
                                      </p:to>
                                    </p:set>
                                    <p:animEffect transition="in" filter="fade">
                                      <p:cBhvr>
                                        <p:cTn id="22" dur="500"/>
                                        <p:tgtEl>
                                          <p:spTgt spid="820229">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20230"/>
                                        </p:tgtEl>
                                        <p:attrNameLst>
                                          <p:attrName>style.visibility</p:attrName>
                                        </p:attrNameLst>
                                      </p:cBhvr>
                                      <p:to>
                                        <p:strVal val="visible"/>
                                      </p:to>
                                    </p:set>
                                    <p:animEffect transition="in" filter="fade">
                                      <p:cBhvr>
                                        <p:cTn id="26" dur="500"/>
                                        <p:tgtEl>
                                          <p:spTgt spid="82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8" grpId="0"/>
      <p:bldP spid="82022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1258" y="2080506"/>
            <a:ext cx="3973814" cy="4226316"/>
            <a:chOff x="-41258" y="2080506"/>
            <a:chExt cx="3973814" cy="4226316"/>
          </a:xfrm>
        </p:grpSpPr>
        <p:sp>
          <p:nvSpPr>
            <p:cNvPr id="16" name="Rettangolo 15"/>
            <p:cNvSpPr/>
            <p:nvPr/>
          </p:nvSpPr>
          <p:spPr bwMode="auto">
            <a:xfrm>
              <a:off x="-41258" y="2080506"/>
              <a:ext cx="3973814" cy="42263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14" name="Immagine 13"/>
            <p:cNvPicPr>
              <a:picLocks noChangeAspect="1"/>
            </p:cNvPicPr>
            <p:nvPr/>
          </p:nvPicPr>
          <p:blipFill rotWithShape="1">
            <a:blip r:embed="rId3" cstate="print"/>
            <a:srcRect l="13344"/>
            <a:stretch/>
          </p:blipFill>
          <p:spPr>
            <a:xfrm>
              <a:off x="114952" y="2080506"/>
              <a:ext cx="3795377" cy="4226316"/>
            </a:xfrm>
            <a:prstGeom prst="rect">
              <a:avLst/>
            </a:prstGeom>
          </p:spPr>
        </p:pic>
        <p:sp>
          <p:nvSpPr>
            <p:cNvPr id="74" name="CasellaDiTesto 73"/>
            <p:cNvSpPr txBox="1"/>
            <p:nvPr/>
          </p:nvSpPr>
          <p:spPr>
            <a:xfrm rot="16200000">
              <a:off x="-546514" y="3984091"/>
              <a:ext cx="1339958" cy="307135"/>
            </a:xfrm>
            <a:prstGeom prst="rect">
              <a:avLst/>
            </a:prstGeom>
            <a:noFill/>
          </p:spPr>
          <p:txBody>
            <a:bodyPr wrap="square" rtlCol="0">
              <a:spAutoFit/>
            </a:bodyPr>
            <a:lstStyle/>
            <a:p>
              <a:pPr algn="ctr">
                <a:lnSpc>
                  <a:spcPts val="1600"/>
                </a:lnSpc>
              </a:pPr>
              <a:r>
                <a:rPr lang="it-IT" dirty="0" err="1" smtClean="0">
                  <a:solidFill>
                    <a:schemeClr val="tx1"/>
                  </a:solidFill>
                  <a:effectLst/>
                  <a:latin typeface="Calibri" panose="020F0502020204030204" pitchFamily="34" charset="0"/>
                  <a:cs typeface="Calibri" panose="020F0502020204030204" pitchFamily="34" charset="0"/>
                </a:rPr>
                <a:t>P</a:t>
              </a:r>
              <a:r>
                <a:rPr lang="it-IT" baseline="-25000" dirty="0" err="1" smtClean="0">
                  <a:solidFill>
                    <a:schemeClr val="tx1"/>
                  </a:solidFill>
                  <a:effectLst/>
                  <a:latin typeface="Calibri" panose="020F0502020204030204" pitchFamily="34" charset="0"/>
                  <a:cs typeface="Calibri" panose="020F0502020204030204" pitchFamily="34" charset="0"/>
                </a:rPr>
                <a:t>solidus</a:t>
              </a:r>
              <a:r>
                <a:rPr lang="it-IT" dirty="0" smtClean="0">
                  <a:solidFill>
                    <a:schemeClr val="tx1"/>
                  </a:solidFill>
                  <a:effectLst/>
                  <a:latin typeface="Calibri" panose="020F0502020204030204" pitchFamily="34" charset="0"/>
                  <a:cs typeface="Calibri" panose="020F0502020204030204" pitchFamily="34" charset="0"/>
                </a:rPr>
                <a:t> (GPa)</a:t>
              </a:r>
              <a:endParaRPr lang="it-IT" dirty="0">
                <a:solidFill>
                  <a:schemeClr val="tx1"/>
                </a:solidFill>
                <a:effectLst/>
                <a:latin typeface="Calibri" panose="020F0502020204030204" pitchFamily="34" charset="0"/>
                <a:cs typeface="Calibri" panose="020F0502020204030204"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1" name="Gruppo 10"/>
          <p:cNvGrpSpPr/>
          <p:nvPr/>
        </p:nvGrpSpPr>
        <p:grpSpPr>
          <a:xfrm>
            <a:off x="3843866" y="880801"/>
            <a:ext cx="5266271" cy="5733982"/>
            <a:chOff x="3843866" y="880801"/>
            <a:chExt cx="5266271" cy="5733982"/>
          </a:xfrm>
        </p:grpSpPr>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38</a:t>
                </a:r>
                <a:endParaRPr lang="en-GB" sz="1600" b="1" dirty="0">
                  <a:solidFill>
                    <a:srgbClr val="FF0000"/>
                  </a:solidFill>
                  <a:effectLst/>
                  <a:latin typeface="Calibri" pitchFamily="34" charset="0"/>
                </a:endParaRPr>
              </a:p>
            </p:txBody>
          </p:sp>
        </p:grpSp>
        <p:grpSp>
          <p:nvGrpSpPr>
            <p:cNvPr id="9" name="Gruppo 8"/>
            <p:cNvGrpSpPr/>
            <p:nvPr/>
          </p:nvGrpSpPr>
          <p:grpSpPr>
            <a:xfrm>
              <a:off x="6911972" y="1884361"/>
              <a:ext cx="396878" cy="338554"/>
              <a:chOff x="6911972" y="1884361"/>
              <a:chExt cx="396878" cy="338554"/>
            </a:xfrm>
          </p:grpSpPr>
          <p:sp>
            <p:nvSpPr>
              <p:cNvPr id="55" name="Rettangolo 54"/>
              <p:cNvSpPr/>
              <p:nvPr/>
            </p:nvSpPr>
            <p:spPr bwMode="auto">
              <a:xfrm rot="20471206">
                <a:off x="7034963"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11972"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30</a:t>
                </a:r>
                <a:endParaRPr lang="en-GB" sz="1600" b="1" dirty="0">
                  <a:solidFill>
                    <a:srgbClr val="FF0000"/>
                  </a:solidFill>
                  <a:effectLst/>
                  <a:latin typeface="Calibri" pitchFamily="34" charset="0"/>
                </a:endParaRP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20</a:t>
                </a:r>
                <a:endParaRPr lang="en-GB" sz="1600" b="1" dirty="0">
                  <a:solidFill>
                    <a:srgbClr val="FF0000"/>
                  </a:solidFill>
                  <a:effectLst/>
                  <a:latin typeface="Calibri" pitchFamily="34" charset="0"/>
                </a:endParaRPr>
              </a:p>
            </p:txBody>
          </p:sp>
        </p:gr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10</a:t>
                </a:r>
                <a:endParaRPr lang="en-GB" sz="1600" b="1" dirty="0">
                  <a:solidFill>
                    <a:srgbClr val="FF0000"/>
                  </a:solidFill>
                  <a:effectLst/>
                  <a:latin typeface="Calibri" pitchFamily="34" charset="0"/>
                </a:endParaRPr>
              </a:p>
            </p:txBody>
          </p:sp>
        </p:grpSp>
      </p:grpSp>
      <p:sp>
        <p:nvSpPr>
          <p:cNvPr id="73" name="CasellaDiTesto 72"/>
          <p:cNvSpPr txBox="1"/>
          <p:nvPr/>
        </p:nvSpPr>
        <p:spPr>
          <a:xfrm>
            <a:off x="0" y="1016139"/>
            <a:ext cx="3934142" cy="830997"/>
          </a:xfrm>
          <a:prstGeom prst="rect">
            <a:avLst/>
          </a:prstGeom>
          <a:noFill/>
        </p:spPr>
        <p:txBody>
          <a:bodyPr wrap="square" rtlCol="0">
            <a:spAutoFit/>
          </a:bodyPr>
          <a:lstStyle/>
          <a:p>
            <a:pPr algn="ctr"/>
            <a:r>
              <a:rPr lang="it-IT" sz="2400" b="1" dirty="0" err="1" smtClean="0">
                <a:solidFill>
                  <a:schemeClr val="bg1"/>
                </a:solidFill>
                <a:effectLst/>
                <a:latin typeface="Calibri" panose="020F0502020204030204" pitchFamily="34" charset="0"/>
                <a:cs typeface="Calibri" panose="020F0502020204030204" pitchFamily="34" charset="0"/>
              </a:rPr>
              <a:t>P</a:t>
            </a:r>
            <a:r>
              <a:rPr lang="it-IT" sz="2400" b="1" baseline="-25000" dirty="0" err="1" smtClean="0">
                <a:solidFill>
                  <a:schemeClr val="bg1"/>
                </a:solidFill>
                <a:effectLst/>
                <a:latin typeface="Calibri" panose="020F0502020204030204" pitchFamily="34" charset="0"/>
                <a:cs typeface="Calibri" panose="020F0502020204030204" pitchFamily="34" charset="0"/>
              </a:rPr>
              <a:t>solidus</a:t>
            </a:r>
            <a:r>
              <a:rPr lang="it-IT" sz="2400" b="1" dirty="0" smtClean="0">
                <a:solidFill>
                  <a:schemeClr val="bg1"/>
                </a:solidFill>
                <a:effectLst/>
                <a:latin typeface="Calibri" panose="020F0502020204030204" pitchFamily="34" charset="0"/>
                <a:cs typeface="Calibri" panose="020F0502020204030204" pitchFamily="34" charset="0"/>
              </a:rPr>
              <a:t> =</a:t>
            </a:r>
            <a:endParaRPr lang="it-IT" sz="2400" b="1" dirty="0">
              <a:solidFill>
                <a:schemeClr val="bg1"/>
              </a:solidFill>
              <a:effectLst/>
              <a:latin typeface="Calibri" panose="020F0502020204030204" pitchFamily="34" charset="0"/>
              <a:cs typeface="Calibri" panose="020F0502020204030204" pitchFamily="34" charset="0"/>
            </a:endParaRPr>
          </a:p>
          <a:p>
            <a:pPr algn="ctr"/>
            <a:r>
              <a:rPr lang="it-IT" sz="2400" b="1" dirty="0" smtClean="0">
                <a:solidFill>
                  <a:schemeClr val="bg1"/>
                </a:solidFill>
                <a:effectLst/>
                <a:latin typeface="Calibri" panose="020F0502020204030204" pitchFamily="34" charset="0"/>
                <a:cs typeface="Calibri" panose="020F0502020204030204" pitchFamily="34" charset="0"/>
              </a:rPr>
              <a:t>MgO</a:t>
            </a:r>
            <a:r>
              <a:rPr lang="it-IT" sz="2400" b="1" baseline="30000" dirty="0" smtClean="0">
                <a:solidFill>
                  <a:schemeClr val="bg1"/>
                </a:solidFill>
                <a:effectLst/>
                <a:latin typeface="Calibri" panose="020F0502020204030204" pitchFamily="34" charset="0"/>
                <a:cs typeface="Calibri" panose="020F0502020204030204" pitchFamily="34" charset="0"/>
              </a:rPr>
              <a:t>-0.52</a:t>
            </a:r>
            <a:r>
              <a:rPr lang="it-IT" b="1" dirty="0" smtClean="0">
                <a:solidFill>
                  <a:schemeClr val="bg1"/>
                </a:solidFill>
                <a:effectLst/>
                <a:latin typeface="Calibri" panose="020F0502020204030204" pitchFamily="34" charset="0"/>
                <a:cs typeface="Calibri" panose="020F0502020204030204" pitchFamily="34" charset="0"/>
              </a:rPr>
              <a:t> </a:t>
            </a:r>
            <a:r>
              <a:rPr lang="it-IT" sz="2400" b="1" dirty="0" err="1" smtClean="0">
                <a:solidFill>
                  <a:schemeClr val="bg1"/>
                </a:solidFill>
                <a:effectLst/>
                <a:latin typeface="Calibri" panose="020F0502020204030204" pitchFamily="34" charset="0"/>
                <a:cs typeface="Calibri" panose="020F0502020204030204" pitchFamily="34" charset="0"/>
              </a:rPr>
              <a:t>exp</a:t>
            </a:r>
            <a:r>
              <a:rPr lang="it-IT" sz="2400" b="1" dirty="0" smtClean="0">
                <a:solidFill>
                  <a:schemeClr val="bg1"/>
                </a:solidFill>
                <a:effectLst/>
                <a:latin typeface="Calibri" panose="020F0502020204030204" pitchFamily="34" charset="0"/>
                <a:cs typeface="Calibri" panose="020F0502020204030204" pitchFamily="34" charset="0"/>
              </a:rPr>
              <a:t>(0.13</a:t>
            </a:r>
            <a:r>
              <a:rPr lang="it-IT" b="1" dirty="0" smtClean="0">
                <a:solidFill>
                  <a:schemeClr val="bg1"/>
                </a:solidFill>
                <a:effectLst/>
                <a:latin typeface="Calibri" panose="020F0502020204030204" pitchFamily="34" charset="0"/>
                <a:cs typeface="Calibri" panose="020F0502020204030204" pitchFamily="34" charset="0"/>
              </a:rPr>
              <a:t> </a:t>
            </a:r>
            <a:r>
              <a:rPr lang="it-IT" sz="2400" b="1" dirty="0" smtClean="0">
                <a:solidFill>
                  <a:schemeClr val="bg1"/>
                </a:solidFill>
                <a:effectLst/>
                <a:latin typeface="Calibri" panose="020F0502020204030204" pitchFamily="34" charset="0"/>
                <a:cs typeface="Calibri" panose="020F0502020204030204" pitchFamily="34" charset="0"/>
              </a:rPr>
              <a:t>+</a:t>
            </a:r>
            <a:r>
              <a:rPr lang="it-IT" b="1" dirty="0" smtClean="0">
                <a:solidFill>
                  <a:schemeClr val="bg1"/>
                </a:solidFill>
                <a:effectLst/>
                <a:latin typeface="Calibri" panose="020F0502020204030204" pitchFamily="34" charset="0"/>
                <a:cs typeface="Calibri" panose="020F0502020204030204" pitchFamily="34" charset="0"/>
              </a:rPr>
              <a:t> </a:t>
            </a:r>
            <a:r>
              <a:rPr lang="it-IT" sz="2400" b="1" dirty="0" smtClean="0">
                <a:solidFill>
                  <a:schemeClr val="bg1"/>
                </a:solidFill>
                <a:effectLst/>
                <a:latin typeface="Calibri" panose="020F0502020204030204" pitchFamily="34" charset="0"/>
                <a:cs typeface="Calibri" panose="020F0502020204030204" pitchFamily="34" charset="0"/>
              </a:rPr>
              <a:t>0.15MgO)</a:t>
            </a:r>
            <a:endParaRPr lang="it-IT" sz="2400" b="1" dirty="0">
              <a:solidFill>
                <a:schemeClr val="bg1"/>
              </a:solidFill>
              <a:effectLst/>
              <a:latin typeface="Calibri" panose="020F0502020204030204" pitchFamily="34" charset="0"/>
              <a:cs typeface="Calibri" panose="020F0502020204030204" pitchFamily="34" charset="0"/>
            </a:endParaRPr>
          </a:p>
        </p:txBody>
      </p:sp>
      <p:sp>
        <p:nvSpPr>
          <p:cNvPr id="62"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smtClean="0">
                <a:solidFill>
                  <a:srgbClr val="FF0000"/>
                </a:solidFill>
                <a:effectLst/>
                <a:latin typeface="Calibri" pitchFamily="34" charset="0"/>
              </a:rPr>
              <a:t>Wt% MgO contents of melts</a:t>
            </a:r>
            <a:endParaRPr lang="en-GB" sz="2000" b="1" dirty="0">
              <a:solidFill>
                <a:srgbClr val="FF0000"/>
              </a:solidFill>
              <a:effectLst/>
              <a:latin typeface="Calibri" pitchFamily="34" charset="0"/>
            </a:endParaRPr>
          </a:p>
        </p:txBody>
      </p:sp>
      <p:sp>
        <p:nvSpPr>
          <p:cNvPr id="63" name="CasellaDiTesto 62"/>
          <p:cNvSpPr txBox="1"/>
          <p:nvPr/>
        </p:nvSpPr>
        <p:spPr>
          <a:xfrm>
            <a:off x="4385202" y="3518623"/>
            <a:ext cx="2799272" cy="1785104"/>
          </a:xfrm>
          <a:prstGeom prst="rect">
            <a:avLst/>
          </a:prstGeom>
          <a:noFill/>
        </p:spPr>
        <p:txBody>
          <a:bodyPr wrap="square" rtlCol="0">
            <a:spAutoFit/>
          </a:bodyPr>
          <a:lstStyle/>
          <a:p>
            <a:pPr algn="ctr"/>
            <a:r>
              <a:rPr lang="en-GB" sz="2200" dirty="0" smtClean="0">
                <a:solidFill>
                  <a:schemeClr val="tx1"/>
                </a:solidFill>
                <a:effectLst/>
                <a:latin typeface="Calibri" panose="020F0502020204030204" pitchFamily="34" charset="0"/>
                <a:cs typeface="Calibri" panose="020F0502020204030204" pitchFamily="34" charset="0"/>
              </a:rPr>
              <a:t>This is the equation   to describe the solidus of anhydrous peridotite melts as function of pressure</a:t>
            </a:r>
            <a:endParaRPr lang="en-GB" sz="2200" b="1" dirty="0">
              <a:solidFill>
                <a:schemeClr val="tx1"/>
              </a:solidFill>
              <a:effectLst/>
              <a:latin typeface="Calibri" panose="020F0502020204030204" pitchFamily="34" charset="0"/>
              <a:cs typeface="Calibri" panose="020F0502020204030204" pitchFamily="34" charset="0"/>
            </a:endParaRPr>
          </a:p>
        </p:txBody>
      </p:sp>
      <p:cxnSp>
        <p:nvCxnSpPr>
          <p:cNvPr id="64" name="Connettore 1 63"/>
          <p:cNvCxnSpPr/>
          <p:nvPr/>
        </p:nvCxnSpPr>
        <p:spPr bwMode="auto">
          <a:xfrm>
            <a:off x="497347" y="3006746"/>
            <a:ext cx="2592000" cy="1590"/>
          </a:xfrm>
          <a:prstGeom prst="line">
            <a:avLst/>
          </a:prstGeom>
          <a:noFill/>
          <a:ln w="19050" cap="flat" cmpd="sng" algn="ctr">
            <a:solidFill>
              <a:srgbClr val="00B050"/>
            </a:solidFill>
            <a:prstDash val="solid"/>
            <a:round/>
            <a:headEnd type="none" w="med" len="med"/>
            <a:tailEnd type="none" w="med" len="med"/>
          </a:ln>
          <a:effectLst/>
        </p:spPr>
      </p:cxnSp>
      <p:cxnSp>
        <p:nvCxnSpPr>
          <p:cNvPr id="65" name="Connettore 1 64"/>
          <p:cNvCxnSpPr/>
          <p:nvPr/>
        </p:nvCxnSpPr>
        <p:spPr bwMode="auto">
          <a:xfrm flipV="1">
            <a:off x="3095440" y="2998815"/>
            <a:ext cx="0" cy="2664000"/>
          </a:xfrm>
          <a:prstGeom prst="line">
            <a:avLst/>
          </a:prstGeom>
          <a:noFill/>
          <a:ln w="19050" cap="flat" cmpd="sng" algn="ctr">
            <a:solidFill>
              <a:srgbClr val="00B050"/>
            </a:solidFill>
            <a:prstDash val="solid"/>
            <a:round/>
            <a:headEnd type="none" w="med" len="med"/>
            <a:tailEnd type="none" w="med" len="med"/>
          </a:ln>
          <a:effectLst/>
        </p:spPr>
      </p:cxnSp>
      <p:sp>
        <p:nvSpPr>
          <p:cNvPr id="66" name="Figura a mano libera 65"/>
          <p:cNvSpPr/>
          <p:nvPr/>
        </p:nvSpPr>
        <p:spPr bwMode="auto">
          <a:xfrm>
            <a:off x="6575425" y="1743074"/>
            <a:ext cx="1225550" cy="3658321"/>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9" name="Connettore 1 68"/>
          <p:cNvCxnSpPr/>
          <p:nvPr/>
        </p:nvCxnSpPr>
        <p:spPr bwMode="auto">
          <a:xfrm>
            <a:off x="4415860" y="5452196"/>
            <a:ext cx="3420000" cy="1590"/>
          </a:xfrm>
          <a:prstGeom prst="line">
            <a:avLst/>
          </a:prstGeom>
          <a:noFill/>
          <a:ln w="19050" cap="flat" cmpd="sng" algn="ctr">
            <a:solidFill>
              <a:srgbClr val="00B050"/>
            </a:solidFill>
            <a:prstDash val="solid"/>
            <a:round/>
            <a:headEnd type="none" w="med" len="med"/>
            <a:tailEnd type="none" w="med" len="med"/>
          </a:ln>
          <a:effectLst/>
        </p:spPr>
      </p:cxnSp>
      <p:cxnSp>
        <p:nvCxnSpPr>
          <p:cNvPr id="70" name="Connettore 1 69"/>
          <p:cNvCxnSpPr/>
          <p:nvPr/>
        </p:nvCxnSpPr>
        <p:spPr bwMode="auto">
          <a:xfrm flipV="1">
            <a:off x="2014512" y="4872003"/>
            <a:ext cx="0" cy="792000"/>
          </a:xfrm>
          <a:prstGeom prst="line">
            <a:avLst/>
          </a:prstGeom>
          <a:noFill/>
          <a:ln w="19050" cap="flat" cmpd="sng" algn="ctr">
            <a:solidFill>
              <a:srgbClr val="FFC000"/>
            </a:solidFill>
            <a:prstDash val="solid"/>
            <a:round/>
            <a:headEnd type="none" w="med" len="med"/>
            <a:tailEnd type="none" w="med" len="med"/>
          </a:ln>
          <a:effectLst/>
        </p:spPr>
      </p:cxnSp>
      <p:sp>
        <p:nvSpPr>
          <p:cNvPr id="77" name="Figura a mano libera 76"/>
          <p:cNvSpPr/>
          <p:nvPr/>
        </p:nvSpPr>
        <p:spPr bwMode="auto">
          <a:xfrm>
            <a:off x="5800725" y="173355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8" name="Figura a mano libera 77"/>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81" name="Connettore 1 80"/>
          <p:cNvCxnSpPr/>
          <p:nvPr/>
        </p:nvCxnSpPr>
        <p:spPr bwMode="auto">
          <a:xfrm>
            <a:off x="497347" y="4875306"/>
            <a:ext cx="1530000" cy="1590"/>
          </a:xfrm>
          <a:prstGeom prst="line">
            <a:avLst/>
          </a:prstGeom>
          <a:noFill/>
          <a:ln w="19050" cap="flat" cmpd="sng" algn="ctr">
            <a:solidFill>
              <a:srgbClr val="FFC000"/>
            </a:solidFill>
            <a:prstDash val="solid"/>
            <a:round/>
            <a:headEnd type="none" w="med" len="med"/>
            <a:tailEnd type="none" w="med" len="med"/>
          </a:ln>
          <a:effectLst/>
        </p:spPr>
      </p:cxnSp>
      <p:cxnSp>
        <p:nvCxnSpPr>
          <p:cNvPr id="82" name="Connettore 1 81"/>
          <p:cNvCxnSpPr/>
          <p:nvPr/>
        </p:nvCxnSpPr>
        <p:spPr bwMode="auto">
          <a:xfrm>
            <a:off x="4415860" y="2867746"/>
            <a:ext cx="1872000" cy="1590"/>
          </a:xfrm>
          <a:prstGeom prst="line">
            <a:avLst/>
          </a:prstGeom>
          <a:noFill/>
          <a:ln w="19050" cap="flat" cmpd="sng" algn="ctr">
            <a:solidFill>
              <a:srgbClr val="FFC000"/>
            </a:solidFill>
            <a:prstDash val="solid"/>
            <a:round/>
            <a:headEnd type="none" w="med" len="med"/>
            <a:tailEnd type="none" w="med" len="med"/>
          </a:ln>
          <a:effectLst/>
        </p:spPr>
      </p:cxnSp>
      <p:sp>
        <p:nvSpPr>
          <p:cNvPr id="84" name="Text Box 14"/>
          <p:cNvSpPr txBox="1">
            <a:spLocks noChangeArrowheads="1"/>
          </p:cNvSpPr>
          <p:nvPr/>
        </p:nvSpPr>
        <p:spPr bwMode="auto">
          <a:xfrm rot="5400000">
            <a:off x="1772434" y="5146669"/>
            <a:ext cx="765385" cy="307777"/>
          </a:xfrm>
          <a:prstGeom prst="rect">
            <a:avLst/>
          </a:prstGeom>
          <a:noFill/>
          <a:ln w="9525" algn="ctr">
            <a:noFill/>
            <a:miter lim="800000"/>
            <a:headEnd/>
            <a:tailEnd/>
          </a:ln>
          <a:effectLst/>
        </p:spPr>
        <p:txBody>
          <a:bodyPr wrap="square">
            <a:spAutoFit/>
          </a:bodyPr>
          <a:lstStyle/>
          <a:p>
            <a:pPr>
              <a:spcBef>
                <a:spcPct val="50000"/>
              </a:spcBef>
              <a:defRPr/>
            </a:pPr>
            <a:r>
              <a:rPr lang="en-GB" sz="1400" dirty="0" smtClean="0">
                <a:solidFill>
                  <a:srgbClr val="FFC000"/>
                </a:solidFill>
                <a:effectLst/>
                <a:latin typeface="Calibri" pitchFamily="34" charset="0"/>
              </a:rPr>
              <a:t>14 wt%</a:t>
            </a:r>
            <a:endParaRPr lang="en-GB" sz="1400" dirty="0">
              <a:solidFill>
                <a:srgbClr val="FFC000"/>
              </a:solidFill>
              <a:effectLst/>
              <a:latin typeface="Calibri" pitchFamily="34" charset="0"/>
            </a:endParaRPr>
          </a:p>
        </p:txBody>
      </p:sp>
      <p:sp>
        <p:nvSpPr>
          <p:cNvPr id="85" name="Text Box 14"/>
          <p:cNvSpPr txBox="1">
            <a:spLocks noChangeArrowheads="1"/>
          </p:cNvSpPr>
          <p:nvPr/>
        </p:nvSpPr>
        <p:spPr bwMode="auto">
          <a:xfrm rot="4207741">
            <a:off x="7017763" y="3397286"/>
            <a:ext cx="765385" cy="261610"/>
          </a:xfrm>
          <a:prstGeom prst="rect">
            <a:avLst/>
          </a:prstGeom>
          <a:noFill/>
          <a:ln w="9525" algn="ctr">
            <a:noFill/>
            <a:miter lim="800000"/>
            <a:headEnd/>
            <a:tailEnd/>
          </a:ln>
          <a:effectLst/>
        </p:spPr>
        <p:txBody>
          <a:bodyPr wrap="square">
            <a:spAutoFit/>
          </a:bodyPr>
          <a:lstStyle/>
          <a:p>
            <a:pPr>
              <a:spcBef>
                <a:spcPct val="50000"/>
              </a:spcBef>
              <a:defRPr/>
            </a:pPr>
            <a:r>
              <a:rPr lang="en-GB" sz="1100" dirty="0" smtClean="0">
                <a:solidFill>
                  <a:srgbClr val="00B050"/>
                </a:solidFill>
                <a:effectLst/>
                <a:latin typeface="Calibri" pitchFamily="34" charset="0"/>
              </a:rPr>
              <a:t>24 wt%</a:t>
            </a:r>
            <a:endParaRPr lang="en-GB" sz="1100" dirty="0">
              <a:solidFill>
                <a:srgbClr val="00B050"/>
              </a:solidFill>
              <a:effectLst/>
              <a:latin typeface="Calibri" pitchFamily="34" charset="0"/>
            </a:endParaRPr>
          </a:p>
        </p:txBody>
      </p:sp>
      <p:sp>
        <p:nvSpPr>
          <p:cNvPr id="86" name="Text Box 14"/>
          <p:cNvSpPr txBox="1">
            <a:spLocks noChangeArrowheads="1"/>
          </p:cNvSpPr>
          <p:nvPr/>
        </p:nvSpPr>
        <p:spPr bwMode="auto">
          <a:xfrm rot="4082593">
            <a:off x="5878265" y="2426366"/>
            <a:ext cx="765385" cy="261610"/>
          </a:xfrm>
          <a:prstGeom prst="rect">
            <a:avLst/>
          </a:prstGeom>
          <a:noFill/>
          <a:ln w="9525" algn="ctr">
            <a:noFill/>
            <a:miter lim="800000"/>
            <a:headEnd/>
            <a:tailEnd/>
          </a:ln>
          <a:effectLst/>
        </p:spPr>
        <p:txBody>
          <a:bodyPr wrap="square">
            <a:spAutoFit/>
          </a:bodyPr>
          <a:lstStyle/>
          <a:p>
            <a:pPr>
              <a:spcBef>
                <a:spcPct val="50000"/>
              </a:spcBef>
              <a:defRPr/>
            </a:pPr>
            <a:r>
              <a:rPr lang="en-GB" sz="1100" dirty="0" smtClean="0">
                <a:solidFill>
                  <a:srgbClr val="FFC000"/>
                </a:solidFill>
                <a:effectLst/>
                <a:latin typeface="Calibri" pitchFamily="34" charset="0"/>
              </a:rPr>
              <a:t>14 wt%</a:t>
            </a:r>
            <a:endParaRPr lang="en-GB" sz="1100" dirty="0">
              <a:solidFill>
                <a:srgbClr val="FFC000"/>
              </a:solidFill>
              <a:effectLst/>
              <a:latin typeface="Calibri" pitchFamily="34" charset="0"/>
            </a:endParaRPr>
          </a:p>
        </p:txBody>
      </p:sp>
      <p:sp>
        <p:nvSpPr>
          <p:cNvPr id="87" name="Text Box 14"/>
          <p:cNvSpPr txBox="1">
            <a:spLocks noChangeArrowheads="1"/>
          </p:cNvSpPr>
          <p:nvPr/>
        </p:nvSpPr>
        <p:spPr bwMode="auto">
          <a:xfrm rot="5400000">
            <a:off x="2853088" y="5006969"/>
            <a:ext cx="765385" cy="307777"/>
          </a:xfrm>
          <a:prstGeom prst="rect">
            <a:avLst/>
          </a:prstGeom>
          <a:noFill/>
          <a:ln w="9525" algn="ctr">
            <a:noFill/>
            <a:miter lim="800000"/>
            <a:headEnd/>
            <a:tailEnd/>
          </a:ln>
          <a:effectLst/>
        </p:spPr>
        <p:txBody>
          <a:bodyPr wrap="square">
            <a:spAutoFit/>
          </a:bodyPr>
          <a:lstStyle/>
          <a:p>
            <a:pPr>
              <a:spcBef>
                <a:spcPct val="50000"/>
              </a:spcBef>
              <a:defRPr/>
            </a:pPr>
            <a:r>
              <a:rPr lang="en-GB" sz="1400" dirty="0" smtClean="0">
                <a:solidFill>
                  <a:srgbClr val="00B050"/>
                </a:solidFill>
                <a:effectLst/>
                <a:latin typeface="Calibri" pitchFamily="34" charset="0"/>
              </a:rPr>
              <a:t>24 wt%</a:t>
            </a:r>
            <a:endParaRPr lang="en-GB" sz="1400" dirty="0">
              <a:solidFill>
                <a:srgbClr val="00B050"/>
              </a:solidFill>
              <a:effectLst/>
              <a:latin typeface="Calibri" pitchFamily="34" charset="0"/>
            </a:endParaRPr>
          </a:p>
        </p:txBody>
      </p:sp>
      <p:sp>
        <p:nvSpPr>
          <p:cNvPr id="89" name="Text Box 14"/>
          <p:cNvSpPr txBox="1">
            <a:spLocks noChangeArrowheads="1"/>
          </p:cNvSpPr>
          <p:nvPr/>
        </p:nvSpPr>
        <p:spPr bwMode="auto">
          <a:xfrm>
            <a:off x="44361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smtClean="0">
                <a:solidFill>
                  <a:srgbClr val="0066FF"/>
                </a:solidFill>
                <a:effectLst/>
                <a:latin typeface="Calibri" pitchFamily="34" charset="0"/>
              </a:rPr>
              <a:t>Solidus of peridotite KR4003</a:t>
            </a:r>
            <a:endParaRPr lang="en-GB" b="1" dirty="0">
              <a:solidFill>
                <a:srgbClr val="0066FF"/>
              </a:solidFill>
              <a:effectLst/>
              <a:latin typeface="Calibri" pitchFamily="34" charset="0"/>
            </a:endParaRPr>
          </a:p>
        </p:txBody>
      </p:sp>
      <p:sp>
        <p:nvSpPr>
          <p:cNvPr id="90" name="Figura a mano libera 89"/>
          <p:cNvSpPr/>
          <p:nvPr/>
        </p:nvSpPr>
        <p:spPr bwMode="auto">
          <a:xfrm rot="20805283" flipV="1">
            <a:off x="7294928" y="5993549"/>
            <a:ext cx="737642" cy="193756"/>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7" name="Text Box 14"/>
          <p:cNvSpPr txBox="1">
            <a:spLocks noChangeArrowheads="1"/>
          </p:cNvSpPr>
          <p:nvPr/>
        </p:nvSpPr>
        <p:spPr bwMode="auto">
          <a:xfrm>
            <a:off x="4436157" y="6265154"/>
            <a:ext cx="3510170"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smtClean="0">
                <a:solidFill>
                  <a:srgbClr val="0066FF"/>
                </a:solidFill>
                <a:effectLst/>
                <a:latin typeface="Calibri" pitchFamily="34" charset="0"/>
              </a:rPr>
              <a:t>Herzberg and Asimow, 2015 (G3, 16, 563-578)</a:t>
            </a:r>
            <a:endParaRPr lang="en-GB" sz="1200" i="1" dirty="0">
              <a:solidFill>
                <a:srgbClr val="0066FF"/>
              </a:solidFill>
              <a:effectLst/>
              <a:latin typeface="Calibri" pitchFamily="34" charset="0"/>
            </a:endParaRPr>
          </a:p>
        </p:txBody>
      </p:sp>
    </p:spTree>
    <p:extLst>
      <p:ext uri="{BB962C8B-B14F-4D97-AF65-F5344CB8AC3E}">
        <p14:creationId xmlns:p14="http://schemas.microsoft.com/office/powerpoint/2010/main" val="32526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2000"/>
                                        <p:tgtEl>
                                          <p:spTgt spid="6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1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left)">
                                      <p:cBhvr>
                                        <p:cTn id="45" dur="1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down)">
                                      <p:cBhvr>
                                        <p:cTn id="50" dur="500"/>
                                        <p:tgtEl>
                                          <p:spTgt spid="70"/>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500"/>
                                        <p:tgtEl>
                                          <p:spTgt spid="8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wipe(right)">
                                      <p:cBhvr>
                                        <p:cTn id="68" dur="1500"/>
                                        <p:tgtEl>
                                          <p:spTgt spid="81"/>
                                        </p:tgtEl>
                                      </p:cBhvr>
                                    </p:animEffect>
                                  </p:childTnLst>
                                </p:cTn>
                              </p:par>
                            </p:childTnLst>
                          </p:cTn>
                        </p:par>
                        <p:par>
                          <p:cTn id="69" fill="hold">
                            <p:stCondLst>
                              <p:cond delay="1500"/>
                            </p:stCondLst>
                            <p:childTnLst>
                              <p:par>
                                <p:cTn id="70" presetID="22" presetClass="entr" presetSubtype="8"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left)">
                                      <p:cBhvr>
                                        <p:cTn id="7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3" grpId="0"/>
      <p:bldP spid="66" grpId="0" animBg="1"/>
      <p:bldP spid="77" grpId="0" animBg="1"/>
      <p:bldP spid="84" grpId="0"/>
      <p:bldP spid="85" grpId="0"/>
      <p:bldP spid="86" grpId="0"/>
      <p:bldP spid="8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1258" y="2080506"/>
            <a:ext cx="3973814" cy="4226316"/>
            <a:chOff x="-41258" y="2080506"/>
            <a:chExt cx="3973814" cy="4226316"/>
          </a:xfrm>
        </p:grpSpPr>
        <p:sp>
          <p:nvSpPr>
            <p:cNvPr id="16" name="Rettangolo 15"/>
            <p:cNvSpPr/>
            <p:nvPr/>
          </p:nvSpPr>
          <p:spPr bwMode="auto">
            <a:xfrm>
              <a:off x="-41258" y="2080506"/>
              <a:ext cx="3973814" cy="42263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14" name="Immagine 13"/>
            <p:cNvPicPr>
              <a:picLocks noChangeAspect="1"/>
            </p:cNvPicPr>
            <p:nvPr/>
          </p:nvPicPr>
          <p:blipFill rotWithShape="1">
            <a:blip r:embed="rId3" cstate="print"/>
            <a:srcRect l="13344"/>
            <a:stretch/>
          </p:blipFill>
          <p:spPr>
            <a:xfrm>
              <a:off x="114952" y="2080506"/>
              <a:ext cx="3795377" cy="4226316"/>
            </a:xfrm>
            <a:prstGeom prst="rect">
              <a:avLst/>
            </a:prstGeom>
          </p:spPr>
        </p:pic>
        <p:sp>
          <p:nvSpPr>
            <p:cNvPr id="74" name="CasellaDiTesto 73"/>
            <p:cNvSpPr txBox="1"/>
            <p:nvPr/>
          </p:nvSpPr>
          <p:spPr>
            <a:xfrm rot="16200000">
              <a:off x="-546514" y="3984091"/>
              <a:ext cx="1339958" cy="307135"/>
            </a:xfrm>
            <a:prstGeom prst="rect">
              <a:avLst/>
            </a:prstGeom>
            <a:noFill/>
          </p:spPr>
          <p:txBody>
            <a:bodyPr wrap="square" rtlCol="0">
              <a:spAutoFit/>
            </a:bodyPr>
            <a:lstStyle/>
            <a:p>
              <a:pPr algn="ctr">
                <a:lnSpc>
                  <a:spcPts val="1600"/>
                </a:lnSpc>
              </a:pPr>
              <a:r>
                <a:rPr lang="it-IT" dirty="0" err="1" smtClean="0">
                  <a:solidFill>
                    <a:schemeClr val="tx1"/>
                  </a:solidFill>
                  <a:effectLst/>
                  <a:latin typeface="Calibri" panose="020F0502020204030204" pitchFamily="34" charset="0"/>
                  <a:cs typeface="Calibri" panose="020F0502020204030204" pitchFamily="34" charset="0"/>
                </a:rPr>
                <a:t>P</a:t>
              </a:r>
              <a:r>
                <a:rPr lang="it-IT" baseline="-25000" dirty="0" err="1" smtClean="0">
                  <a:solidFill>
                    <a:schemeClr val="tx1"/>
                  </a:solidFill>
                  <a:effectLst/>
                  <a:latin typeface="Calibri" panose="020F0502020204030204" pitchFamily="34" charset="0"/>
                  <a:cs typeface="Calibri" panose="020F0502020204030204" pitchFamily="34" charset="0"/>
                </a:rPr>
                <a:t>solidus</a:t>
              </a:r>
              <a:r>
                <a:rPr lang="it-IT" dirty="0" smtClean="0">
                  <a:solidFill>
                    <a:schemeClr val="tx1"/>
                  </a:solidFill>
                  <a:effectLst/>
                  <a:latin typeface="Calibri" panose="020F0502020204030204" pitchFamily="34" charset="0"/>
                  <a:cs typeface="Calibri" panose="020F0502020204030204" pitchFamily="34" charset="0"/>
                </a:rPr>
                <a:t> (GPa)</a:t>
              </a:r>
              <a:endParaRPr lang="it-IT" dirty="0">
                <a:solidFill>
                  <a:schemeClr val="tx1"/>
                </a:solidFill>
                <a:effectLst/>
                <a:latin typeface="Calibri" panose="020F0502020204030204" pitchFamily="34" charset="0"/>
                <a:cs typeface="Calibri" panose="020F0502020204030204" pitchFamily="34" charset="0"/>
              </a:endParaRPr>
            </a:p>
          </p:txBody>
        </p:sp>
      </p:grpSp>
      <p:sp>
        <p:nvSpPr>
          <p:cNvPr id="8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1" name="Gruppo 10"/>
          <p:cNvGrpSpPr/>
          <p:nvPr/>
        </p:nvGrpSpPr>
        <p:grpSpPr>
          <a:xfrm>
            <a:off x="3843866" y="880801"/>
            <a:ext cx="5266271" cy="5733982"/>
            <a:chOff x="3843866" y="880801"/>
            <a:chExt cx="5266271" cy="5733982"/>
          </a:xfrm>
        </p:grpSpPr>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38</a:t>
                </a:r>
                <a:endParaRPr lang="en-GB" sz="1600" b="1" dirty="0">
                  <a:solidFill>
                    <a:srgbClr val="FF0000"/>
                  </a:solidFill>
                  <a:effectLst/>
                  <a:latin typeface="Calibri" pitchFamily="34" charset="0"/>
                </a:endParaRPr>
              </a:p>
            </p:txBody>
          </p:sp>
        </p:grpSp>
        <p:grpSp>
          <p:nvGrpSpPr>
            <p:cNvPr id="9" name="Gruppo 8"/>
            <p:cNvGrpSpPr/>
            <p:nvPr/>
          </p:nvGrpSpPr>
          <p:grpSpPr>
            <a:xfrm>
              <a:off x="6911972" y="1884361"/>
              <a:ext cx="396878" cy="338554"/>
              <a:chOff x="6911972" y="1884361"/>
              <a:chExt cx="396878" cy="338554"/>
            </a:xfrm>
          </p:grpSpPr>
          <p:sp>
            <p:nvSpPr>
              <p:cNvPr id="55" name="Rettangolo 54"/>
              <p:cNvSpPr/>
              <p:nvPr/>
            </p:nvSpPr>
            <p:spPr bwMode="auto">
              <a:xfrm rot="20471206">
                <a:off x="7034963"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11972"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30</a:t>
                </a:r>
                <a:endParaRPr lang="en-GB" sz="1600" b="1" dirty="0">
                  <a:solidFill>
                    <a:srgbClr val="FF0000"/>
                  </a:solidFill>
                  <a:effectLst/>
                  <a:latin typeface="Calibri" pitchFamily="34" charset="0"/>
                </a:endParaRP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20</a:t>
                </a:r>
                <a:endParaRPr lang="en-GB" sz="1600" b="1" dirty="0">
                  <a:solidFill>
                    <a:srgbClr val="FF0000"/>
                  </a:solidFill>
                  <a:effectLst/>
                  <a:latin typeface="Calibri" pitchFamily="34" charset="0"/>
                </a:endParaRPr>
              </a:p>
            </p:txBody>
          </p:sp>
        </p:gr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smtClean="0">
                    <a:solidFill>
                      <a:srgbClr val="FF0000"/>
                    </a:solidFill>
                    <a:effectLst/>
                    <a:latin typeface="Calibri" pitchFamily="34" charset="0"/>
                  </a:rPr>
                  <a:t>10</a:t>
                </a:r>
                <a:endParaRPr lang="en-GB" sz="1600" b="1" dirty="0">
                  <a:solidFill>
                    <a:srgbClr val="FF0000"/>
                  </a:solidFill>
                  <a:effectLst/>
                  <a:latin typeface="Calibri" pitchFamily="34" charset="0"/>
                </a:endParaRPr>
              </a:p>
            </p:txBody>
          </p:sp>
        </p:grpSp>
      </p:grpSp>
      <p:sp>
        <p:nvSpPr>
          <p:cNvPr id="73" name="CasellaDiTesto 72"/>
          <p:cNvSpPr txBox="1"/>
          <p:nvPr/>
        </p:nvSpPr>
        <p:spPr>
          <a:xfrm>
            <a:off x="0" y="1016139"/>
            <a:ext cx="3934142" cy="830997"/>
          </a:xfrm>
          <a:prstGeom prst="rect">
            <a:avLst/>
          </a:prstGeom>
          <a:noFill/>
        </p:spPr>
        <p:txBody>
          <a:bodyPr wrap="square" rtlCol="0">
            <a:spAutoFit/>
          </a:bodyPr>
          <a:lstStyle/>
          <a:p>
            <a:pPr algn="ctr"/>
            <a:r>
              <a:rPr lang="it-IT" sz="2400" b="1" dirty="0" err="1" smtClean="0">
                <a:solidFill>
                  <a:schemeClr val="bg1"/>
                </a:solidFill>
                <a:effectLst/>
                <a:latin typeface="Calibri" panose="020F0502020204030204" pitchFamily="34" charset="0"/>
                <a:cs typeface="Calibri" panose="020F0502020204030204" pitchFamily="34" charset="0"/>
              </a:rPr>
              <a:t>P</a:t>
            </a:r>
            <a:r>
              <a:rPr lang="it-IT" sz="2400" b="1" baseline="-25000" dirty="0" err="1" smtClean="0">
                <a:solidFill>
                  <a:schemeClr val="bg1"/>
                </a:solidFill>
                <a:effectLst/>
                <a:latin typeface="Calibri" panose="020F0502020204030204" pitchFamily="34" charset="0"/>
                <a:cs typeface="Calibri" panose="020F0502020204030204" pitchFamily="34" charset="0"/>
              </a:rPr>
              <a:t>solidus</a:t>
            </a:r>
            <a:r>
              <a:rPr lang="it-IT" sz="2400" b="1" dirty="0" smtClean="0">
                <a:solidFill>
                  <a:schemeClr val="bg1"/>
                </a:solidFill>
                <a:effectLst/>
                <a:latin typeface="Calibri" panose="020F0502020204030204" pitchFamily="34" charset="0"/>
                <a:cs typeface="Calibri" panose="020F0502020204030204" pitchFamily="34" charset="0"/>
              </a:rPr>
              <a:t> =</a:t>
            </a:r>
            <a:endParaRPr lang="it-IT" sz="2400" b="1" dirty="0">
              <a:solidFill>
                <a:schemeClr val="bg1"/>
              </a:solidFill>
              <a:effectLst/>
              <a:latin typeface="Calibri" panose="020F0502020204030204" pitchFamily="34" charset="0"/>
              <a:cs typeface="Calibri" panose="020F0502020204030204" pitchFamily="34" charset="0"/>
            </a:endParaRPr>
          </a:p>
          <a:p>
            <a:pPr algn="ctr"/>
            <a:r>
              <a:rPr lang="it-IT" sz="2400" b="1" dirty="0" smtClean="0">
                <a:solidFill>
                  <a:schemeClr val="bg1"/>
                </a:solidFill>
                <a:effectLst/>
                <a:latin typeface="Calibri" panose="020F0502020204030204" pitchFamily="34" charset="0"/>
                <a:cs typeface="Calibri" panose="020F0502020204030204" pitchFamily="34" charset="0"/>
              </a:rPr>
              <a:t>MgO</a:t>
            </a:r>
            <a:r>
              <a:rPr lang="it-IT" sz="2400" b="1" baseline="30000" dirty="0" smtClean="0">
                <a:solidFill>
                  <a:schemeClr val="bg1"/>
                </a:solidFill>
                <a:effectLst/>
                <a:latin typeface="Calibri" panose="020F0502020204030204" pitchFamily="34" charset="0"/>
                <a:cs typeface="Calibri" panose="020F0502020204030204" pitchFamily="34" charset="0"/>
              </a:rPr>
              <a:t>-0.52</a:t>
            </a:r>
            <a:r>
              <a:rPr lang="it-IT" b="1" dirty="0" smtClean="0">
                <a:solidFill>
                  <a:schemeClr val="bg1"/>
                </a:solidFill>
                <a:effectLst/>
                <a:latin typeface="Calibri" panose="020F0502020204030204" pitchFamily="34" charset="0"/>
                <a:cs typeface="Calibri" panose="020F0502020204030204" pitchFamily="34" charset="0"/>
              </a:rPr>
              <a:t> </a:t>
            </a:r>
            <a:r>
              <a:rPr lang="it-IT" sz="2400" b="1" dirty="0" err="1" smtClean="0">
                <a:solidFill>
                  <a:schemeClr val="bg1"/>
                </a:solidFill>
                <a:effectLst/>
                <a:latin typeface="Calibri" panose="020F0502020204030204" pitchFamily="34" charset="0"/>
                <a:cs typeface="Calibri" panose="020F0502020204030204" pitchFamily="34" charset="0"/>
              </a:rPr>
              <a:t>exp</a:t>
            </a:r>
            <a:r>
              <a:rPr lang="it-IT" sz="2400" b="1" dirty="0" smtClean="0">
                <a:solidFill>
                  <a:schemeClr val="bg1"/>
                </a:solidFill>
                <a:effectLst/>
                <a:latin typeface="Calibri" panose="020F0502020204030204" pitchFamily="34" charset="0"/>
                <a:cs typeface="Calibri" panose="020F0502020204030204" pitchFamily="34" charset="0"/>
              </a:rPr>
              <a:t>(0.13</a:t>
            </a:r>
            <a:r>
              <a:rPr lang="it-IT" b="1" dirty="0" smtClean="0">
                <a:solidFill>
                  <a:schemeClr val="bg1"/>
                </a:solidFill>
                <a:effectLst/>
                <a:latin typeface="Calibri" panose="020F0502020204030204" pitchFamily="34" charset="0"/>
                <a:cs typeface="Calibri" panose="020F0502020204030204" pitchFamily="34" charset="0"/>
              </a:rPr>
              <a:t> </a:t>
            </a:r>
            <a:r>
              <a:rPr lang="it-IT" sz="2400" b="1" dirty="0" smtClean="0">
                <a:solidFill>
                  <a:schemeClr val="bg1"/>
                </a:solidFill>
                <a:effectLst/>
                <a:latin typeface="Calibri" panose="020F0502020204030204" pitchFamily="34" charset="0"/>
                <a:cs typeface="Calibri" panose="020F0502020204030204" pitchFamily="34" charset="0"/>
              </a:rPr>
              <a:t>+</a:t>
            </a:r>
            <a:r>
              <a:rPr lang="it-IT" b="1" dirty="0" smtClean="0">
                <a:solidFill>
                  <a:schemeClr val="bg1"/>
                </a:solidFill>
                <a:effectLst/>
                <a:latin typeface="Calibri" panose="020F0502020204030204" pitchFamily="34" charset="0"/>
                <a:cs typeface="Calibri" panose="020F0502020204030204" pitchFamily="34" charset="0"/>
              </a:rPr>
              <a:t> </a:t>
            </a:r>
            <a:r>
              <a:rPr lang="it-IT" sz="2400" b="1" dirty="0" smtClean="0">
                <a:solidFill>
                  <a:schemeClr val="bg1"/>
                </a:solidFill>
                <a:effectLst/>
                <a:latin typeface="Calibri" panose="020F0502020204030204" pitchFamily="34" charset="0"/>
                <a:cs typeface="Calibri" panose="020F0502020204030204" pitchFamily="34" charset="0"/>
              </a:rPr>
              <a:t>0.15MgO)</a:t>
            </a:r>
            <a:endParaRPr lang="it-IT" sz="2400" b="1" dirty="0">
              <a:solidFill>
                <a:schemeClr val="bg1"/>
              </a:solidFill>
              <a:effectLst/>
              <a:latin typeface="Calibri" panose="020F0502020204030204" pitchFamily="34" charset="0"/>
              <a:cs typeface="Calibri" panose="020F0502020204030204" pitchFamily="34" charset="0"/>
            </a:endParaRPr>
          </a:p>
        </p:txBody>
      </p:sp>
      <p:sp>
        <p:nvSpPr>
          <p:cNvPr id="75" name="CasellaDiTesto 74"/>
          <p:cNvSpPr txBox="1"/>
          <p:nvPr/>
        </p:nvSpPr>
        <p:spPr>
          <a:xfrm>
            <a:off x="4282441" y="3759923"/>
            <a:ext cx="3124832" cy="954107"/>
          </a:xfrm>
          <a:prstGeom prst="rect">
            <a:avLst/>
          </a:prstGeom>
          <a:noFill/>
        </p:spPr>
        <p:txBody>
          <a:bodyPr wrap="square" rtlCol="0">
            <a:spAutoFit/>
          </a:bodyPr>
          <a:lstStyle/>
          <a:p>
            <a:pPr algn="ctr"/>
            <a:r>
              <a:rPr lang="en-GB" sz="2800" dirty="0" smtClean="0">
                <a:solidFill>
                  <a:schemeClr val="tx1"/>
                </a:solidFill>
                <a:effectLst/>
                <a:latin typeface="Calibri" panose="020F0502020204030204" pitchFamily="34" charset="0"/>
                <a:cs typeface="Calibri" panose="020F0502020204030204" pitchFamily="34" charset="0"/>
              </a:rPr>
              <a:t>Conclusion:</a:t>
            </a:r>
          </a:p>
          <a:p>
            <a:pPr algn="ctr"/>
            <a:r>
              <a:rPr lang="en-GB" sz="2800" b="1" dirty="0" smtClean="0">
                <a:solidFill>
                  <a:schemeClr val="tx1"/>
                </a:solidFill>
                <a:effectLst/>
                <a:latin typeface="Calibri" panose="020F0502020204030204" pitchFamily="34" charset="0"/>
                <a:cs typeface="Calibri" panose="020F0502020204030204" pitchFamily="34" charset="0"/>
              </a:rPr>
              <a:t>High MgO = High P</a:t>
            </a:r>
            <a:endParaRPr lang="en-GB" sz="2800" b="1" dirty="0">
              <a:solidFill>
                <a:schemeClr val="tx1"/>
              </a:solidFill>
              <a:effectLst/>
              <a:latin typeface="Calibri" panose="020F0502020204030204" pitchFamily="34" charset="0"/>
              <a:cs typeface="Calibri" panose="020F0502020204030204" pitchFamily="34" charset="0"/>
            </a:endParaRPr>
          </a:p>
        </p:txBody>
      </p:sp>
      <p:sp>
        <p:nvSpPr>
          <p:cNvPr id="22" name="Rettangolo arrotondato 21"/>
          <p:cNvSpPr/>
          <p:nvPr/>
        </p:nvSpPr>
        <p:spPr bwMode="auto">
          <a:xfrm>
            <a:off x="871538" y="3048000"/>
            <a:ext cx="757237" cy="1905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6" name="CasellaDiTesto 75"/>
          <p:cNvSpPr txBox="1"/>
          <p:nvPr/>
        </p:nvSpPr>
        <p:spPr>
          <a:xfrm>
            <a:off x="4183821" y="4679127"/>
            <a:ext cx="3588772" cy="1019959"/>
          </a:xfrm>
          <a:prstGeom prst="rect">
            <a:avLst/>
          </a:prstGeom>
          <a:noFill/>
        </p:spPr>
        <p:txBody>
          <a:bodyPr wrap="square" rtlCol="0">
            <a:spAutoFit/>
          </a:bodyPr>
          <a:lstStyle/>
          <a:p>
            <a:pPr algn="ctr">
              <a:lnSpc>
                <a:spcPts val="2400"/>
              </a:lnSpc>
            </a:pPr>
            <a:r>
              <a:rPr lang="en-GB" sz="2400" i="1" dirty="0" smtClean="0">
                <a:solidFill>
                  <a:schemeClr val="tx1"/>
                </a:solidFill>
                <a:effectLst/>
                <a:latin typeface="Calibri" panose="020F0502020204030204" pitchFamily="34" charset="0"/>
                <a:cs typeface="Calibri" panose="020F0502020204030204" pitchFamily="34" charset="0"/>
              </a:rPr>
              <a:t>again:</a:t>
            </a:r>
          </a:p>
          <a:p>
            <a:pPr algn="ctr">
              <a:lnSpc>
                <a:spcPts val="2400"/>
              </a:lnSpc>
            </a:pPr>
            <a:r>
              <a:rPr lang="en-GB" sz="2400" i="1" dirty="0" smtClean="0">
                <a:solidFill>
                  <a:schemeClr val="tx1"/>
                </a:solidFill>
                <a:effectLst/>
                <a:latin typeface="Calibri" panose="020F0502020204030204" pitchFamily="34" charset="0"/>
                <a:cs typeface="Calibri" panose="020F0502020204030204" pitchFamily="34" charset="0"/>
              </a:rPr>
              <a:t>valid for volatile-free mantle solidi only.</a:t>
            </a:r>
            <a:endParaRPr lang="en-GB" sz="2400" b="1" i="1" dirty="0">
              <a:solidFill>
                <a:schemeClr val="tx1"/>
              </a:solidFill>
              <a:effectLst/>
              <a:latin typeface="Calibri" panose="020F0502020204030204" pitchFamily="34" charset="0"/>
              <a:cs typeface="Calibri" panose="020F0502020204030204" pitchFamily="34" charset="0"/>
            </a:endParaRPr>
          </a:p>
        </p:txBody>
      </p:sp>
      <p:sp>
        <p:nvSpPr>
          <p:cNvPr id="62"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smtClean="0">
                <a:solidFill>
                  <a:srgbClr val="FF0000"/>
                </a:solidFill>
                <a:effectLst/>
                <a:latin typeface="Calibri" pitchFamily="34" charset="0"/>
              </a:rPr>
              <a:t>Wt% MgO contents of melts</a:t>
            </a:r>
            <a:endParaRPr lang="en-GB" sz="2000" b="1" dirty="0">
              <a:solidFill>
                <a:srgbClr val="FF0000"/>
              </a:solidFill>
              <a:effectLst/>
              <a:latin typeface="Calibri" pitchFamily="34" charset="0"/>
            </a:endParaRPr>
          </a:p>
        </p:txBody>
      </p:sp>
      <p:sp>
        <p:nvSpPr>
          <p:cNvPr id="52" name="Text Box 14"/>
          <p:cNvSpPr txBox="1">
            <a:spLocks noChangeArrowheads="1"/>
          </p:cNvSpPr>
          <p:nvPr/>
        </p:nvSpPr>
        <p:spPr bwMode="auto">
          <a:xfrm>
            <a:off x="4436157" y="6265154"/>
            <a:ext cx="3510170"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smtClean="0">
                <a:solidFill>
                  <a:srgbClr val="0066FF"/>
                </a:solidFill>
                <a:effectLst/>
                <a:latin typeface="Calibri" pitchFamily="34" charset="0"/>
              </a:rPr>
              <a:t>Herzberg and Asimow, 2015 (G3, 16, 563-578)</a:t>
            </a:r>
            <a:endParaRPr lang="en-GB" sz="1200" i="1" dirty="0">
              <a:solidFill>
                <a:srgbClr val="0066FF"/>
              </a:solidFill>
              <a:effectLst/>
              <a:latin typeface="Calibri" pitchFamily="34" charset="0"/>
            </a:endParaRPr>
          </a:p>
        </p:txBody>
      </p:sp>
      <p:sp>
        <p:nvSpPr>
          <p:cNvPr id="53" name="Text Box 14"/>
          <p:cNvSpPr txBox="1">
            <a:spLocks noChangeArrowheads="1"/>
          </p:cNvSpPr>
          <p:nvPr/>
        </p:nvSpPr>
        <p:spPr bwMode="auto">
          <a:xfrm>
            <a:off x="44361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smtClean="0">
                <a:solidFill>
                  <a:srgbClr val="0066FF"/>
                </a:solidFill>
                <a:effectLst/>
                <a:latin typeface="Calibri" pitchFamily="34" charset="0"/>
              </a:rPr>
              <a:t>Solidus of peridotite KR4003</a:t>
            </a:r>
            <a:endParaRPr lang="en-GB" b="1" dirty="0">
              <a:solidFill>
                <a:srgbClr val="0066FF"/>
              </a:solidFill>
              <a:effectLst/>
              <a:latin typeface="Calibri" pitchFamily="34" charset="0"/>
            </a:endParaRPr>
          </a:p>
        </p:txBody>
      </p:sp>
      <p:sp>
        <p:nvSpPr>
          <p:cNvPr id="63" name="Figura a mano libera 62"/>
          <p:cNvSpPr/>
          <p:nvPr/>
        </p:nvSpPr>
        <p:spPr bwMode="auto">
          <a:xfrm rot="20805283" flipV="1">
            <a:off x="7294928" y="5993549"/>
            <a:ext cx="737642" cy="193756"/>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3483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2" grpId="0" animBg="1"/>
      <p:bldP spid="7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Pressure (GPa)</a:t>
              </a:r>
              <a:endParaRPr lang="en-GB" sz="2000">
                <a:solidFill>
                  <a:schemeClr val="tx1"/>
                </a:solidFill>
                <a:effectLst/>
                <a:latin typeface="Calibri" pitchFamily="34" charset="0"/>
              </a:endParaRP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0</a:t>
              </a:r>
              <a:endParaRPr lang="en-GB">
                <a:solidFill>
                  <a:schemeClr val="tx1"/>
                </a:solidFill>
                <a:effectLst/>
                <a:latin typeface="Calibri" pitchFamily="34" charset="0"/>
              </a:endParaRP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2</a:t>
              </a:r>
              <a:endParaRPr lang="en-GB">
                <a:solidFill>
                  <a:schemeClr val="tx1"/>
                </a:solidFill>
                <a:effectLst/>
                <a:latin typeface="Calibri" pitchFamily="34" charset="0"/>
              </a:endParaRP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4</a:t>
              </a:r>
              <a:endParaRPr lang="en-GB">
                <a:solidFill>
                  <a:schemeClr val="tx1"/>
                </a:solidFill>
                <a:effectLst/>
                <a:latin typeface="Calibri" pitchFamily="34" charset="0"/>
              </a:endParaRP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6</a:t>
              </a:r>
              <a:endParaRPr lang="en-GB">
                <a:solidFill>
                  <a:schemeClr val="tx1"/>
                </a:solidFill>
                <a:effectLst/>
                <a:latin typeface="Calibri" pitchFamily="34" charset="0"/>
              </a:endParaRP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a:t>
              </a:r>
              <a:endParaRPr lang="en-GB">
                <a:solidFill>
                  <a:schemeClr val="tx1"/>
                </a:solidFill>
                <a:effectLst/>
                <a:latin typeface="Calibri" pitchFamily="34" charset="0"/>
              </a:endParaRP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a:t>
              </a:r>
              <a:endParaRPr lang="en-GB">
                <a:solidFill>
                  <a:schemeClr val="tx1"/>
                </a:solidFill>
                <a:effectLst/>
                <a:latin typeface="Calibri" pitchFamily="34" charset="0"/>
              </a:endParaRP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smtClean="0">
                  <a:solidFill>
                    <a:srgbClr val="FF0000"/>
                  </a:solidFill>
                  <a:latin typeface="Calibri" pitchFamily="34" charset="0"/>
                </a:rPr>
                <a:t>MORB</a:t>
              </a:r>
              <a:endParaRPr lang="en-GB" sz="2800">
                <a:solidFill>
                  <a:srgbClr val="FF0000"/>
                </a:solidFill>
                <a:latin typeface="Calibri" pitchFamily="34" charset="0"/>
              </a:endParaRP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smtClean="0">
                  <a:solidFill>
                    <a:srgbClr val="0066FF"/>
                  </a:solidFill>
                  <a:latin typeface="Calibri" pitchFamily="34" charset="0"/>
                </a:rPr>
                <a:t>Hawaii</a:t>
              </a:r>
              <a:endParaRPr lang="en-GB" sz="2800">
                <a:solidFill>
                  <a:srgbClr val="0066FF"/>
                </a:solidFill>
                <a:latin typeface="Calibri" pitchFamily="34" charset="0"/>
              </a:endParaRPr>
            </a:p>
          </p:txBody>
        </p: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74"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smtClean="0">
                <a:solidFill>
                  <a:schemeClr val="tx1"/>
                </a:solidFill>
                <a:effectLst/>
                <a:latin typeface="Calibri" pitchFamily="34" charset="0"/>
              </a:rPr>
              <a:t>Presnall </a:t>
            </a:r>
            <a:r>
              <a:rPr lang="en-GB" sz="1200" dirty="0">
                <a:solidFill>
                  <a:schemeClr val="tx1"/>
                </a:solidFill>
                <a:effectLst/>
                <a:latin typeface="Calibri" pitchFamily="34" charset="0"/>
              </a:rPr>
              <a:t>and </a:t>
            </a:r>
            <a:r>
              <a:rPr lang="en-GB" sz="1200" dirty="0" err="1" smtClean="0">
                <a:solidFill>
                  <a:schemeClr val="tx1"/>
                </a:solidFill>
                <a:effectLst/>
                <a:latin typeface="Calibri" pitchFamily="34" charset="0"/>
              </a:rPr>
              <a:t>Gudfinnsson</a:t>
            </a:r>
            <a:r>
              <a:rPr lang="en-GB" sz="1200" dirty="0" smtClean="0">
                <a:solidFill>
                  <a:schemeClr val="tx1"/>
                </a:solidFill>
                <a:effectLst/>
                <a:latin typeface="Calibri" pitchFamily="34" charset="0"/>
              </a:rPr>
              <a:t>, 2011 (J</a:t>
            </a:r>
            <a:r>
              <a:rPr lang="en-GB" sz="1200" dirty="0">
                <a:solidFill>
                  <a:schemeClr val="tx1"/>
                </a:solidFill>
                <a:effectLst/>
                <a:latin typeface="Calibri" pitchFamily="34" charset="0"/>
              </a:rPr>
              <a:t>. Petrol., 52, </a:t>
            </a:r>
            <a:r>
              <a:rPr lang="en-GB" sz="1200" dirty="0" smtClean="0">
                <a:solidFill>
                  <a:schemeClr val="tx1"/>
                </a:solidFill>
                <a:effectLst/>
                <a:latin typeface="Calibri" pitchFamily="34" charset="0"/>
              </a:rPr>
              <a:t>1533-1546)</a:t>
            </a:r>
            <a:endParaRPr lang="en-GB" sz="1200" dirty="0">
              <a:solidFill>
                <a:schemeClr val="tx1"/>
              </a:solidFill>
              <a:effectLst/>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1" name="Rettangolo 80"/>
          <p:cNvSpPr/>
          <p:nvPr/>
        </p:nvSpPr>
        <p:spPr bwMode="auto">
          <a:xfrm rot="21109894">
            <a:off x="7736338" y="2103516"/>
            <a:ext cx="211667" cy="811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Typical MORB extraction depth</a:t>
            </a:r>
            <a:endParaRPr lang="en-GB" sz="1600">
              <a:solidFill>
                <a:schemeClr val="tx1"/>
              </a:solidFill>
              <a:effectLst/>
              <a:latin typeface="Calibri" pitchFamily="34" charset="0"/>
            </a:endParaRP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sp>
        <p:nvSpPr>
          <p:cNvPr id="77" name="Parentesi graffa chiusa 76"/>
          <p:cNvSpPr/>
          <p:nvPr/>
        </p:nvSpPr>
        <p:spPr bwMode="auto">
          <a:xfrm>
            <a:off x="4434840" y="1973580"/>
            <a:ext cx="426720" cy="2019300"/>
          </a:xfrm>
          <a:prstGeom prst="rightBrac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Parentesi graffa chiusa 84"/>
          <p:cNvSpPr/>
          <p:nvPr/>
        </p:nvSpPr>
        <p:spPr bwMode="auto">
          <a:xfrm flipH="1">
            <a:off x="5099050" y="1973580"/>
            <a:ext cx="311150" cy="4953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CasellaDiTesto 87"/>
          <p:cNvSpPr txBox="1"/>
          <p:nvPr/>
        </p:nvSpPr>
        <p:spPr bwMode="auto">
          <a:xfrm>
            <a:off x="4578350" y="3180080"/>
            <a:ext cx="606256" cy="523220"/>
          </a:xfrm>
          <a:prstGeom prst="rect">
            <a:avLst/>
          </a:prstGeom>
          <a:noFill/>
        </p:spPr>
        <p:txBody>
          <a:bodyPr wrap="none">
            <a:spAutoFit/>
          </a:bodyPr>
          <a:lstStyle/>
          <a:p>
            <a:pPr>
              <a:defRPr/>
            </a:pPr>
            <a:r>
              <a:rPr lang="en-GB" sz="2800" smtClean="0">
                <a:solidFill>
                  <a:srgbClr val="0066FF"/>
                </a:solidFill>
                <a:latin typeface="Calibri" pitchFamily="34" charset="0"/>
              </a:rPr>
              <a:t>Lid</a:t>
            </a:r>
            <a:endParaRPr lang="en-GB" sz="2800">
              <a:solidFill>
                <a:srgbClr val="0066FF"/>
              </a:solidFill>
              <a:latin typeface="Calibri" pitchFamily="34" charset="0"/>
            </a:endParaRPr>
          </a:p>
        </p:txBody>
      </p:sp>
      <p:sp>
        <p:nvSpPr>
          <p:cNvPr id="89" name="CasellaDiTesto 88"/>
          <p:cNvSpPr txBox="1"/>
          <p:nvPr/>
        </p:nvSpPr>
        <p:spPr bwMode="auto">
          <a:xfrm>
            <a:off x="4616450" y="1717040"/>
            <a:ext cx="606256" cy="523220"/>
          </a:xfrm>
          <a:prstGeom prst="rect">
            <a:avLst/>
          </a:prstGeom>
          <a:noFill/>
        </p:spPr>
        <p:txBody>
          <a:bodyPr wrap="none">
            <a:spAutoFit/>
          </a:bodyPr>
          <a:lstStyle/>
          <a:p>
            <a:pPr>
              <a:defRPr/>
            </a:pPr>
            <a:r>
              <a:rPr lang="en-GB" sz="2800" smtClean="0">
                <a:solidFill>
                  <a:srgbClr val="FF0000"/>
                </a:solidFill>
                <a:latin typeface="Calibri" pitchFamily="34" charset="0"/>
              </a:rPr>
              <a:t>Lid</a:t>
            </a:r>
            <a:endParaRPr lang="en-GB" sz="2800">
              <a:solidFill>
                <a:srgbClr val="FF0000"/>
              </a:solidFill>
              <a:latin typeface="Calibri" pitchFamily="34" charset="0"/>
            </a:endParaRPr>
          </a:p>
        </p:txBody>
      </p:sp>
      <p:grpSp>
        <p:nvGrpSpPr>
          <p:cNvPr id="90" name="Gruppo 74"/>
          <p:cNvGrpSpPr/>
          <p:nvPr/>
        </p:nvGrpSpPr>
        <p:grpSpPr>
          <a:xfrm>
            <a:off x="4547869" y="5203613"/>
            <a:ext cx="3043343" cy="948267"/>
            <a:chOff x="4267199" y="5782733"/>
            <a:chExt cx="3293534" cy="948267"/>
          </a:xfrm>
        </p:grpSpPr>
        <p:cxnSp>
          <p:nvCxnSpPr>
            <p:cNvPr id="91" name="Connettore 2 90"/>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92" name="Rettangolo 91"/>
            <p:cNvSpPr/>
            <p:nvPr/>
          </p:nvSpPr>
          <p:spPr bwMode="auto">
            <a:xfrm>
              <a:off x="4267199" y="5816600"/>
              <a:ext cx="2824481" cy="899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93" name="CasellaDiTesto 92"/>
          <p:cNvSpPr txBox="1">
            <a:spLocks noChangeArrowheads="1"/>
          </p:cNvSpPr>
          <p:nvPr/>
        </p:nvSpPr>
        <p:spPr bwMode="auto">
          <a:xfrm>
            <a:off x="4389120" y="5181600"/>
            <a:ext cx="2914221" cy="1015663"/>
          </a:xfrm>
          <a:prstGeom prst="rect">
            <a:avLst/>
          </a:prstGeom>
          <a:noFill/>
          <a:ln w="9525">
            <a:noFill/>
            <a:miter lim="800000"/>
            <a:headEnd/>
            <a:tailEnd/>
          </a:ln>
        </p:spPr>
        <p:txBody>
          <a:bodyPr wrap="square">
            <a:spAutoFit/>
          </a:bodyPr>
          <a:lstStyle/>
          <a:p>
            <a:pPr algn="ctr"/>
            <a:r>
              <a:rPr lang="en-GB" sz="2000" dirty="0" smtClean="0">
                <a:solidFill>
                  <a:schemeClr val="tx1"/>
                </a:solidFill>
                <a:effectLst/>
                <a:latin typeface="Calibri" pitchFamily="34" charset="0"/>
              </a:rPr>
              <a:t>Why is the MORB geotherm considered “</a:t>
            </a:r>
            <a:r>
              <a:rPr lang="en-GB" sz="2000" dirty="0" smtClean="0">
                <a:solidFill>
                  <a:srgbClr val="FF0000"/>
                </a:solidFill>
                <a:effectLst/>
                <a:latin typeface="Calibri" pitchFamily="34" charset="0"/>
              </a:rPr>
              <a:t>perturbed</a:t>
            </a:r>
            <a:r>
              <a:rPr lang="en-GB" sz="2000" dirty="0" smtClean="0">
                <a:solidFill>
                  <a:schemeClr val="tx1"/>
                </a:solidFill>
                <a:effectLst/>
                <a:latin typeface="Calibri" pitchFamily="34" charset="0"/>
              </a:rPr>
              <a:t>”?</a:t>
            </a:r>
            <a:endParaRPr lang="en-GB" sz="2000"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2000"/>
                                        <p:tgtEl>
                                          <p:spTgt spid="51"/>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up)">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up)">
                                      <p:cBhvr>
                                        <p:cTn id="37" dur="500"/>
                                        <p:tgtEl>
                                          <p:spTgt spid="77"/>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2000"/>
                                        <p:tgtEl>
                                          <p:spTgt spid="50"/>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up)">
                                      <p:cBhvr>
                                        <p:cTn id="50" dur="500"/>
                                        <p:tgtEl>
                                          <p:spTgt spid="7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wipe(up)">
                                      <p:cBhvr>
                                        <p:cTn id="55" dur="500"/>
                                        <p:tgtEl>
                                          <p:spTgt spid="8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par>
                                <p:cTn id="65" presetID="10"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76" grpId="0" animBg="1"/>
      <p:bldP spid="81" grpId="0" animBg="1"/>
      <p:bldP spid="82" grpId="0"/>
      <p:bldP spid="84" grpId="0" animBg="1"/>
      <p:bldP spid="83" grpId="0"/>
      <p:bldP spid="77" grpId="0" animBg="1"/>
      <p:bldP spid="85" grpId="0" animBg="1"/>
      <p:bldP spid="88" grpId="0"/>
      <p:bldP spid="89" grpId="0"/>
      <p:bldP spid="9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Pressure (GPa)</a:t>
              </a:r>
              <a:endParaRPr lang="en-GB" sz="2000">
                <a:solidFill>
                  <a:schemeClr val="tx1"/>
                </a:solidFill>
                <a:effectLst/>
                <a:latin typeface="Calibri" pitchFamily="34" charset="0"/>
              </a:endParaRP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0</a:t>
              </a:r>
              <a:endParaRPr lang="en-GB">
                <a:solidFill>
                  <a:schemeClr val="tx1"/>
                </a:solidFill>
                <a:effectLst/>
                <a:latin typeface="Calibri" pitchFamily="34" charset="0"/>
              </a:endParaRP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2</a:t>
              </a:r>
              <a:endParaRPr lang="en-GB">
                <a:solidFill>
                  <a:schemeClr val="tx1"/>
                </a:solidFill>
                <a:effectLst/>
                <a:latin typeface="Calibri" pitchFamily="34" charset="0"/>
              </a:endParaRP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4</a:t>
              </a:r>
              <a:endParaRPr lang="en-GB">
                <a:solidFill>
                  <a:schemeClr val="tx1"/>
                </a:solidFill>
                <a:effectLst/>
                <a:latin typeface="Calibri" pitchFamily="34" charset="0"/>
              </a:endParaRP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6</a:t>
              </a:r>
              <a:endParaRPr lang="en-GB">
                <a:solidFill>
                  <a:schemeClr val="tx1"/>
                </a:solidFill>
                <a:effectLst/>
                <a:latin typeface="Calibri" pitchFamily="34" charset="0"/>
              </a:endParaRP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a:t>
              </a:r>
              <a:endParaRPr lang="en-GB">
                <a:solidFill>
                  <a:schemeClr val="tx1"/>
                </a:solidFill>
                <a:effectLst/>
                <a:latin typeface="Calibri" pitchFamily="34" charset="0"/>
              </a:endParaRP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a:t>
              </a:r>
              <a:endParaRPr lang="en-GB">
                <a:solidFill>
                  <a:schemeClr val="tx1"/>
                </a:solidFill>
                <a:effectLst/>
                <a:latin typeface="Calibri" pitchFamily="34" charset="0"/>
              </a:endParaRP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smtClean="0">
                  <a:solidFill>
                    <a:srgbClr val="FF0000"/>
                  </a:solidFill>
                  <a:latin typeface="Calibri" pitchFamily="34" charset="0"/>
                </a:rPr>
                <a:t>MORB</a:t>
              </a:r>
              <a:endParaRPr lang="en-GB" sz="2800">
                <a:solidFill>
                  <a:srgbClr val="FF0000"/>
                </a:solidFill>
                <a:latin typeface="Calibri" pitchFamily="34" charset="0"/>
              </a:endParaRP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smtClean="0">
                  <a:solidFill>
                    <a:srgbClr val="0066FF"/>
                  </a:solidFill>
                  <a:latin typeface="Calibri" pitchFamily="34" charset="0"/>
                </a:rPr>
                <a:t>Hawaii</a:t>
              </a:r>
              <a:endParaRPr lang="en-GB" sz="2800">
                <a:solidFill>
                  <a:srgbClr val="0066FF"/>
                </a:solidFill>
                <a:latin typeface="Calibri" pitchFamily="34" charset="0"/>
              </a:endParaRPr>
            </a:p>
          </p:txBody>
        </p: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1" name="Rettangolo 80"/>
          <p:cNvSpPr/>
          <p:nvPr/>
        </p:nvSpPr>
        <p:spPr bwMode="auto">
          <a:xfrm rot="21109894">
            <a:off x="7736338" y="2103516"/>
            <a:ext cx="211667" cy="811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Typical MORB extraction depth</a:t>
            </a:r>
            <a:endParaRPr lang="en-GB" sz="1600">
              <a:solidFill>
                <a:schemeClr val="tx1"/>
              </a:solidFill>
              <a:effectLst/>
              <a:latin typeface="Calibri" pitchFamily="34" charset="0"/>
            </a:endParaRP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sp>
        <p:nvSpPr>
          <p:cNvPr id="77" name="Parentesi graffa chiusa 76"/>
          <p:cNvSpPr/>
          <p:nvPr/>
        </p:nvSpPr>
        <p:spPr bwMode="auto">
          <a:xfrm>
            <a:off x="4434840" y="1973580"/>
            <a:ext cx="426720" cy="2019300"/>
          </a:xfrm>
          <a:prstGeom prst="rightBrac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Parentesi graffa chiusa 84"/>
          <p:cNvSpPr/>
          <p:nvPr/>
        </p:nvSpPr>
        <p:spPr bwMode="auto">
          <a:xfrm flipH="1">
            <a:off x="5099050" y="1973580"/>
            <a:ext cx="311150" cy="4953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CasellaDiTesto 87"/>
          <p:cNvSpPr txBox="1"/>
          <p:nvPr/>
        </p:nvSpPr>
        <p:spPr bwMode="auto">
          <a:xfrm>
            <a:off x="4578350" y="3180080"/>
            <a:ext cx="606256" cy="523220"/>
          </a:xfrm>
          <a:prstGeom prst="rect">
            <a:avLst/>
          </a:prstGeom>
          <a:noFill/>
        </p:spPr>
        <p:txBody>
          <a:bodyPr wrap="none">
            <a:spAutoFit/>
          </a:bodyPr>
          <a:lstStyle/>
          <a:p>
            <a:pPr>
              <a:defRPr/>
            </a:pPr>
            <a:r>
              <a:rPr lang="en-GB" sz="2800" smtClean="0">
                <a:solidFill>
                  <a:srgbClr val="0066FF"/>
                </a:solidFill>
                <a:latin typeface="Calibri" pitchFamily="34" charset="0"/>
              </a:rPr>
              <a:t>Lid</a:t>
            </a:r>
            <a:endParaRPr lang="en-GB" sz="2800">
              <a:solidFill>
                <a:srgbClr val="0066FF"/>
              </a:solidFill>
              <a:latin typeface="Calibri" pitchFamily="34" charset="0"/>
            </a:endParaRPr>
          </a:p>
        </p:txBody>
      </p:sp>
      <p:sp>
        <p:nvSpPr>
          <p:cNvPr id="89" name="CasellaDiTesto 88"/>
          <p:cNvSpPr txBox="1"/>
          <p:nvPr/>
        </p:nvSpPr>
        <p:spPr bwMode="auto">
          <a:xfrm>
            <a:off x="4616450" y="1717040"/>
            <a:ext cx="606256" cy="523220"/>
          </a:xfrm>
          <a:prstGeom prst="rect">
            <a:avLst/>
          </a:prstGeom>
          <a:noFill/>
        </p:spPr>
        <p:txBody>
          <a:bodyPr wrap="none">
            <a:spAutoFit/>
          </a:bodyPr>
          <a:lstStyle/>
          <a:p>
            <a:pPr>
              <a:defRPr/>
            </a:pPr>
            <a:r>
              <a:rPr lang="en-GB" sz="2800" smtClean="0">
                <a:solidFill>
                  <a:srgbClr val="FF0000"/>
                </a:solidFill>
                <a:latin typeface="Calibri" pitchFamily="34" charset="0"/>
              </a:rPr>
              <a:t>Lid</a:t>
            </a:r>
            <a:endParaRPr lang="en-GB" sz="2800">
              <a:solidFill>
                <a:srgbClr val="FF0000"/>
              </a:solidFill>
              <a:latin typeface="Calibri" pitchFamily="34" charset="0"/>
            </a:endParaRPr>
          </a:p>
        </p:txBody>
      </p:sp>
      <p:grpSp>
        <p:nvGrpSpPr>
          <p:cNvPr id="55" name="Gruppo 54"/>
          <p:cNvGrpSpPr/>
          <p:nvPr/>
        </p:nvGrpSpPr>
        <p:grpSpPr>
          <a:xfrm>
            <a:off x="-10933" y="5375189"/>
            <a:ext cx="8951732" cy="1077718"/>
            <a:chOff x="-10933" y="5239262"/>
            <a:chExt cx="8951732" cy="1077718"/>
          </a:xfrm>
        </p:grpSpPr>
        <p:grpSp>
          <p:nvGrpSpPr>
            <p:cNvPr id="3" name="Gruppo 74"/>
            <p:cNvGrpSpPr/>
            <p:nvPr/>
          </p:nvGrpSpPr>
          <p:grpSpPr>
            <a:xfrm>
              <a:off x="-10933" y="5239262"/>
              <a:ext cx="8951732" cy="1077718"/>
              <a:chOff x="4368800" y="5653282"/>
              <a:chExt cx="3948100" cy="1077718"/>
            </a:xfrm>
          </p:grpSpPr>
          <p:cxnSp>
            <p:nvCxnSpPr>
              <p:cNvPr id="91" name="Connettore 2 90"/>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92" name="Rettangolo 91"/>
              <p:cNvSpPr/>
              <p:nvPr/>
            </p:nvSpPr>
            <p:spPr bwMode="auto">
              <a:xfrm>
                <a:off x="4508052" y="5653282"/>
                <a:ext cx="3808848" cy="963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93" name="CasellaDiTesto 92"/>
            <p:cNvSpPr txBox="1">
              <a:spLocks noChangeArrowheads="1"/>
            </p:cNvSpPr>
            <p:nvPr/>
          </p:nvSpPr>
          <p:spPr bwMode="auto">
            <a:xfrm>
              <a:off x="342900" y="5268442"/>
              <a:ext cx="8559800" cy="461665"/>
            </a:xfrm>
            <a:prstGeom prst="rect">
              <a:avLst/>
            </a:prstGeom>
            <a:noFill/>
            <a:ln w="9525">
              <a:noFill/>
              <a:miter lim="800000"/>
              <a:headEnd/>
              <a:tailEnd/>
            </a:ln>
          </p:spPr>
          <p:txBody>
            <a:bodyPr wrap="square">
              <a:spAutoFit/>
            </a:bodyPr>
            <a:lstStyle/>
            <a:p>
              <a:pPr algn="ctr"/>
              <a:r>
                <a:rPr lang="en-GB" sz="2400" smtClean="0">
                  <a:solidFill>
                    <a:schemeClr val="tx1"/>
                  </a:solidFill>
                  <a:effectLst/>
                  <a:latin typeface="Calibri" pitchFamily="34" charset="0"/>
                </a:rPr>
                <a:t>Is the Hawaiian mantle warmer than the MORB mantle?</a:t>
              </a:r>
              <a:endParaRPr lang="en-GB" sz="2400">
                <a:solidFill>
                  <a:schemeClr val="tx1"/>
                </a:solidFill>
                <a:effectLst/>
                <a:latin typeface="Calibri" pitchFamily="34" charset="0"/>
              </a:endParaRPr>
            </a:p>
          </p:txBody>
        </p:sp>
      </p:grpSp>
      <p:sp>
        <p:nvSpPr>
          <p:cNvPr id="56" name="CasellaDiTesto 55"/>
          <p:cNvSpPr txBox="1">
            <a:spLocks noChangeArrowheads="1"/>
          </p:cNvSpPr>
          <p:nvPr/>
        </p:nvSpPr>
        <p:spPr bwMode="auto">
          <a:xfrm>
            <a:off x="266700" y="5850927"/>
            <a:ext cx="8547100" cy="492443"/>
          </a:xfrm>
          <a:prstGeom prst="rect">
            <a:avLst/>
          </a:prstGeom>
          <a:noFill/>
          <a:ln w="9525">
            <a:noFill/>
            <a:miter lim="800000"/>
            <a:headEnd/>
            <a:tailEnd/>
          </a:ln>
        </p:spPr>
        <p:txBody>
          <a:bodyPr wrap="square">
            <a:spAutoFit/>
          </a:bodyPr>
          <a:lstStyle/>
          <a:p>
            <a:pPr algn="ctr"/>
            <a:r>
              <a:rPr lang="en-GB" sz="2600" smtClean="0">
                <a:solidFill>
                  <a:schemeClr val="tx1"/>
                </a:solidFill>
                <a:effectLst/>
                <a:latin typeface="Calibri" pitchFamily="34" charset="0"/>
              </a:rPr>
              <a:t>What is the T @ 2 GPa under Hawaii and under MOR?</a:t>
            </a:r>
            <a:endParaRPr lang="en-GB" sz="2600">
              <a:solidFill>
                <a:schemeClr val="tx1"/>
              </a:solidFill>
              <a:effectLst/>
              <a:latin typeface="Calibri" pitchFamily="34" charset="0"/>
            </a:endParaRPr>
          </a:p>
        </p:txBody>
      </p:sp>
      <p:cxnSp>
        <p:nvCxnSpPr>
          <p:cNvPr id="58" name="Connettore 1 57"/>
          <p:cNvCxnSpPr/>
          <p:nvPr/>
        </p:nvCxnSpPr>
        <p:spPr bwMode="auto">
          <a:xfrm flipV="1">
            <a:off x="1018032" y="2798064"/>
            <a:ext cx="972000" cy="0"/>
          </a:xfrm>
          <a:prstGeom prst="line">
            <a:avLst/>
          </a:prstGeom>
          <a:noFill/>
          <a:ln w="28575" cap="flat" cmpd="sng" algn="ctr">
            <a:solidFill>
              <a:srgbClr val="0066FF"/>
            </a:solidFill>
            <a:prstDash val="sysDash"/>
            <a:round/>
            <a:headEnd type="none" w="med" len="med"/>
            <a:tailEnd type="none" w="med" len="med"/>
          </a:ln>
          <a:effectLst/>
        </p:spPr>
      </p:cxnSp>
      <p:cxnSp>
        <p:nvCxnSpPr>
          <p:cNvPr id="60" name="Connettore 1 59"/>
          <p:cNvCxnSpPr/>
          <p:nvPr/>
        </p:nvCxnSpPr>
        <p:spPr bwMode="auto">
          <a:xfrm flipV="1">
            <a:off x="5449824" y="2804160"/>
            <a:ext cx="1728000" cy="0"/>
          </a:xfrm>
          <a:prstGeom prst="line">
            <a:avLst/>
          </a:prstGeom>
          <a:noFill/>
          <a:ln w="28575" cap="flat" cmpd="sng" algn="ctr">
            <a:solidFill>
              <a:srgbClr val="FF0000"/>
            </a:solidFill>
            <a:prstDash val="sysDash"/>
            <a:round/>
            <a:headEnd type="none" w="med" len="med"/>
            <a:tailEnd type="none" w="med" len="med"/>
          </a:ln>
          <a:effectLst/>
        </p:spPr>
      </p:cxnSp>
      <p:cxnSp>
        <p:nvCxnSpPr>
          <p:cNvPr id="61" name="Connettore 1 60"/>
          <p:cNvCxnSpPr/>
          <p:nvPr/>
        </p:nvCxnSpPr>
        <p:spPr bwMode="auto">
          <a:xfrm>
            <a:off x="2023872" y="1967484"/>
            <a:ext cx="0" cy="828000"/>
          </a:xfrm>
          <a:prstGeom prst="line">
            <a:avLst/>
          </a:prstGeom>
          <a:noFill/>
          <a:ln w="28575" cap="flat" cmpd="sng" algn="ctr">
            <a:solidFill>
              <a:srgbClr val="0066FF"/>
            </a:solidFill>
            <a:prstDash val="sysDash"/>
            <a:round/>
            <a:headEnd type="none" w="med" len="med"/>
            <a:tailEnd type="none" w="med" len="med"/>
          </a:ln>
          <a:effectLst/>
        </p:spPr>
      </p:cxnSp>
      <p:cxnSp>
        <p:nvCxnSpPr>
          <p:cNvPr id="66" name="Connettore 1 65"/>
          <p:cNvCxnSpPr/>
          <p:nvPr/>
        </p:nvCxnSpPr>
        <p:spPr bwMode="auto">
          <a:xfrm>
            <a:off x="7159752" y="1967484"/>
            <a:ext cx="0" cy="828000"/>
          </a:xfrm>
          <a:prstGeom prst="line">
            <a:avLst/>
          </a:prstGeom>
          <a:noFill/>
          <a:ln w="28575" cap="flat" cmpd="sng" algn="ctr">
            <a:solidFill>
              <a:srgbClr val="FF0000"/>
            </a:solidFill>
            <a:prstDash val="sysDash"/>
            <a:round/>
            <a:headEnd type="none" w="med" len="med"/>
            <a:tailEnd type="none" w="med" len="med"/>
          </a:ln>
          <a:effectLst/>
        </p:spPr>
      </p:cxnSp>
      <p:sp>
        <p:nvSpPr>
          <p:cNvPr id="67"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smtClean="0">
                <a:solidFill>
                  <a:schemeClr val="tx1"/>
                </a:solidFill>
                <a:effectLst/>
                <a:latin typeface="Calibri" pitchFamily="34" charset="0"/>
              </a:rPr>
              <a:t>Presnall </a:t>
            </a:r>
            <a:r>
              <a:rPr lang="en-GB" sz="1200" dirty="0">
                <a:solidFill>
                  <a:schemeClr val="tx1"/>
                </a:solidFill>
                <a:effectLst/>
                <a:latin typeface="Calibri" pitchFamily="34" charset="0"/>
              </a:rPr>
              <a:t>and </a:t>
            </a:r>
            <a:r>
              <a:rPr lang="en-GB" sz="1200" dirty="0" err="1" smtClean="0">
                <a:solidFill>
                  <a:schemeClr val="tx1"/>
                </a:solidFill>
                <a:effectLst/>
                <a:latin typeface="Calibri" pitchFamily="34" charset="0"/>
              </a:rPr>
              <a:t>Gudfinnsson</a:t>
            </a:r>
            <a:r>
              <a:rPr lang="en-GB" sz="1200" dirty="0" smtClean="0">
                <a:solidFill>
                  <a:schemeClr val="tx1"/>
                </a:solidFill>
                <a:effectLst/>
                <a:latin typeface="Calibri" pitchFamily="34" charset="0"/>
              </a:rPr>
              <a:t>, 2011 (J</a:t>
            </a:r>
            <a:r>
              <a:rPr lang="en-GB" sz="1200" dirty="0">
                <a:solidFill>
                  <a:schemeClr val="tx1"/>
                </a:solidFill>
                <a:effectLst/>
                <a:latin typeface="Calibri" pitchFamily="34" charset="0"/>
              </a:rPr>
              <a:t>. Petrol., 52, </a:t>
            </a:r>
            <a:r>
              <a:rPr lang="en-GB" sz="1200" dirty="0" smtClean="0">
                <a:solidFill>
                  <a:schemeClr val="tx1"/>
                </a:solidFill>
                <a:effectLst/>
                <a:latin typeface="Calibri" pitchFamily="34" charset="0"/>
              </a:rPr>
              <a:t>1533-1546)</a:t>
            </a:r>
            <a:endParaRPr lang="en-GB" sz="1200"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down)">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Pressure (GPa)</a:t>
              </a:r>
              <a:endParaRPr lang="en-GB" sz="2000">
                <a:solidFill>
                  <a:schemeClr val="tx1"/>
                </a:solidFill>
                <a:effectLst/>
                <a:latin typeface="Calibri" pitchFamily="34" charset="0"/>
              </a:endParaRP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0</a:t>
              </a:r>
              <a:endParaRPr lang="en-GB">
                <a:solidFill>
                  <a:schemeClr val="tx1"/>
                </a:solidFill>
                <a:effectLst/>
                <a:latin typeface="Calibri" pitchFamily="34" charset="0"/>
              </a:endParaRP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2</a:t>
              </a:r>
              <a:endParaRPr lang="en-GB">
                <a:solidFill>
                  <a:schemeClr val="tx1"/>
                </a:solidFill>
                <a:effectLst/>
                <a:latin typeface="Calibri" pitchFamily="34" charset="0"/>
              </a:endParaRP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4</a:t>
              </a:r>
              <a:endParaRPr lang="en-GB">
                <a:solidFill>
                  <a:schemeClr val="tx1"/>
                </a:solidFill>
                <a:effectLst/>
                <a:latin typeface="Calibri" pitchFamily="34" charset="0"/>
              </a:endParaRP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6</a:t>
              </a:r>
              <a:endParaRPr lang="en-GB">
                <a:solidFill>
                  <a:schemeClr val="tx1"/>
                </a:solidFill>
                <a:effectLst/>
                <a:latin typeface="Calibri" pitchFamily="34" charset="0"/>
              </a:endParaRP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a:t>
              </a:r>
              <a:endParaRPr lang="en-GB">
                <a:solidFill>
                  <a:schemeClr val="tx1"/>
                </a:solidFill>
                <a:effectLst/>
                <a:latin typeface="Calibri" pitchFamily="34" charset="0"/>
              </a:endParaRP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a:t>
              </a:r>
              <a:endParaRPr lang="en-GB">
                <a:solidFill>
                  <a:schemeClr val="tx1"/>
                </a:solidFill>
                <a:effectLst/>
                <a:latin typeface="Calibri" pitchFamily="34" charset="0"/>
              </a:endParaRP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smtClean="0">
                  <a:solidFill>
                    <a:srgbClr val="FF0000"/>
                  </a:solidFill>
                  <a:latin typeface="Calibri" pitchFamily="34" charset="0"/>
                </a:rPr>
                <a:t>MORB</a:t>
              </a:r>
              <a:endParaRPr lang="en-GB" sz="2800">
                <a:solidFill>
                  <a:srgbClr val="FF0000"/>
                </a:solidFill>
                <a:latin typeface="Calibri" pitchFamily="34" charset="0"/>
              </a:endParaRP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smtClean="0">
                  <a:solidFill>
                    <a:srgbClr val="0066FF"/>
                  </a:solidFill>
                  <a:latin typeface="Calibri" pitchFamily="34" charset="0"/>
                </a:rPr>
                <a:t>Hawaii</a:t>
              </a:r>
              <a:endParaRPr lang="en-GB" sz="2800">
                <a:solidFill>
                  <a:srgbClr val="0066FF"/>
                </a:solidFill>
                <a:latin typeface="Calibri" pitchFamily="34" charset="0"/>
              </a:endParaRPr>
            </a:p>
          </p:txBody>
        </p: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cxnSp>
        <p:nvCxnSpPr>
          <p:cNvPr id="57" name="Connettore 1 56"/>
          <p:cNvCxnSpPr>
            <a:cxnSpLocks noChangeShapeType="1"/>
          </p:cNvCxnSpPr>
          <p:nvPr/>
        </p:nvCxnSpPr>
        <p:spPr bwMode="auto">
          <a:xfrm rot="16200000" flipV="1">
            <a:off x="6669881" y="2280444"/>
            <a:ext cx="782638" cy="101600"/>
          </a:xfrm>
          <a:prstGeom prst="line">
            <a:avLst/>
          </a:prstGeom>
          <a:noFill/>
          <a:ln w="38100" algn="ctr">
            <a:solidFill>
              <a:srgbClr val="FF0000"/>
            </a:solidFill>
            <a:prstDash val="dash"/>
            <a:round/>
            <a:headEnd/>
            <a:tailEnd/>
          </a:ln>
        </p:spPr>
      </p:cxnSp>
      <p:cxnSp>
        <p:nvCxnSpPr>
          <p:cNvPr id="68" name="Connettore 1 67"/>
          <p:cNvCxnSpPr>
            <a:cxnSpLocks noChangeShapeType="1"/>
          </p:cNvCxnSpPr>
          <p:nvPr/>
        </p:nvCxnSpPr>
        <p:spPr bwMode="auto">
          <a:xfrm flipH="1" flipV="1">
            <a:off x="2808288" y="1974850"/>
            <a:ext cx="158750" cy="1362075"/>
          </a:xfrm>
          <a:prstGeom prst="line">
            <a:avLst/>
          </a:prstGeom>
          <a:noFill/>
          <a:ln w="38100" algn="ctr">
            <a:solidFill>
              <a:srgbClr val="0070C0"/>
            </a:solidFill>
            <a:prstDash val="dash"/>
            <a:round/>
            <a:headEnd/>
            <a:tailEnd/>
          </a:ln>
        </p:spPr>
      </p:cxnSp>
      <p:cxnSp>
        <p:nvCxnSpPr>
          <p:cNvPr id="46" name="Connettore 1 45"/>
          <p:cNvCxnSpPr>
            <a:cxnSpLocks noChangeShapeType="1"/>
          </p:cNvCxnSpPr>
          <p:nvPr/>
        </p:nvCxnSpPr>
        <p:spPr bwMode="auto">
          <a:xfrm>
            <a:off x="1001713" y="4565650"/>
            <a:ext cx="3433762" cy="1588"/>
          </a:xfrm>
          <a:prstGeom prst="line">
            <a:avLst/>
          </a:prstGeom>
          <a:noFill/>
          <a:ln w="28575" algn="ctr">
            <a:solidFill>
              <a:srgbClr val="FF0000"/>
            </a:solidFill>
            <a:round/>
            <a:headEnd/>
            <a:tailEnd/>
          </a:ln>
        </p:spPr>
      </p:cxnSp>
      <p:sp>
        <p:nvSpPr>
          <p:cNvPr id="58" name="Rettangolo 57"/>
          <p:cNvSpPr/>
          <p:nvPr/>
        </p:nvSpPr>
        <p:spPr bwMode="auto">
          <a:xfrm>
            <a:off x="4319588" y="3284538"/>
            <a:ext cx="204787" cy="1311275"/>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0" name="Parentesi graffa aperta 59"/>
          <p:cNvSpPr/>
          <p:nvPr/>
        </p:nvSpPr>
        <p:spPr bwMode="auto">
          <a:xfrm rot="5400000">
            <a:off x="2959100" y="1504951"/>
            <a:ext cx="288925" cy="781050"/>
          </a:xfrm>
          <a:prstGeom prst="leftBrace">
            <a:avLst/>
          </a:prstGeom>
          <a:noFill/>
          <a:ln w="38100" cap="flat" cmpd="sng" algn="ctr">
            <a:solidFill>
              <a:srgbClr val="0066FF"/>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1" name="CasellaDiTesto 60"/>
          <p:cNvSpPr txBox="1">
            <a:spLocks noChangeArrowheads="1"/>
          </p:cNvSpPr>
          <p:nvPr/>
        </p:nvSpPr>
        <p:spPr bwMode="auto">
          <a:xfrm>
            <a:off x="182563" y="1609725"/>
            <a:ext cx="2946400" cy="354013"/>
          </a:xfrm>
          <a:prstGeom prst="rect">
            <a:avLst/>
          </a:prstGeom>
          <a:noFill/>
          <a:ln w="9525">
            <a:noFill/>
            <a:miter lim="800000"/>
            <a:headEnd/>
            <a:tailEnd/>
          </a:ln>
        </p:spPr>
        <p:txBody>
          <a:bodyPr>
            <a:spAutoFit/>
          </a:bodyPr>
          <a:lstStyle/>
          <a:p>
            <a:pPr algn="ctr"/>
            <a:r>
              <a:rPr lang="en-GB" sz="1700" dirty="0" smtClean="0">
                <a:solidFill>
                  <a:srgbClr val="0070C0"/>
                </a:solidFill>
                <a:effectLst/>
                <a:latin typeface="Calibri" pitchFamily="34" charset="0"/>
              </a:rPr>
              <a:t>Tp range of Hawaiian Lavas</a:t>
            </a:r>
            <a:endParaRPr lang="en-GB" sz="1700" dirty="0">
              <a:solidFill>
                <a:srgbClr val="0070C0"/>
              </a:solidFill>
              <a:effectLst/>
              <a:latin typeface="Calibri" pitchFamily="34" charset="0"/>
            </a:endParaRPr>
          </a:p>
        </p:txBody>
      </p:sp>
      <p:sp>
        <p:nvSpPr>
          <p:cNvPr id="65" name="CasellaDiTesto 64"/>
          <p:cNvSpPr txBox="1">
            <a:spLocks noChangeArrowheads="1"/>
          </p:cNvSpPr>
          <p:nvPr/>
        </p:nvSpPr>
        <p:spPr bwMode="auto">
          <a:xfrm>
            <a:off x="5516563" y="1639888"/>
            <a:ext cx="2946400" cy="354012"/>
          </a:xfrm>
          <a:prstGeom prst="rect">
            <a:avLst/>
          </a:prstGeom>
          <a:noFill/>
          <a:ln w="9525">
            <a:noFill/>
            <a:miter lim="800000"/>
            <a:headEnd/>
            <a:tailEnd/>
          </a:ln>
        </p:spPr>
        <p:txBody>
          <a:bodyPr>
            <a:spAutoFit/>
          </a:bodyPr>
          <a:lstStyle/>
          <a:p>
            <a:pPr algn="ctr"/>
            <a:r>
              <a:rPr lang="en-GB" sz="1700" dirty="0" smtClean="0">
                <a:solidFill>
                  <a:srgbClr val="FF0000"/>
                </a:solidFill>
                <a:effectLst/>
                <a:latin typeface="Calibri" pitchFamily="34" charset="0"/>
              </a:rPr>
              <a:t>Typical Tp of MORB</a:t>
            </a:r>
            <a:endParaRPr lang="en-GB" sz="1700" dirty="0">
              <a:solidFill>
                <a:srgbClr val="FF0000"/>
              </a:solidFill>
              <a:effectLst/>
              <a:latin typeface="Calibri" pitchFamily="34" charset="0"/>
            </a:endParaRPr>
          </a:p>
        </p:txBody>
      </p:sp>
      <p:sp>
        <p:nvSpPr>
          <p:cNvPr id="66" name="CasellaDiTesto 65"/>
          <p:cNvSpPr txBox="1">
            <a:spLocks noChangeArrowheads="1"/>
          </p:cNvSpPr>
          <p:nvPr/>
        </p:nvSpPr>
        <p:spPr bwMode="auto">
          <a:xfrm>
            <a:off x="2146300" y="1257300"/>
            <a:ext cx="1947863" cy="354013"/>
          </a:xfrm>
          <a:prstGeom prst="rect">
            <a:avLst/>
          </a:prstGeom>
          <a:noFill/>
          <a:ln w="9525">
            <a:noFill/>
            <a:miter lim="800000"/>
            <a:headEnd/>
            <a:tailEnd/>
          </a:ln>
        </p:spPr>
        <p:txBody>
          <a:bodyPr>
            <a:spAutoFit/>
          </a:bodyPr>
          <a:lstStyle/>
          <a:p>
            <a:pPr algn="ctr"/>
            <a:r>
              <a:rPr lang="en-GB" sz="1700" b="1" smtClean="0">
                <a:solidFill>
                  <a:srgbClr val="0070C0"/>
                </a:solidFill>
                <a:effectLst/>
                <a:latin typeface="Calibri" pitchFamily="34" charset="0"/>
              </a:rPr>
              <a:t>1350-1500 °C</a:t>
            </a:r>
            <a:endParaRPr lang="en-GB" sz="1700" b="1">
              <a:solidFill>
                <a:srgbClr val="0070C0"/>
              </a:solidFill>
              <a:effectLst/>
              <a:latin typeface="Calibri" pitchFamily="34" charset="0"/>
            </a:endParaRPr>
          </a:p>
        </p:txBody>
      </p:sp>
      <p:sp>
        <p:nvSpPr>
          <p:cNvPr id="67" name="CasellaDiTesto 66"/>
          <p:cNvSpPr txBox="1">
            <a:spLocks noChangeArrowheads="1"/>
          </p:cNvSpPr>
          <p:nvPr/>
        </p:nvSpPr>
        <p:spPr bwMode="auto">
          <a:xfrm>
            <a:off x="6394450" y="1257300"/>
            <a:ext cx="1238250" cy="354013"/>
          </a:xfrm>
          <a:prstGeom prst="rect">
            <a:avLst/>
          </a:prstGeom>
          <a:noFill/>
          <a:ln w="9525">
            <a:noFill/>
            <a:miter lim="800000"/>
            <a:headEnd/>
            <a:tailEnd/>
          </a:ln>
        </p:spPr>
        <p:txBody>
          <a:bodyPr>
            <a:spAutoFit/>
          </a:bodyPr>
          <a:lstStyle/>
          <a:p>
            <a:pPr algn="ctr"/>
            <a:r>
              <a:rPr lang="en-GB" sz="1700" b="1" smtClean="0">
                <a:solidFill>
                  <a:srgbClr val="FF0000"/>
                </a:solidFill>
                <a:effectLst/>
                <a:latin typeface="Calibri" pitchFamily="34" charset="0"/>
              </a:rPr>
              <a:t>~1280 °C</a:t>
            </a:r>
            <a:endParaRPr lang="en-GB" sz="1700" b="1">
              <a:solidFill>
                <a:srgbClr val="FF0000"/>
              </a:solidFill>
              <a:effectLst/>
              <a:latin typeface="Calibri" pitchFamily="34" charset="0"/>
            </a:endParaRPr>
          </a:p>
        </p:txBody>
      </p:sp>
      <p:grpSp>
        <p:nvGrpSpPr>
          <p:cNvPr id="3" name="Gruppo 74"/>
          <p:cNvGrpSpPr/>
          <p:nvPr/>
        </p:nvGrpSpPr>
        <p:grpSpPr>
          <a:xfrm>
            <a:off x="4267199" y="5782733"/>
            <a:ext cx="3318933" cy="948267"/>
            <a:chOff x="4267199" y="5782733"/>
            <a:chExt cx="3318933" cy="948267"/>
          </a:xfrm>
        </p:grpSpPr>
        <p:cxnSp>
          <p:nvCxnSpPr>
            <p:cNvPr id="70" name="Connettore 2 69"/>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71" name="Rettangolo 70"/>
            <p:cNvSpPr/>
            <p:nvPr/>
          </p:nvSpPr>
          <p:spPr bwMode="auto">
            <a:xfrm>
              <a:off x="4267199" y="5816600"/>
              <a:ext cx="3318933" cy="508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54" name="CasellaDiTesto 53"/>
          <p:cNvSpPr txBox="1">
            <a:spLocks noChangeArrowheads="1"/>
          </p:cNvSpPr>
          <p:nvPr/>
        </p:nvSpPr>
        <p:spPr bwMode="auto">
          <a:xfrm>
            <a:off x="4216396" y="5758406"/>
            <a:ext cx="3462865" cy="584775"/>
          </a:xfrm>
          <a:prstGeom prst="rect">
            <a:avLst/>
          </a:prstGeom>
          <a:noFill/>
          <a:ln w="9525">
            <a:noFill/>
            <a:miter lim="800000"/>
            <a:headEnd/>
            <a:tailEnd/>
          </a:ln>
        </p:spPr>
        <p:txBody>
          <a:bodyPr wrap="square">
            <a:spAutoFit/>
          </a:bodyPr>
          <a:lstStyle/>
          <a:p>
            <a:pPr algn="ctr"/>
            <a:r>
              <a:rPr lang="en-GB" sz="1600" b="1" dirty="0" smtClean="0">
                <a:solidFill>
                  <a:schemeClr val="tx1"/>
                </a:solidFill>
                <a:effectLst/>
                <a:latin typeface="Calibri" pitchFamily="34" charset="0"/>
              </a:rPr>
              <a:t>Note that, at 10 GPa, the same Tp is assumed for Hawaii and MORB.</a:t>
            </a:r>
            <a:endParaRPr lang="en-GB" sz="1600" b="1" dirty="0">
              <a:solidFill>
                <a:schemeClr val="tx1"/>
              </a:solidFill>
              <a:effectLst/>
              <a:latin typeface="Calibri" pitchFamily="34" charset="0"/>
            </a:endParaRPr>
          </a:p>
        </p:txBody>
      </p:sp>
      <p:sp>
        <p:nvSpPr>
          <p:cNvPr id="72" name="Figura a mano libera 71"/>
          <p:cNvSpPr/>
          <p:nvPr/>
        </p:nvSpPr>
        <p:spPr bwMode="auto">
          <a:xfrm>
            <a:off x="7103533" y="5517445"/>
            <a:ext cx="1126067" cy="637822"/>
          </a:xfrm>
          <a:custGeom>
            <a:avLst/>
            <a:gdLst>
              <a:gd name="connsiteX0" fmla="*/ 0 w 1126067"/>
              <a:gd name="connsiteY0" fmla="*/ 0 h 372534"/>
              <a:gd name="connsiteX1" fmla="*/ 1126067 w 1126067"/>
              <a:gd name="connsiteY1" fmla="*/ 372534 h 372534"/>
              <a:gd name="connsiteX0" fmla="*/ 0 w 1126067"/>
              <a:gd name="connsiteY0" fmla="*/ 31044 h 403578"/>
              <a:gd name="connsiteX1" fmla="*/ 1126067 w 1126067"/>
              <a:gd name="connsiteY1" fmla="*/ 403578 h 403578"/>
              <a:gd name="connsiteX0" fmla="*/ 0 w 1126067"/>
              <a:gd name="connsiteY0" fmla="*/ 214488 h 587022"/>
              <a:gd name="connsiteX1" fmla="*/ 1126067 w 1126067"/>
              <a:gd name="connsiteY1" fmla="*/ 587022 h 587022"/>
              <a:gd name="connsiteX0" fmla="*/ 0 w 1126067"/>
              <a:gd name="connsiteY0" fmla="*/ 265288 h 637822"/>
              <a:gd name="connsiteX1" fmla="*/ 1126067 w 1126067"/>
              <a:gd name="connsiteY1" fmla="*/ 637822 h 637822"/>
            </a:gdLst>
            <a:ahLst/>
            <a:cxnLst>
              <a:cxn ang="0">
                <a:pos x="connsiteX0" y="connsiteY0"/>
              </a:cxn>
              <a:cxn ang="0">
                <a:pos x="connsiteX1" y="connsiteY1"/>
              </a:cxn>
            </a:cxnLst>
            <a:rect l="l" t="t" r="r" b="b"/>
            <a:pathLst>
              <a:path w="1126067" h="637822">
                <a:moveTo>
                  <a:pt x="0" y="265288"/>
                </a:moveTo>
                <a:cubicBezTo>
                  <a:pt x="476956" y="0"/>
                  <a:pt x="877711" y="234244"/>
                  <a:pt x="1126067" y="637822"/>
                </a:cubicBezTo>
              </a:path>
            </a:pathLst>
          </a:custGeom>
          <a:noFill/>
          <a:ln w="38100" cap="flat" cmpd="sng" algn="ctr">
            <a:solidFill>
              <a:srgbClr val="FF0000"/>
            </a:solidFill>
            <a:prstDash val="solid"/>
            <a:round/>
            <a:headEnd type="none" w="med" len="med"/>
            <a:tailEnd type="arrow"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Figura a mano libera 72"/>
          <p:cNvSpPr/>
          <p:nvPr/>
        </p:nvSpPr>
        <p:spPr bwMode="auto">
          <a:xfrm flipH="1">
            <a:off x="3894668" y="5483578"/>
            <a:ext cx="880532" cy="637822"/>
          </a:xfrm>
          <a:custGeom>
            <a:avLst/>
            <a:gdLst>
              <a:gd name="connsiteX0" fmla="*/ 0 w 1126067"/>
              <a:gd name="connsiteY0" fmla="*/ 0 h 372534"/>
              <a:gd name="connsiteX1" fmla="*/ 1126067 w 1126067"/>
              <a:gd name="connsiteY1" fmla="*/ 372534 h 372534"/>
              <a:gd name="connsiteX0" fmla="*/ 0 w 1126067"/>
              <a:gd name="connsiteY0" fmla="*/ 31044 h 403578"/>
              <a:gd name="connsiteX1" fmla="*/ 1126067 w 1126067"/>
              <a:gd name="connsiteY1" fmla="*/ 403578 h 403578"/>
              <a:gd name="connsiteX0" fmla="*/ 0 w 1126067"/>
              <a:gd name="connsiteY0" fmla="*/ 214488 h 587022"/>
              <a:gd name="connsiteX1" fmla="*/ 1126067 w 1126067"/>
              <a:gd name="connsiteY1" fmla="*/ 587022 h 587022"/>
              <a:gd name="connsiteX0" fmla="*/ 0 w 1126067"/>
              <a:gd name="connsiteY0" fmla="*/ 265288 h 637822"/>
              <a:gd name="connsiteX1" fmla="*/ 1126067 w 1126067"/>
              <a:gd name="connsiteY1" fmla="*/ 637822 h 637822"/>
            </a:gdLst>
            <a:ahLst/>
            <a:cxnLst>
              <a:cxn ang="0">
                <a:pos x="connsiteX0" y="connsiteY0"/>
              </a:cxn>
              <a:cxn ang="0">
                <a:pos x="connsiteX1" y="connsiteY1"/>
              </a:cxn>
            </a:cxnLst>
            <a:rect l="l" t="t" r="r" b="b"/>
            <a:pathLst>
              <a:path w="1126067" h="637822">
                <a:moveTo>
                  <a:pt x="0" y="265288"/>
                </a:moveTo>
                <a:cubicBezTo>
                  <a:pt x="476956" y="0"/>
                  <a:pt x="877711" y="234244"/>
                  <a:pt x="1126067" y="637822"/>
                </a:cubicBezTo>
              </a:path>
            </a:pathLst>
          </a:custGeom>
          <a:noFill/>
          <a:ln w="38100" cap="flat" cmpd="sng" algn="ctr">
            <a:solidFill>
              <a:srgbClr val="0066FF"/>
            </a:solidFill>
            <a:prstDash val="solid"/>
            <a:round/>
            <a:headEnd type="none" w="med" len="med"/>
            <a:tailEnd type="arrow"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3" name="Rettangolo 52"/>
          <p:cNvSpPr/>
          <p:nvPr/>
        </p:nvSpPr>
        <p:spPr bwMode="auto">
          <a:xfrm>
            <a:off x="989013" y="3298825"/>
            <a:ext cx="4184650" cy="1254125"/>
          </a:xfrm>
          <a:prstGeom prst="rect">
            <a:avLst/>
          </a:prstGeom>
          <a:solidFill>
            <a:srgbClr val="FF0000">
              <a:alpha val="50196"/>
            </a:srgbClr>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6" name="CasellaDiTesto 55"/>
          <p:cNvSpPr txBox="1">
            <a:spLocks noChangeArrowheads="1"/>
          </p:cNvSpPr>
          <p:nvPr/>
        </p:nvSpPr>
        <p:spPr bwMode="auto">
          <a:xfrm>
            <a:off x="3586163" y="3327400"/>
            <a:ext cx="1708150" cy="877163"/>
          </a:xfrm>
          <a:prstGeom prst="rect">
            <a:avLst/>
          </a:prstGeom>
          <a:noFill/>
          <a:ln w="9525">
            <a:noFill/>
            <a:miter lim="800000"/>
            <a:headEnd/>
            <a:tailEnd/>
          </a:ln>
        </p:spPr>
        <p:txBody>
          <a:bodyPr>
            <a:spAutoFit/>
          </a:bodyPr>
          <a:lstStyle/>
          <a:p>
            <a:pPr algn="ctr"/>
            <a:r>
              <a:rPr lang="en-GB" sz="1700" smtClean="0">
                <a:solidFill>
                  <a:schemeClr val="tx1"/>
                </a:solidFill>
                <a:effectLst/>
                <a:latin typeface="Calibri" pitchFamily="34" charset="0"/>
              </a:rPr>
              <a:t>Estimated depth of extraction of Hawaiian lavas </a:t>
            </a:r>
            <a:endParaRPr lang="en-GB" sz="1700">
              <a:solidFill>
                <a:schemeClr val="tx1"/>
              </a:solidFill>
              <a:effectLst/>
              <a:latin typeface="Calibri" pitchFamily="34" charset="0"/>
            </a:endParaRPr>
          </a:p>
        </p:txBody>
      </p:sp>
      <p:cxnSp>
        <p:nvCxnSpPr>
          <p:cNvPr id="78" name="Connettore 1 77"/>
          <p:cNvCxnSpPr/>
          <p:nvPr/>
        </p:nvCxnSpPr>
        <p:spPr bwMode="auto">
          <a:xfrm flipH="1" flipV="1">
            <a:off x="3386667" y="1972733"/>
            <a:ext cx="465666" cy="4258734"/>
          </a:xfrm>
          <a:prstGeom prst="line">
            <a:avLst/>
          </a:prstGeom>
          <a:noFill/>
          <a:ln w="19050" cap="flat" cmpd="sng" algn="ctr">
            <a:solidFill>
              <a:schemeClr val="tx1"/>
            </a:solidFill>
            <a:prstDash val="dash"/>
            <a:round/>
            <a:headEnd type="none" w="med" len="med"/>
            <a:tailEnd type="none" w="med" len="med"/>
          </a:ln>
          <a:effectLst/>
        </p:spPr>
      </p:cxnSp>
      <p:cxnSp>
        <p:nvCxnSpPr>
          <p:cNvPr id="79" name="Connettore 1 78"/>
          <p:cNvCxnSpPr/>
          <p:nvPr/>
        </p:nvCxnSpPr>
        <p:spPr bwMode="auto">
          <a:xfrm flipH="1" flipV="1">
            <a:off x="7831667" y="1972733"/>
            <a:ext cx="465666" cy="4258734"/>
          </a:xfrm>
          <a:prstGeom prst="line">
            <a:avLst/>
          </a:prstGeom>
          <a:noFill/>
          <a:ln w="19050" cap="flat" cmpd="sng" algn="ctr">
            <a:solidFill>
              <a:schemeClr val="tx1"/>
            </a:solidFill>
            <a:prstDash val="dash"/>
            <a:round/>
            <a:headEnd type="none" w="med" len="med"/>
            <a:tailEnd type="none" w="med" len="med"/>
          </a:ln>
          <a:effectLst/>
        </p:spPr>
      </p:cxnSp>
      <p:sp>
        <p:nvSpPr>
          <p:cNvPr id="80" name="CasellaDiTesto 79"/>
          <p:cNvSpPr txBox="1">
            <a:spLocks noChangeArrowheads="1"/>
          </p:cNvSpPr>
          <p:nvPr/>
        </p:nvSpPr>
        <p:spPr bwMode="auto">
          <a:xfrm>
            <a:off x="5223921" y="6256291"/>
            <a:ext cx="3175012" cy="369332"/>
          </a:xfrm>
          <a:prstGeom prst="rect">
            <a:avLst/>
          </a:prstGeom>
          <a:noFill/>
          <a:ln w="9525">
            <a:noFill/>
            <a:miter lim="800000"/>
            <a:headEnd/>
            <a:tailEnd/>
          </a:ln>
        </p:spPr>
        <p:txBody>
          <a:bodyPr wrap="square">
            <a:spAutoFit/>
          </a:bodyPr>
          <a:lstStyle/>
          <a:p>
            <a:pPr algn="ctr"/>
            <a:r>
              <a:rPr lang="en-GB" dirty="0" smtClean="0">
                <a:solidFill>
                  <a:schemeClr val="tx1"/>
                </a:solidFill>
                <a:effectLst/>
                <a:latin typeface="Calibri" pitchFamily="34" charset="0"/>
              </a:rPr>
              <a:t>Tp </a:t>
            </a:r>
            <a:r>
              <a:rPr lang="en-GB" b="1" dirty="0" smtClean="0">
                <a:solidFill>
                  <a:srgbClr val="FF0000"/>
                </a:solidFill>
                <a:effectLst/>
                <a:latin typeface="Calibri" pitchFamily="34" charset="0"/>
              </a:rPr>
              <a:t>1500 °C</a:t>
            </a:r>
            <a:r>
              <a:rPr lang="en-GB" dirty="0" smtClean="0">
                <a:solidFill>
                  <a:schemeClr val="tx1"/>
                </a:solidFill>
                <a:effectLst/>
                <a:latin typeface="Calibri" pitchFamily="34" charset="0"/>
              </a:rPr>
              <a:t>! (</a:t>
            </a:r>
            <a:r>
              <a:rPr lang="en-GB" dirty="0" err="1" smtClean="0">
                <a:solidFill>
                  <a:schemeClr val="tx1"/>
                </a:solidFill>
                <a:effectLst/>
                <a:latin typeface="Calibri" pitchFamily="34" charset="0"/>
              </a:rPr>
              <a:t>McK&amp;B</a:t>
            </a:r>
            <a:r>
              <a:rPr lang="en-GB" dirty="0" smtClean="0">
                <a:solidFill>
                  <a:schemeClr val="tx1"/>
                </a:solidFill>
                <a:effectLst/>
                <a:latin typeface="Calibri" pitchFamily="34" charset="0"/>
              </a:rPr>
              <a:t> = 1280 °C)</a:t>
            </a:r>
            <a:endParaRPr lang="en-GB" dirty="0">
              <a:solidFill>
                <a:schemeClr val="tx1"/>
              </a:solidFill>
              <a:effectLst/>
              <a:latin typeface="Calibri" pitchFamily="34" charset="0"/>
            </a:endParaRPr>
          </a:p>
        </p:txBody>
      </p:sp>
      <p:sp>
        <p:nvSpPr>
          <p:cNvPr id="81" name="Rettangolo 80"/>
          <p:cNvSpPr/>
          <p:nvPr/>
        </p:nvSpPr>
        <p:spPr bwMode="auto">
          <a:xfrm rot="21109894">
            <a:off x="7716407" y="2105752"/>
            <a:ext cx="200293" cy="5305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dirty="0" smtClean="0">
                <a:solidFill>
                  <a:schemeClr val="tx1"/>
                </a:solidFill>
                <a:effectLst/>
                <a:latin typeface="Calibri" pitchFamily="34" charset="0"/>
              </a:rPr>
              <a:t>Typical MORB extraction depth</a:t>
            </a:r>
            <a:endParaRPr lang="en-GB" sz="1600" dirty="0">
              <a:solidFill>
                <a:schemeClr val="tx1"/>
              </a:solidFill>
              <a:effectLst/>
              <a:latin typeface="Calibri" pitchFamily="34" charset="0"/>
            </a:endParaRP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dirty="0" smtClean="0">
                <a:solidFill>
                  <a:schemeClr val="tx1"/>
                </a:solidFill>
                <a:effectLst/>
                <a:latin typeface="Calibri" pitchFamily="34" charset="0"/>
              </a:rPr>
              <a:t>Dry Peridotite Solidus</a:t>
            </a:r>
            <a:endParaRPr lang="en-GB" sz="1600" dirty="0">
              <a:solidFill>
                <a:schemeClr val="tx1"/>
              </a:solidFill>
              <a:effectLst/>
              <a:latin typeface="Calibri" pitchFamily="34" charset="0"/>
            </a:endParaRPr>
          </a:p>
        </p:txBody>
      </p:sp>
      <p:sp>
        <p:nvSpPr>
          <p:cNvPr id="77" name="Freccia a destra 76"/>
          <p:cNvSpPr/>
          <p:nvPr/>
        </p:nvSpPr>
        <p:spPr bwMode="auto">
          <a:xfrm>
            <a:off x="4810124" y="6316133"/>
            <a:ext cx="523876" cy="260880"/>
          </a:xfrm>
          <a:prstGeom prst="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5" name="Freccia a destra 84"/>
          <p:cNvSpPr/>
          <p:nvPr/>
        </p:nvSpPr>
        <p:spPr bwMode="auto">
          <a:xfrm rot="10800000">
            <a:off x="8300084" y="6316133"/>
            <a:ext cx="523876" cy="260880"/>
          </a:xfrm>
          <a:prstGeom prst="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6"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smtClean="0">
                <a:solidFill>
                  <a:schemeClr val="tx1"/>
                </a:solidFill>
                <a:effectLst/>
                <a:latin typeface="Calibri" pitchFamily="34" charset="0"/>
              </a:rPr>
              <a:t>Presnall </a:t>
            </a:r>
            <a:r>
              <a:rPr lang="en-GB" sz="1200" dirty="0">
                <a:solidFill>
                  <a:schemeClr val="tx1"/>
                </a:solidFill>
                <a:effectLst/>
                <a:latin typeface="Calibri" pitchFamily="34" charset="0"/>
              </a:rPr>
              <a:t>and </a:t>
            </a:r>
            <a:r>
              <a:rPr lang="en-GB" sz="1200" dirty="0" err="1" smtClean="0">
                <a:solidFill>
                  <a:schemeClr val="tx1"/>
                </a:solidFill>
                <a:effectLst/>
                <a:latin typeface="Calibri" pitchFamily="34" charset="0"/>
              </a:rPr>
              <a:t>Gudfinnsson</a:t>
            </a:r>
            <a:r>
              <a:rPr lang="en-GB" sz="1200" dirty="0" smtClean="0">
                <a:solidFill>
                  <a:schemeClr val="tx1"/>
                </a:solidFill>
                <a:effectLst/>
                <a:latin typeface="Calibri" pitchFamily="34" charset="0"/>
              </a:rPr>
              <a:t>, 2011 (J</a:t>
            </a:r>
            <a:r>
              <a:rPr lang="en-GB" sz="1200" dirty="0">
                <a:solidFill>
                  <a:schemeClr val="tx1"/>
                </a:solidFill>
                <a:effectLst/>
                <a:latin typeface="Calibri" pitchFamily="34" charset="0"/>
              </a:rPr>
              <a:t>. Petrol., 52, </a:t>
            </a:r>
            <a:r>
              <a:rPr lang="en-GB" sz="1200" dirty="0" smtClean="0">
                <a:solidFill>
                  <a:schemeClr val="tx1"/>
                </a:solidFill>
                <a:effectLst/>
                <a:latin typeface="Calibri" pitchFamily="34" charset="0"/>
              </a:rPr>
              <a:t>1533-1546)</a:t>
            </a:r>
            <a:endParaRPr lang="en-GB" sz="1200"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1000"/>
                                        <p:tgtEl>
                                          <p:spTgt spid="7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right)">
                                      <p:cBhvr>
                                        <p:cTn id="17" dur="1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down)">
                                      <p:cBhvr>
                                        <p:cTn id="22" dur="2000"/>
                                        <p:tgtEl>
                                          <p:spTgt spid="78"/>
                                        </p:tgtEl>
                                      </p:cBhvr>
                                    </p:animEffect>
                                  </p:childTnLst>
                                </p:cTn>
                              </p:par>
                              <p:par>
                                <p:cTn id="23" presetID="22" presetClass="entr" presetSubtype="4"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down)">
                                      <p:cBhvr>
                                        <p:cTn id="25" dur="20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right)">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1000"/>
                                        <p:tgtEl>
                                          <p:spTgt spid="53"/>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down)">
                                      <p:cBhvr>
                                        <p:cTn id="58" dur="1000"/>
                                        <p:tgtEl>
                                          <p:spTgt spid="68"/>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2000"/>
                                        <p:tgtEl>
                                          <p:spTgt spid="57"/>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p:bldP spid="65" grpId="0"/>
      <p:bldP spid="66" grpId="0"/>
      <p:bldP spid="67" grpId="0"/>
      <p:bldP spid="54" grpId="0"/>
      <p:bldP spid="72" grpId="0" animBg="1"/>
      <p:bldP spid="73" grpId="0" animBg="1"/>
      <p:bldP spid="53" grpId="0" animBg="1"/>
      <p:bldP spid="56" grpId="0"/>
      <p:bldP spid="80" grpId="0"/>
      <p:bldP spid="77" grpId="0" animBg="1"/>
      <p:bldP spid="8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50178"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50198"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50199"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50200"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50201"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50202"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50203"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50204"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50205"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50206"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50207"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50208"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50209"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50210"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50211"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50212"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50213"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Pressure (GPa)</a:t>
              </a:r>
              <a:endParaRPr lang="en-GB" sz="2000">
                <a:solidFill>
                  <a:schemeClr val="tx1"/>
                </a:solidFill>
                <a:effectLst/>
                <a:latin typeface="Calibri" pitchFamily="34" charset="0"/>
              </a:endParaRPr>
            </a:p>
          </p:txBody>
        </p:sp>
        <p:sp>
          <p:nvSpPr>
            <p:cNvPr id="50214"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0</a:t>
              </a:r>
              <a:endParaRPr lang="en-GB">
                <a:solidFill>
                  <a:schemeClr val="tx1"/>
                </a:solidFill>
                <a:effectLst/>
                <a:latin typeface="Calibri" pitchFamily="34" charset="0"/>
              </a:endParaRPr>
            </a:p>
          </p:txBody>
        </p:sp>
        <p:sp>
          <p:nvSpPr>
            <p:cNvPr id="50215"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2</a:t>
              </a:r>
              <a:endParaRPr lang="en-GB">
                <a:solidFill>
                  <a:schemeClr val="tx1"/>
                </a:solidFill>
                <a:effectLst/>
                <a:latin typeface="Calibri" pitchFamily="34" charset="0"/>
              </a:endParaRPr>
            </a:p>
          </p:txBody>
        </p:sp>
        <p:sp>
          <p:nvSpPr>
            <p:cNvPr id="50216"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4</a:t>
              </a:r>
              <a:endParaRPr lang="en-GB">
                <a:solidFill>
                  <a:schemeClr val="tx1"/>
                </a:solidFill>
                <a:effectLst/>
                <a:latin typeface="Calibri" pitchFamily="34" charset="0"/>
              </a:endParaRPr>
            </a:p>
          </p:txBody>
        </p:sp>
        <p:sp>
          <p:nvSpPr>
            <p:cNvPr id="50217"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6</a:t>
              </a:r>
              <a:endParaRPr lang="en-GB">
                <a:solidFill>
                  <a:schemeClr val="tx1"/>
                </a:solidFill>
                <a:effectLst/>
                <a:latin typeface="Calibri" pitchFamily="34" charset="0"/>
              </a:endParaRPr>
            </a:p>
          </p:txBody>
        </p:sp>
        <p:sp>
          <p:nvSpPr>
            <p:cNvPr id="50218"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a:t>
              </a:r>
              <a:endParaRPr lang="en-GB">
                <a:solidFill>
                  <a:schemeClr val="tx1"/>
                </a:solidFill>
                <a:effectLst/>
                <a:latin typeface="Calibri" pitchFamily="34" charset="0"/>
              </a:endParaRPr>
            </a:p>
          </p:txBody>
        </p:sp>
        <p:sp>
          <p:nvSpPr>
            <p:cNvPr id="50219"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a:t>
              </a:r>
              <a:endParaRPr lang="en-GB">
                <a:solidFill>
                  <a:schemeClr val="tx1"/>
                </a:solidFill>
                <a:effectLst/>
                <a:latin typeface="Calibri" pitchFamily="34" charset="0"/>
              </a:endParaRP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smtClean="0">
                  <a:solidFill>
                    <a:srgbClr val="FF0000"/>
                  </a:solidFill>
                  <a:latin typeface="Calibri" pitchFamily="34" charset="0"/>
                </a:rPr>
                <a:t>MORB</a:t>
              </a:r>
              <a:endParaRPr lang="en-GB" sz="2800">
                <a:solidFill>
                  <a:srgbClr val="FF0000"/>
                </a:solidFill>
                <a:latin typeface="Calibri" pitchFamily="34" charset="0"/>
              </a:endParaRP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50227"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50228"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sp>
          <p:nvSpPr>
            <p:cNvPr id="50229" name="CasellaDiTesto 75"/>
            <p:cNvSpPr txBox="1">
              <a:spLocks noChangeArrowheads="1"/>
            </p:cNvSpPr>
            <p:nvPr/>
          </p:nvSpPr>
          <p:spPr bwMode="auto">
            <a:xfrm>
              <a:off x="7397260" y="2679498"/>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cxnSp>
          <p:nvCxnSpPr>
            <p:cNvPr id="50230"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smtClean="0">
                  <a:solidFill>
                    <a:srgbClr val="0066FF"/>
                  </a:solidFill>
                  <a:latin typeface="Calibri" pitchFamily="34" charset="0"/>
                </a:rPr>
                <a:t>Hawaii</a:t>
              </a:r>
              <a:endParaRPr lang="en-GB" sz="2800">
                <a:solidFill>
                  <a:srgbClr val="0066FF"/>
                </a:solidFill>
                <a:latin typeface="Calibri" pitchFamily="34" charset="0"/>
              </a:endParaRPr>
            </a:p>
          </p:txBody>
        </p: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cxnSp>
        <p:nvCxnSpPr>
          <p:cNvPr id="50181" name="Connettore 1 56"/>
          <p:cNvCxnSpPr>
            <a:cxnSpLocks noChangeShapeType="1"/>
          </p:cNvCxnSpPr>
          <p:nvPr/>
        </p:nvCxnSpPr>
        <p:spPr bwMode="auto">
          <a:xfrm rot="16200000" flipV="1">
            <a:off x="6669881" y="2280444"/>
            <a:ext cx="782638" cy="101600"/>
          </a:xfrm>
          <a:prstGeom prst="line">
            <a:avLst/>
          </a:prstGeom>
          <a:noFill/>
          <a:ln w="38100" algn="ctr">
            <a:solidFill>
              <a:srgbClr val="FF0000"/>
            </a:solidFill>
            <a:prstDash val="dash"/>
            <a:round/>
            <a:headEnd/>
            <a:tailEnd/>
          </a:ln>
        </p:spPr>
      </p:cxnSp>
      <p:cxnSp>
        <p:nvCxnSpPr>
          <p:cNvPr id="50182" name="Connettore 1 54"/>
          <p:cNvCxnSpPr>
            <a:cxnSpLocks noChangeShapeType="1"/>
          </p:cNvCxnSpPr>
          <p:nvPr/>
        </p:nvCxnSpPr>
        <p:spPr bwMode="auto">
          <a:xfrm rot="16200000" flipV="1">
            <a:off x="2241550" y="3121025"/>
            <a:ext cx="2592388" cy="300038"/>
          </a:xfrm>
          <a:prstGeom prst="line">
            <a:avLst/>
          </a:prstGeom>
          <a:noFill/>
          <a:ln w="38100" algn="ctr">
            <a:solidFill>
              <a:srgbClr val="0070C0"/>
            </a:solidFill>
            <a:prstDash val="dash"/>
            <a:round/>
            <a:headEnd/>
            <a:tailEnd/>
          </a:ln>
        </p:spPr>
      </p:cxnSp>
      <p:cxnSp>
        <p:nvCxnSpPr>
          <p:cNvPr id="50183" name="Connettore 1 67"/>
          <p:cNvCxnSpPr>
            <a:cxnSpLocks noChangeShapeType="1"/>
          </p:cNvCxnSpPr>
          <p:nvPr/>
        </p:nvCxnSpPr>
        <p:spPr bwMode="auto">
          <a:xfrm flipH="1" flipV="1">
            <a:off x="2808288" y="1974850"/>
            <a:ext cx="158750" cy="1362075"/>
          </a:xfrm>
          <a:prstGeom prst="line">
            <a:avLst/>
          </a:prstGeom>
          <a:noFill/>
          <a:ln w="38100" algn="ctr">
            <a:solidFill>
              <a:srgbClr val="0070C0"/>
            </a:solidFill>
            <a:prstDash val="dash"/>
            <a:round/>
            <a:headEnd/>
            <a:tailEnd/>
          </a:ln>
        </p:spPr>
      </p:cxnSp>
      <p:cxnSp>
        <p:nvCxnSpPr>
          <p:cNvPr id="50184" name="Connettore 1 45"/>
          <p:cNvCxnSpPr>
            <a:cxnSpLocks noChangeShapeType="1"/>
          </p:cNvCxnSpPr>
          <p:nvPr/>
        </p:nvCxnSpPr>
        <p:spPr bwMode="auto">
          <a:xfrm>
            <a:off x="1001713" y="4564063"/>
            <a:ext cx="3433762" cy="1587"/>
          </a:xfrm>
          <a:prstGeom prst="line">
            <a:avLst/>
          </a:prstGeom>
          <a:noFill/>
          <a:ln w="28575" algn="ctr">
            <a:solidFill>
              <a:srgbClr val="FF0000"/>
            </a:solidFill>
            <a:round/>
            <a:headEnd/>
            <a:tailEnd/>
          </a:ln>
        </p:spPr>
      </p:cxnSp>
      <p:sp>
        <p:nvSpPr>
          <p:cNvPr id="58" name="Rettangolo 57"/>
          <p:cNvSpPr/>
          <p:nvPr/>
        </p:nvSpPr>
        <p:spPr bwMode="auto">
          <a:xfrm>
            <a:off x="4319588" y="3284538"/>
            <a:ext cx="204787" cy="1311275"/>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3" name="Rettangolo 52"/>
          <p:cNvSpPr/>
          <p:nvPr/>
        </p:nvSpPr>
        <p:spPr bwMode="auto">
          <a:xfrm>
            <a:off x="989013" y="3298825"/>
            <a:ext cx="4184650" cy="1254125"/>
          </a:xfrm>
          <a:prstGeom prst="rect">
            <a:avLst/>
          </a:prstGeom>
          <a:solidFill>
            <a:srgbClr val="FF0000">
              <a:alpha val="50196"/>
            </a:srgbClr>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50188" name="CasellaDiTesto 55"/>
          <p:cNvSpPr txBox="1">
            <a:spLocks noChangeArrowheads="1"/>
          </p:cNvSpPr>
          <p:nvPr/>
        </p:nvSpPr>
        <p:spPr bwMode="auto">
          <a:xfrm>
            <a:off x="3586163" y="3327400"/>
            <a:ext cx="1708150" cy="877163"/>
          </a:xfrm>
          <a:prstGeom prst="rect">
            <a:avLst/>
          </a:prstGeom>
          <a:noFill/>
          <a:ln w="9525">
            <a:noFill/>
            <a:miter lim="800000"/>
            <a:headEnd/>
            <a:tailEnd/>
          </a:ln>
        </p:spPr>
        <p:txBody>
          <a:bodyPr>
            <a:spAutoFit/>
          </a:bodyPr>
          <a:lstStyle/>
          <a:p>
            <a:pPr algn="ctr"/>
            <a:r>
              <a:rPr lang="en-GB" sz="1700" smtClean="0">
                <a:solidFill>
                  <a:schemeClr val="tx1"/>
                </a:solidFill>
                <a:effectLst/>
                <a:latin typeface="Calibri" pitchFamily="34" charset="0"/>
              </a:rPr>
              <a:t>Estimated depth of extraction of Hawaiian lavas </a:t>
            </a:r>
            <a:endParaRPr lang="en-GB" sz="1700">
              <a:solidFill>
                <a:schemeClr val="tx1"/>
              </a:solidFill>
              <a:effectLst/>
              <a:latin typeface="Calibri" pitchFamily="34" charset="0"/>
            </a:endParaRPr>
          </a:p>
        </p:txBody>
      </p:sp>
      <p:sp>
        <p:nvSpPr>
          <p:cNvPr id="60" name="Parentesi graffa aperta 59"/>
          <p:cNvSpPr/>
          <p:nvPr/>
        </p:nvSpPr>
        <p:spPr bwMode="auto">
          <a:xfrm rot="5400000">
            <a:off x="2959100" y="1504951"/>
            <a:ext cx="288925" cy="781050"/>
          </a:xfrm>
          <a:prstGeom prst="leftBrace">
            <a:avLst/>
          </a:prstGeom>
          <a:noFill/>
          <a:ln w="38100" cap="flat" cmpd="sng" algn="ctr">
            <a:solidFill>
              <a:srgbClr val="0066FF"/>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0190" name="CasellaDiTesto 60"/>
          <p:cNvSpPr txBox="1">
            <a:spLocks noChangeArrowheads="1"/>
          </p:cNvSpPr>
          <p:nvPr/>
        </p:nvSpPr>
        <p:spPr bwMode="auto">
          <a:xfrm>
            <a:off x="182563" y="1609725"/>
            <a:ext cx="2946400" cy="354013"/>
          </a:xfrm>
          <a:prstGeom prst="rect">
            <a:avLst/>
          </a:prstGeom>
          <a:noFill/>
          <a:ln w="9525">
            <a:noFill/>
            <a:miter lim="800000"/>
            <a:headEnd/>
            <a:tailEnd/>
          </a:ln>
        </p:spPr>
        <p:txBody>
          <a:bodyPr>
            <a:spAutoFit/>
          </a:bodyPr>
          <a:lstStyle/>
          <a:p>
            <a:pPr algn="ctr"/>
            <a:r>
              <a:rPr lang="en-GB" sz="1700" dirty="0" smtClean="0">
                <a:solidFill>
                  <a:srgbClr val="0070C0"/>
                </a:solidFill>
                <a:effectLst/>
                <a:latin typeface="Calibri" pitchFamily="34" charset="0"/>
              </a:rPr>
              <a:t>Tp range of Hawaiian Lavas</a:t>
            </a:r>
            <a:endParaRPr lang="en-GB" sz="1700" dirty="0">
              <a:solidFill>
                <a:srgbClr val="0070C0"/>
              </a:solidFill>
              <a:effectLst/>
              <a:latin typeface="Calibri" pitchFamily="34" charset="0"/>
            </a:endParaRPr>
          </a:p>
        </p:txBody>
      </p:sp>
      <p:sp>
        <p:nvSpPr>
          <p:cNvPr id="50191" name="CasellaDiTesto 64"/>
          <p:cNvSpPr txBox="1">
            <a:spLocks noChangeArrowheads="1"/>
          </p:cNvSpPr>
          <p:nvPr/>
        </p:nvSpPr>
        <p:spPr bwMode="auto">
          <a:xfrm>
            <a:off x="5516563" y="1639888"/>
            <a:ext cx="2946400" cy="354012"/>
          </a:xfrm>
          <a:prstGeom prst="rect">
            <a:avLst/>
          </a:prstGeom>
          <a:noFill/>
          <a:ln w="9525">
            <a:noFill/>
            <a:miter lim="800000"/>
            <a:headEnd/>
            <a:tailEnd/>
          </a:ln>
        </p:spPr>
        <p:txBody>
          <a:bodyPr>
            <a:spAutoFit/>
          </a:bodyPr>
          <a:lstStyle/>
          <a:p>
            <a:pPr algn="ctr"/>
            <a:r>
              <a:rPr lang="en-GB" sz="1700" dirty="0" smtClean="0">
                <a:solidFill>
                  <a:srgbClr val="FF0000"/>
                </a:solidFill>
                <a:effectLst/>
                <a:latin typeface="Calibri" pitchFamily="34" charset="0"/>
              </a:rPr>
              <a:t>Typical Tp of MORB</a:t>
            </a:r>
            <a:endParaRPr lang="en-GB" sz="1700" dirty="0">
              <a:solidFill>
                <a:srgbClr val="FF0000"/>
              </a:solidFill>
              <a:effectLst/>
              <a:latin typeface="Calibri" pitchFamily="34" charset="0"/>
            </a:endParaRPr>
          </a:p>
        </p:txBody>
      </p:sp>
      <p:sp>
        <p:nvSpPr>
          <p:cNvPr id="50192" name="CasellaDiTesto 65"/>
          <p:cNvSpPr txBox="1">
            <a:spLocks noChangeArrowheads="1"/>
          </p:cNvSpPr>
          <p:nvPr/>
        </p:nvSpPr>
        <p:spPr bwMode="auto">
          <a:xfrm>
            <a:off x="2146300" y="1257300"/>
            <a:ext cx="1947863" cy="354013"/>
          </a:xfrm>
          <a:prstGeom prst="rect">
            <a:avLst/>
          </a:prstGeom>
          <a:noFill/>
          <a:ln w="9525">
            <a:noFill/>
            <a:miter lim="800000"/>
            <a:headEnd/>
            <a:tailEnd/>
          </a:ln>
        </p:spPr>
        <p:txBody>
          <a:bodyPr>
            <a:spAutoFit/>
          </a:bodyPr>
          <a:lstStyle/>
          <a:p>
            <a:pPr algn="ctr"/>
            <a:r>
              <a:rPr lang="en-GB" sz="1700" b="1" smtClean="0">
                <a:solidFill>
                  <a:srgbClr val="0070C0"/>
                </a:solidFill>
                <a:effectLst/>
                <a:latin typeface="Calibri" pitchFamily="34" charset="0"/>
              </a:rPr>
              <a:t>1350-1500 °C</a:t>
            </a:r>
            <a:endParaRPr lang="en-GB" sz="1700" b="1">
              <a:solidFill>
                <a:srgbClr val="0070C0"/>
              </a:solidFill>
              <a:effectLst/>
              <a:latin typeface="Calibri" pitchFamily="34" charset="0"/>
            </a:endParaRPr>
          </a:p>
        </p:txBody>
      </p:sp>
      <p:sp>
        <p:nvSpPr>
          <p:cNvPr id="50193" name="CasellaDiTesto 66"/>
          <p:cNvSpPr txBox="1">
            <a:spLocks noChangeArrowheads="1"/>
          </p:cNvSpPr>
          <p:nvPr/>
        </p:nvSpPr>
        <p:spPr bwMode="auto">
          <a:xfrm>
            <a:off x="6394450" y="1257300"/>
            <a:ext cx="1238250" cy="354013"/>
          </a:xfrm>
          <a:prstGeom prst="rect">
            <a:avLst/>
          </a:prstGeom>
          <a:noFill/>
          <a:ln w="9525">
            <a:noFill/>
            <a:miter lim="800000"/>
            <a:headEnd/>
            <a:tailEnd/>
          </a:ln>
        </p:spPr>
        <p:txBody>
          <a:bodyPr>
            <a:spAutoFit/>
          </a:bodyPr>
          <a:lstStyle/>
          <a:p>
            <a:pPr algn="ctr"/>
            <a:r>
              <a:rPr lang="en-GB" sz="1700" b="1" smtClean="0">
                <a:solidFill>
                  <a:srgbClr val="FF0000"/>
                </a:solidFill>
                <a:effectLst/>
                <a:latin typeface="Calibri" pitchFamily="34" charset="0"/>
              </a:rPr>
              <a:t>~1280 °C</a:t>
            </a:r>
            <a:endParaRPr lang="en-GB" sz="1700" b="1">
              <a:solidFill>
                <a:srgbClr val="FF0000"/>
              </a:solidFill>
              <a:effectLst/>
              <a:latin typeface="Calibri" pitchFamily="34" charset="0"/>
            </a:endParaRPr>
          </a:p>
        </p:txBody>
      </p:sp>
      <p:sp>
        <p:nvSpPr>
          <p:cNvPr id="54" name="Rettangolo 53"/>
          <p:cNvSpPr/>
          <p:nvPr/>
        </p:nvSpPr>
        <p:spPr bwMode="auto">
          <a:xfrm>
            <a:off x="717550" y="4584700"/>
            <a:ext cx="8275638" cy="1793875"/>
          </a:xfrm>
          <a:prstGeom prst="rect">
            <a:avLst/>
          </a:prstGeom>
          <a:solidFill>
            <a:srgbClr val="FFFFFF"/>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9" name="CasellaDiTesto 68"/>
          <p:cNvSpPr txBox="1">
            <a:spLocks noChangeArrowheads="1"/>
          </p:cNvSpPr>
          <p:nvPr/>
        </p:nvSpPr>
        <p:spPr bwMode="auto">
          <a:xfrm>
            <a:off x="1323977" y="4670425"/>
            <a:ext cx="7105648" cy="1569660"/>
          </a:xfrm>
          <a:prstGeom prst="rect">
            <a:avLst/>
          </a:prstGeom>
          <a:noFill/>
          <a:ln w="9525">
            <a:noFill/>
            <a:miter lim="800000"/>
            <a:headEnd/>
            <a:tailEnd/>
          </a:ln>
        </p:spPr>
        <p:txBody>
          <a:bodyPr wrap="square">
            <a:spAutoFit/>
          </a:bodyPr>
          <a:lstStyle/>
          <a:p>
            <a:pPr algn="ctr"/>
            <a:r>
              <a:rPr lang="en-GB" sz="2400" dirty="0" smtClean="0">
                <a:solidFill>
                  <a:schemeClr val="tx1"/>
                </a:solidFill>
                <a:effectLst/>
                <a:latin typeface="Calibri" pitchFamily="34" charset="0"/>
              </a:rPr>
              <a:t>According to this view, the Hawaiian magmas are formed at higher Tp compared with typical MORB.</a:t>
            </a:r>
          </a:p>
          <a:p>
            <a:pPr algn="ctr"/>
            <a:r>
              <a:rPr lang="en-GB" sz="2400" b="1" dirty="0" smtClean="0">
                <a:solidFill>
                  <a:srgbClr val="FF0000"/>
                </a:solidFill>
                <a:effectLst/>
                <a:latin typeface="Calibri" pitchFamily="34" charset="0"/>
              </a:rPr>
              <a:t>This Tp difference (~70-320 °C) is simply related to different depths of melt extraction, not to heat excess.</a:t>
            </a:r>
            <a:endParaRPr lang="en-GB" sz="2400" b="1" dirty="0">
              <a:solidFill>
                <a:srgbClr val="FF0000"/>
              </a:solidFill>
              <a:effectLst/>
              <a:latin typeface="Calibri" pitchFamily="34" charset="0"/>
            </a:endParaRPr>
          </a:p>
        </p:txBody>
      </p:sp>
      <p:sp>
        <p:nvSpPr>
          <p:cNvPr id="61"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Typical MORB extraction depth</a:t>
            </a:r>
            <a:endParaRPr lang="en-GB" sz="1600">
              <a:solidFill>
                <a:schemeClr val="tx1"/>
              </a:solidFill>
              <a:effectLst/>
              <a:latin typeface="Calibri" pitchFamily="34" charset="0"/>
            </a:endParaRPr>
          </a:p>
        </p:txBody>
      </p:sp>
      <p:sp>
        <p:nvSpPr>
          <p:cNvPr id="65"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smtClean="0">
                <a:solidFill>
                  <a:schemeClr val="tx1"/>
                </a:solidFill>
                <a:effectLst/>
                <a:latin typeface="Calibri" pitchFamily="34" charset="0"/>
              </a:rPr>
              <a:t>Presnall </a:t>
            </a:r>
            <a:r>
              <a:rPr lang="en-GB" sz="1200" dirty="0">
                <a:solidFill>
                  <a:schemeClr val="tx1"/>
                </a:solidFill>
                <a:effectLst/>
                <a:latin typeface="Calibri" pitchFamily="34" charset="0"/>
              </a:rPr>
              <a:t>and </a:t>
            </a:r>
            <a:r>
              <a:rPr lang="en-GB" sz="1200" dirty="0" err="1" smtClean="0">
                <a:solidFill>
                  <a:schemeClr val="tx1"/>
                </a:solidFill>
                <a:effectLst/>
                <a:latin typeface="Calibri" pitchFamily="34" charset="0"/>
              </a:rPr>
              <a:t>Gudfinnsson</a:t>
            </a:r>
            <a:r>
              <a:rPr lang="en-GB" sz="1200" dirty="0" smtClean="0">
                <a:solidFill>
                  <a:schemeClr val="tx1"/>
                </a:solidFill>
                <a:effectLst/>
                <a:latin typeface="Calibri" pitchFamily="34" charset="0"/>
              </a:rPr>
              <a:t>, 2011 (J</a:t>
            </a:r>
            <a:r>
              <a:rPr lang="en-GB" sz="1200" dirty="0">
                <a:solidFill>
                  <a:schemeClr val="tx1"/>
                </a:solidFill>
                <a:effectLst/>
                <a:latin typeface="Calibri" pitchFamily="34" charset="0"/>
              </a:rPr>
              <a:t>. Petrol., 52, </a:t>
            </a:r>
            <a:r>
              <a:rPr lang="en-GB" sz="1200" dirty="0" smtClean="0">
                <a:solidFill>
                  <a:schemeClr val="tx1"/>
                </a:solidFill>
                <a:effectLst/>
                <a:latin typeface="Calibri" pitchFamily="34" charset="0"/>
              </a:rPr>
              <a:t>1533-1546)</a:t>
            </a:r>
            <a:endParaRPr lang="en-GB" sz="1200"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xEl>
                                              <p:pRg st="0" end="0"/>
                                            </p:txEl>
                                          </p:spTgt>
                                        </p:tgtEl>
                                        <p:attrNameLst>
                                          <p:attrName>style.visibility</p:attrName>
                                        </p:attrNameLst>
                                      </p:cBhvr>
                                      <p:to>
                                        <p:strVal val="visible"/>
                                      </p:to>
                                    </p:set>
                                    <p:animEffect transition="in" filter="fade">
                                      <p:cBhvr>
                                        <p:cTn id="10" dur="500"/>
                                        <p:tgtEl>
                                          <p:spTgt spid="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xEl>
                                              <p:pRg st="1" end="1"/>
                                            </p:txEl>
                                          </p:spTgt>
                                        </p:tgtEl>
                                        <p:attrNameLst>
                                          <p:attrName>style.visibility</p:attrName>
                                        </p:attrNameLst>
                                      </p:cBhvr>
                                      <p:to>
                                        <p:strVal val="visible"/>
                                      </p:to>
                                    </p:set>
                                    <p:animEffect transition="in" filter="fade">
                                      <p:cBhvr>
                                        <p:cTn id="15" dur="500"/>
                                        <p:tgtEl>
                                          <p:spTgt spid="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9"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5120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51221"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51222"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51223"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51224"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51225"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51226"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51227"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51228"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800</a:t>
              </a:r>
              <a:endParaRPr lang="en-GB">
                <a:solidFill>
                  <a:schemeClr val="tx1"/>
                </a:solidFill>
                <a:effectLst/>
                <a:latin typeface="Calibri" pitchFamily="34" charset="0"/>
              </a:endParaRPr>
            </a:p>
          </p:txBody>
        </p:sp>
        <p:sp>
          <p:nvSpPr>
            <p:cNvPr id="51229"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1000</a:t>
              </a:r>
              <a:endParaRPr lang="en-GB">
                <a:solidFill>
                  <a:schemeClr val="tx1"/>
                </a:solidFill>
                <a:effectLst/>
                <a:latin typeface="Calibri" pitchFamily="34" charset="0"/>
              </a:endParaRPr>
            </a:p>
          </p:txBody>
        </p:sp>
        <p:sp>
          <p:nvSpPr>
            <p:cNvPr id="51230"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1200</a:t>
              </a:r>
              <a:endParaRPr lang="en-GB">
                <a:solidFill>
                  <a:schemeClr val="tx1"/>
                </a:solidFill>
                <a:effectLst/>
                <a:latin typeface="Calibri" pitchFamily="34" charset="0"/>
              </a:endParaRPr>
            </a:p>
          </p:txBody>
        </p:sp>
        <p:sp>
          <p:nvSpPr>
            <p:cNvPr id="51231"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1400</a:t>
              </a:r>
              <a:endParaRPr lang="en-GB">
                <a:solidFill>
                  <a:schemeClr val="tx1"/>
                </a:solidFill>
                <a:effectLst/>
                <a:latin typeface="Calibri" pitchFamily="34" charset="0"/>
              </a:endParaRPr>
            </a:p>
          </p:txBody>
        </p:sp>
        <p:sp>
          <p:nvSpPr>
            <p:cNvPr id="51232"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1600</a:t>
              </a:r>
              <a:endParaRPr lang="en-GB">
                <a:solidFill>
                  <a:schemeClr val="tx1"/>
                </a:solidFill>
                <a:effectLst/>
                <a:latin typeface="Calibri" pitchFamily="34" charset="0"/>
              </a:endParaRPr>
            </a:p>
          </p:txBody>
        </p:sp>
        <p:sp>
          <p:nvSpPr>
            <p:cNvPr id="51233"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1800</a:t>
              </a:r>
              <a:endParaRPr lang="en-GB">
                <a:solidFill>
                  <a:schemeClr val="tx1"/>
                </a:solidFill>
                <a:effectLst/>
                <a:latin typeface="Calibri" pitchFamily="34" charset="0"/>
              </a:endParaRPr>
            </a:p>
          </p:txBody>
        </p:sp>
        <p:sp>
          <p:nvSpPr>
            <p:cNvPr id="51234"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51235"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Temperature (°C)</a:t>
              </a:r>
              <a:endParaRPr lang="en-GB" sz="2000">
                <a:solidFill>
                  <a:schemeClr val="tx1"/>
                </a:solidFill>
                <a:effectLst/>
                <a:latin typeface="Calibri" pitchFamily="34" charset="0"/>
              </a:endParaRPr>
            </a:p>
          </p:txBody>
        </p:sp>
        <p:sp>
          <p:nvSpPr>
            <p:cNvPr id="51236"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smtClean="0">
                  <a:solidFill>
                    <a:schemeClr val="tx1"/>
                  </a:solidFill>
                  <a:effectLst/>
                  <a:latin typeface="Calibri" pitchFamily="34" charset="0"/>
                </a:rPr>
                <a:t>Pressure (GPa)</a:t>
              </a:r>
              <a:endParaRPr lang="en-GB" sz="2000">
                <a:solidFill>
                  <a:schemeClr val="tx1"/>
                </a:solidFill>
                <a:effectLst/>
                <a:latin typeface="Calibri" pitchFamily="34" charset="0"/>
              </a:endParaRPr>
            </a:p>
          </p:txBody>
        </p:sp>
        <p:sp>
          <p:nvSpPr>
            <p:cNvPr id="51237"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0</a:t>
              </a:r>
              <a:endParaRPr lang="en-GB">
                <a:solidFill>
                  <a:schemeClr val="tx1"/>
                </a:solidFill>
                <a:effectLst/>
                <a:latin typeface="Calibri" pitchFamily="34" charset="0"/>
              </a:endParaRPr>
            </a:p>
          </p:txBody>
        </p:sp>
        <p:sp>
          <p:nvSpPr>
            <p:cNvPr id="51238"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2</a:t>
              </a:r>
              <a:endParaRPr lang="en-GB">
                <a:solidFill>
                  <a:schemeClr val="tx1"/>
                </a:solidFill>
                <a:effectLst/>
                <a:latin typeface="Calibri" pitchFamily="34" charset="0"/>
              </a:endParaRPr>
            </a:p>
          </p:txBody>
        </p:sp>
        <p:sp>
          <p:nvSpPr>
            <p:cNvPr id="51239"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4</a:t>
              </a:r>
              <a:endParaRPr lang="en-GB">
                <a:solidFill>
                  <a:schemeClr val="tx1"/>
                </a:solidFill>
                <a:effectLst/>
                <a:latin typeface="Calibri" pitchFamily="34" charset="0"/>
              </a:endParaRPr>
            </a:p>
          </p:txBody>
        </p:sp>
        <p:sp>
          <p:nvSpPr>
            <p:cNvPr id="51240"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6</a:t>
              </a:r>
              <a:endParaRPr lang="en-GB">
                <a:solidFill>
                  <a:schemeClr val="tx1"/>
                </a:solidFill>
                <a:effectLst/>
                <a:latin typeface="Calibri" pitchFamily="34" charset="0"/>
              </a:endParaRPr>
            </a:p>
          </p:txBody>
        </p:sp>
        <p:sp>
          <p:nvSpPr>
            <p:cNvPr id="51241"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8</a:t>
              </a:r>
              <a:endParaRPr lang="en-GB">
                <a:solidFill>
                  <a:schemeClr val="tx1"/>
                </a:solidFill>
                <a:effectLst/>
                <a:latin typeface="Calibri" pitchFamily="34" charset="0"/>
              </a:endParaRPr>
            </a:p>
          </p:txBody>
        </p:sp>
        <p:sp>
          <p:nvSpPr>
            <p:cNvPr id="51242"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smtClean="0">
                  <a:solidFill>
                    <a:schemeClr val="tx1"/>
                  </a:solidFill>
                  <a:effectLst/>
                  <a:latin typeface="Calibri" pitchFamily="34" charset="0"/>
                </a:rPr>
                <a:t>10</a:t>
              </a:r>
              <a:endParaRPr lang="en-GB">
                <a:solidFill>
                  <a:schemeClr val="tx1"/>
                </a:solidFill>
                <a:effectLst/>
                <a:latin typeface="Calibri" pitchFamily="34" charset="0"/>
              </a:endParaRP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261891" cy="523244"/>
            </a:xfrm>
            <a:prstGeom prst="rect">
              <a:avLst/>
            </a:prstGeom>
            <a:noFill/>
          </p:spPr>
          <p:txBody>
            <a:bodyPr wrap="none">
              <a:spAutoFit/>
            </a:bodyPr>
            <a:lstStyle/>
            <a:p>
              <a:pPr>
                <a:defRPr/>
              </a:pPr>
              <a:r>
                <a:rPr lang="en-GB" sz="2800" smtClean="0">
                  <a:solidFill>
                    <a:srgbClr val="FF0000"/>
                  </a:solidFill>
                  <a:latin typeface="Calibri" pitchFamily="34" charset="0"/>
                </a:rPr>
                <a:t>MORBs</a:t>
              </a:r>
              <a:endParaRPr lang="en-GB" sz="2800">
                <a:solidFill>
                  <a:srgbClr val="FF0000"/>
                </a:solidFill>
                <a:latin typeface="Calibri" pitchFamily="34" charset="0"/>
              </a:endParaRP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249" name="CasellaDiTesto 60"/>
            <p:cNvSpPr txBox="1">
              <a:spLocks noChangeArrowheads="1"/>
            </p:cNvSpPr>
            <p:nvPr/>
          </p:nvSpPr>
          <p:spPr bwMode="auto">
            <a:xfrm>
              <a:off x="7060557" y="1823714"/>
              <a:ext cx="1608881" cy="584801"/>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Typical MORB extraction depth</a:t>
              </a:r>
              <a:endParaRPr lang="en-GB" sz="1600">
                <a:solidFill>
                  <a:schemeClr val="tx1"/>
                </a:solidFill>
                <a:effectLst/>
                <a:latin typeface="Calibri" pitchFamily="34" charset="0"/>
              </a:endParaRPr>
            </a:p>
          </p:txBody>
        </p:sp>
        <p:cxnSp>
          <p:nvCxnSpPr>
            <p:cNvPr id="51250"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51251"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sp>
          <p:nvSpPr>
            <p:cNvPr id="51252" name="CasellaDiTesto 75"/>
            <p:cNvSpPr txBox="1">
              <a:spLocks noChangeArrowheads="1"/>
            </p:cNvSpPr>
            <p:nvPr/>
          </p:nvSpPr>
          <p:spPr bwMode="auto">
            <a:xfrm>
              <a:off x="7397260" y="2679498"/>
              <a:ext cx="1319069" cy="830997"/>
            </a:xfrm>
            <a:prstGeom prst="rect">
              <a:avLst/>
            </a:prstGeom>
            <a:noFill/>
            <a:ln w="9525">
              <a:noFill/>
              <a:miter lim="800000"/>
              <a:headEnd/>
              <a:tailEnd/>
            </a:ln>
          </p:spPr>
          <p:txBody>
            <a:bodyPr>
              <a:spAutoFit/>
            </a:bodyPr>
            <a:lstStyle/>
            <a:p>
              <a:pPr algn="ctr"/>
              <a:r>
                <a:rPr lang="en-GB" sz="1600" smtClean="0">
                  <a:solidFill>
                    <a:schemeClr val="tx1"/>
                  </a:solidFill>
                  <a:effectLst/>
                  <a:latin typeface="Calibri" pitchFamily="34" charset="0"/>
                </a:rPr>
                <a:t>Dry Peridotite Solidus</a:t>
              </a:r>
              <a:endParaRPr lang="en-GB" sz="1600">
                <a:solidFill>
                  <a:schemeClr val="tx1"/>
                </a:solidFill>
                <a:effectLst/>
                <a:latin typeface="Calibri" pitchFamily="34" charset="0"/>
              </a:endParaRPr>
            </a:p>
          </p:txBody>
        </p:sp>
        <p:cxnSp>
          <p:nvCxnSpPr>
            <p:cNvPr id="51253"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smtClean="0">
                  <a:solidFill>
                    <a:srgbClr val="0066FF"/>
                  </a:solidFill>
                  <a:latin typeface="Calibri" pitchFamily="34" charset="0"/>
                </a:rPr>
                <a:t>Hawaii</a:t>
              </a:r>
              <a:endParaRPr lang="en-GB" sz="2800">
                <a:solidFill>
                  <a:srgbClr val="0066FF"/>
                </a:solidFill>
                <a:latin typeface="Calibri" pitchFamily="34" charset="0"/>
              </a:endParaRPr>
            </a:p>
          </p:txBody>
        </p:sp>
      </p:gr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cxnSp>
        <p:nvCxnSpPr>
          <p:cNvPr id="51205" name="Connettore 1 56"/>
          <p:cNvCxnSpPr>
            <a:cxnSpLocks noChangeShapeType="1"/>
          </p:cNvCxnSpPr>
          <p:nvPr/>
        </p:nvCxnSpPr>
        <p:spPr bwMode="auto">
          <a:xfrm rot="16200000" flipV="1">
            <a:off x="6669881" y="2280444"/>
            <a:ext cx="782638" cy="101600"/>
          </a:xfrm>
          <a:prstGeom prst="line">
            <a:avLst/>
          </a:prstGeom>
          <a:noFill/>
          <a:ln w="38100" algn="ctr">
            <a:solidFill>
              <a:srgbClr val="FF0000"/>
            </a:solidFill>
            <a:prstDash val="dash"/>
            <a:round/>
            <a:headEnd/>
            <a:tailEnd/>
          </a:ln>
          <a:scene3d>
            <a:camera prst="orthographicFront"/>
            <a:lightRig rig="threePt" dir="t"/>
          </a:scene3d>
          <a:sp3d>
            <a:bevelT/>
          </a:sp3d>
        </p:spPr>
      </p:cxnSp>
      <p:cxnSp>
        <p:nvCxnSpPr>
          <p:cNvPr id="51206" name="Connettore 1 54"/>
          <p:cNvCxnSpPr>
            <a:cxnSpLocks noChangeShapeType="1"/>
          </p:cNvCxnSpPr>
          <p:nvPr/>
        </p:nvCxnSpPr>
        <p:spPr bwMode="auto">
          <a:xfrm rot="16200000" flipV="1">
            <a:off x="2241550" y="3121025"/>
            <a:ext cx="2592388" cy="300038"/>
          </a:xfrm>
          <a:prstGeom prst="line">
            <a:avLst/>
          </a:prstGeom>
          <a:noFill/>
          <a:ln w="38100" algn="ctr">
            <a:solidFill>
              <a:srgbClr val="0070C0"/>
            </a:solidFill>
            <a:prstDash val="dash"/>
            <a:round/>
            <a:headEnd/>
            <a:tailEnd/>
          </a:ln>
        </p:spPr>
      </p:cxnSp>
      <p:cxnSp>
        <p:nvCxnSpPr>
          <p:cNvPr id="51207" name="Connettore 1 67"/>
          <p:cNvCxnSpPr>
            <a:cxnSpLocks noChangeShapeType="1"/>
          </p:cNvCxnSpPr>
          <p:nvPr/>
        </p:nvCxnSpPr>
        <p:spPr bwMode="auto">
          <a:xfrm flipH="1" flipV="1">
            <a:off x="2808288" y="1974850"/>
            <a:ext cx="158750" cy="1362075"/>
          </a:xfrm>
          <a:prstGeom prst="line">
            <a:avLst/>
          </a:prstGeom>
          <a:noFill/>
          <a:ln w="38100" algn="ctr">
            <a:solidFill>
              <a:srgbClr val="0070C0"/>
            </a:solidFill>
            <a:prstDash val="dash"/>
            <a:round/>
            <a:headEnd/>
            <a:tailEnd/>
          </a:ln>
        </p:spPr>
      </p:cxnSp>
      <p:sp>
        <p:nvSpPr>
          <p:cNvPr id="58" name="Rettangolo 57"/>
          <p:cNvSpPr/>
          <p:nvPr/>
        </p:nvSpPr>
        <p:spPr bwMode="auto">
          <a:xfrm>
            <a:off x="4319588" y="3284538"/>
            <a:ext cx="204787" cy="1311275"/>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3" name="Rettangolo 52"/>
          <p:cNvSpPr/>
          <p:nvPr/>
        </p:nvSpPr>
        <p:spPr bwMode="auto">
          <a:xfrm>
            <a:off x="989013" y="3298825"/>
            <a:ext cx="4184650" cy="1254125"/>
          </a:xfrm>
          <a:prstGeom prst="rect">
            <a:avLst/>
          </a:prstGeom>
          <a:solidFill>
            <a:srgbClr val="FF0000">
              <a:alpha val="50196"/>
            </a:srgbClr>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51211" name="CasellaDiTesto 55"/>
          <p:cNvSpPr txBox="1">
            <a:spLocks noChangeArrowheads="1"/>
          </p:cNvSpPr>
          <p:nvPr/>
        </p:nvSpPr>
        <p:spPr bwMode="auto">
          <a:xfrm>
            <a:off x="3586163" y="3327400"/>
            <a:ext cx="1708150" cy="877163"/>
          </a:xfrm>
          <a:prstGeom prst="rect">
            <a:avLst/>
          </a:prstGeom>
          <a:noFill/>
          <a:ln w="9525">
            <a:noFill/>
            <a:miter lim="800000"/>
            <a:headEnd/>
            <a:tailEnd/>
          </a:ln>
        </p:spPr>
        <p:txBody>
          <a:bodyPr>
            <a:spAutoFit/>
          </a:bodyPr>
          <a:lstStyle/>
          <a:p>
            <a:pPr algn="ctr"/>
            <a:r>
              <a:rPr lang="en-GB" sz="1700" smtClean="0">
                <a:solidFill>
                  <a:schemeClr val="tx1"/>
                </a:solidFill>
                <a:effectLst/>
                <a:latin typeface="Calibri" pitchFamily="34" charset="0"/>
              </a:rPr>
              <a:t>Estimated depth of extraction of Hawaiian lavas </a:t>
            </a:r>
            <a:endParaRPr lang="en-GB" sz="1700">
              <a:solidFill>
                <a:schemeClr val="tx1"/>
              </a:solidFill>
              <a:effectLst/>
              <a:latin typeface="Calibri" pitchFamily="34" charset="0"/>
            </a:endParaRPr>
          </a:p>
        </p:txBody>
      </p:sp>
      <p:sp>
        <p:nvSpPr>
          <p:cNvPr id="60" name="Parentesi graffa aperta 59"/>
          <p:cNvSpPr/>
          <p:nvPr/>
        </p:nvSpPr>
        <p:spPr bwMode="auto">
          <a:xfrm rot="5400000">
            <a:off x="2959100" y="1504951"/>
            <a:ext cx="288925" cy="781050"/>
          </a:xfrm>
          <a:prstGeom prst="leftBrace">
            <a:avLst/>
          </a:prstGeom>
          <a:noFill/>
          <a:ln w="38100" cap="flat" cmpd="sng" algn="ctr">
            <a:solidFill>
              <a:srgbClr val="0066FF"/>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213" name="CasellaDiTesto 60"/>
          <p:cNvSpPr txBox="1">
            <a:spLocks noChangeArrowheads="1"/>
          </p:cNvSpPr>
          <p:nvPr/>
        </p:nvSpPr>
        <p:spPr bwMode="auto">
          <a:xfrm>
            <a:off x="182563" y="1609725"/>
            <a:ext cx="2946400" cy="354013"/>
          </a:xfrm>
          <a:prstGeom prst="rect">
            <a:avLst/>
          </a:prstGeom>
          <a:noFill/>
          <a:ln w="9525">
            <a:noFill/>
            <a:miter lim="800000"/>
            <a:headEnd/>
            <a:tailEnd/>
          </a:ln>
        </p:spPr>
        <p:txBody>
          <a:bodyPr>
            <a:spAutoFit/>
          </a:bodyPr>
          <a:lstStyle/>
          <a:p>
            <a:pPr algn="ctr"/>
            <a:r>
              <a:rPr lang="en-GB" sz="1700" dirty="0" smtClean="0">
                <a:solidFill>
                  <a:srgbClr val="0070C0"/>
                </a:solidFill>
                <a:effectLst/>
                <a:latin typeface="Calibri" pitchFamily="34" charset="0"/>
              </a:rPr>
              <a:t>Tp range of Hawaiian Lavas</a:t>
            </a:r>
            <a:endParaRPr lang="en-GB" sz="1700" dirty="0">
              <a:solidFill>
                <a:srgbClr val="0070C0"/>
              </a:solidFill>
              <a:effectLst/>
              <a:latin typeface="Calibri" pitchFamily="34" charset="0"/>
            </a:endParaRPr>
          </a:p>
        </p:txBody>
      </p:sp>
      <p:sp>
        <p:nvSpPr>
          <p:cNvPr id="51214" name="CasellaDiTesto 64"/>
          <p:cNvSpPr txBox="1">
            <a:spLocks noChangeArrowheads="1"/>
          </p:cNvSpPr>
          <p:nvPr/>
        </p:nvSpPr>
        <p:spPr bwMode="auto">
          <a:xfrm>
            <a:off x="5516563" y="1639888"/>
            <a:ext cx="2946400" cy="354012"/>
          </a:xfrm>
          <a:prstGeom prst="rect">
            <a:avLst/>
          </a:prstGeom>
          <a:noFill/>
          <a:ln w="9525">
            <a:noFill/>
            <a:miter lim="800000"/>
            <a:headEnd/>
            <a:tailEnd/>
          </a:ln>
        </p:spPr>
        <p:txBody>
          <a:bodyPr>
            <a:spAutoFit/>
          </a:bodyPr>
          <a:lstStyle/>
          <a:p>
            <a:pPr algn="ctr"/>
            <a:r>
              <a:rPr lang="en-GB" sz="1700" smtClean="0">
                <a:solidFill>
                  <a:srgbClr val="FF0000"/>
                </a:solidFill>
                <a:effectLst/>
                <a:latin typeface="Calibri" pitchFamily="34" charset="0"/>
              </a:rPr>
              <a:t>TypicalTp of MORBs</a:t>
            </a:r>
            <a:endParaRPr lang="en-GB" sz="1700">
              <a:solidFill>
                <a:srgbClr val="FF0000"/>
              </a:solidFill>
              <a:effectLst/>
              <a:latin typeface="Calibri" pitchFamily="34" charset="0"/>
            </a:endParaRPr>
          </a:p>
        </p:txBody>
      </p:sp>
      <p:sp>
        <p:nvSpPr>
          <p:cNvPr id="51215" name="CasellaDiTesto 65"/>
          <p:cNvSpPr txBox="1">
            <a:spLocks noChangeArrowheads="1"/>
          </p:cNvSpPr>
          <p:nvPr/>
        </p:nvSpPr>
        <p:spPr bwMode="auto">
          <a:xfrm>
            <a:off x="2146300" y="1257300"/>
            <a:ext cx="1947863" cy="354013"/>
          </a:xfrm>
          <a:prstGeom prst="rect">
            <a:avLst/>
          </a:prstGeom>
          <a:noFill/>
          <a:ln w="9525">
            <a:noFill/>
            <a:miter lim="800000"/>
            <a:headEnd/>
            <a:tailEnd/>
          </a:ln>
        </p:spPr>
        <p:txBody>
          <a:bodyPr>
            <a:spAutoFit/>
          </a:bodyPr>
          <a:lstStyle/>
          <a:p>
            <a:pPr algn="ctr"/>
            <a:r>
              <a:rPr lang="en-GB" sz="1700" b="1" smtClean="0">
                <a:solidFill>
                  <a:srgbClr val="0070C0"/>
                </a:solidFill>
                <a:effectLst/>
                <a:latin typeface="Calibri" pitchFamily="34" charset="0"/>
              </a:rPr>
              <a:t>1350-1500 °C</a:t>
            </a:r>
            <a:endParaRPr lang="en-GB" sz="1700" b="1">
              <a:solidFill>
                <a:srgbClr val="0070C0"/>
              </a:solidFill>
              <a:effectLst/>
              <a:latin typeface="Calibri" pitchFamily="34" charset="0"/>
            </a:endParaRPr>
          </a:p>
        </p:txBody>
      </p:sp>
      <p:sp>
        <p:nvSpPr>
          <p:cNvPr id="51216" name="CasellaDiTesto 66"/>
          <p:cNvSpPr txBox="1">
            <a:spLocks noChangeArrowheads="1"/>
          </p:cNvSpPr>
          <p:nvPr/>
        </p:nvSpPr>
        <p:spPr bwMode="auto">
          <a:xfrm>
            <a:off x="6394450" y="1257300"/>
            <a:ext cx="1238250" cy="354013"/>
          </a:xfrm>
          <a:prstGeom prst="rect">
            <a:avLst/>
          </a:prstGeom>
          <a:noFill/>
          <a:ln w="9525">
            <a:noFill/>
            <a:miter lim="800000"/>
            <a:headEnd/>
            <a:tailEnd/>
          </a:ln>
        </p:spPr>
        <p:txBody>
          <a:bodyPr>
            <a:spAutoFit/>
          </a:bodyPr>
          <a:lstStyle/>
          <a:p>
            <a:pPr algn="ctr"/>
            <a:r>
              <a:rPr lang="en-GB" sz="1700" b="1" smtClean="0">
                <a:solidFill>
                  <a:srgbClr val="FF0000"/>
                </a:solidFill>
                <a:effectLst/>
                <a:latin typeface="Calibri" pitchFamily="34" charset="0"/>
              </a:rPr>
              <a:t>~1280 °C</a:t>
            </a:r>
            <a:endParaRPr lang="en-GB" sz="1700" b="1">
              <a:solidFill>
                <a:srgbClr val="FF0000"/>
              </a:solidFill>
              <a:effectLst/>
              <a:latin typeface="Calibri" pitchFamily="34" charset="0"/>
            </a:endParaRPr>
          </a:p>
        </p:txBody>
      </p:sp>
      <p:sp>
        <p:nvSpPr>
          <p:cNvPr id="57" name="Rettangolo 56"/>
          <p:cNvSpPr/>
          <p:nvPr/>
        </p:nvSpPr>
        <p:spPr bwMode="auto">
          <a:xfrm>
            <a:off x="5214938" y="955675"/>
            <a:ext cx="3897312" cy="5375275"/>
          </a:xfrm>
          <a:prstGeom prst="rect">
            <a:avLst/>
          </a:prstGeom>
          <a:solidFill>
            <a:srgbClr val="FFFFFF"/>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1" name="CasellaDiTesto 60"/>
          <p:cNvSpPr txBox="1">
            <a:spLocks noChangeArrowheads="1"/>
          </p:cNvSpPr>
          <p:nvPr/>
        </p:nvSpPr>
        <p:spPr bwMode="auto">
          <a:xfrm>
            <a:off x="5200650" y="1096963"/>
            <a:ext cx="3813175" cy="4555093"/>
          </a:xfrm>
          <a:prstGeom prst="rect">
            <a:avLst/>
          </a:prstGeom>
          <a:noFill/>
          <a:ln w="9525">
            <a:noFill/>
            <a:miter lim="800000"/>
            <a:headEnd/>
            <a:tailEnd/>
          </a:ln>
        </p:spPr>
        <p:txBody>
          <a:bodyPr>
            <a:spAutoFit/>
          </a:bodyPr>
          <a:lstStyle/>
          <a:p>
            <a:r>
              <a:rPr lang="en-GB" dirty="0" smtClean="0">
                <a:solidFill>
                  <a:schemeClr val="tx1"/>
                </a:solidFill>
                <a:effectLst/>
                <a:latin typeface="Calibri" pitchFamily="34" charset="0"/>
              </a:rPr>
              <a:t>Hawaiian basalts indicate melt extraction over a very wide pressure range from about </a:t>
            </a:r>
            <a:r>
              <a:rPr lang="en-GB" dirty="0" smtClean="0">
                <a:solidFill>
                  <a:srgbClr val="FF0000"/>
                </a:solidFill>
                <a:effectLst/>
                <a:latin typeface="Calibri" pitchFamily="34" charset="0"/>
              </a:rPr>
              <a:t>2.5-3 GPa</a:t>
            </a:r>
            <a:r>
              <a:rPr lang="en-GB" dirty="0" smtClean="0">
                <a:solidFill>
                  <a:schemeClr val="tx1"/>
                </a:solidFill>
                <a:effectLst/>
                <a:latin typeface="Calibri" pitchFamily="34" charset="0"/>
              </a:rPr>
              <a:t> (early alkalic lavas) to about </a:t>
            </a:r>
            <a:r>
              <a:rPr lang="en-GB" dirty="0" smtClean="0">
                <a:solidFill>
                  <a:srgbClr val="FF0000"/>
                </a:solidFill>
                <a:effectLst/>
                <a:latin typeface="Calibri" pitchFamily="34" charset="0"/>
              </a:rPr>
              <a:t>4-5.5 GPa</a:t>
            </a:r>
            <a:r>
              <a:rPr lang="en-GB" dirty="0" smtClean="0">
                <a:solidFill>
                  <a:schemeClr val="tx1"/>
                </a:solidFill>
                <a:effectLst/>
                <a:latin typeface="Calibri" pitchFamily="34" charset="0"/>
              </a:rPr>
              <a:t> (tholeiitic lavas) and then back to very late alkalic magmas at </a:t>
            </a:r>
            <a:r>
              <a:rPr lang="en-GB" dirty="0" smtClean="0">
                <a:solidFill>
                  <a:srgbClr val="FF0000"/>
                </a:solidFill>
                <a:effectLst/>
                <a:latin typeface="Calibri" pitchFamily="34" charset="0"/>
              </a:rPr>
              <a:t>5.5-6 GPa</a:t>
            </a:r>
            <a:r>
              <a:rPr lang="en-GB" dirty="0" smtClean="0">
                <a:solidFill>
                  <a:schemeClr val="tx1"/>
                </a:solidFill>
                <a:effectLst/>
                <a:latin typeface="Calibri" pitchFamily="34" charset="0"/>
              </a:rPr>
              <a:t> for the late alkalic lavas.</a:t>
            </a:r>
          </a:p>
          <a:p>
            <a:endParaRPr lang="en-GB" sz="1000" dirty="0" smtClean="0">
              <a:solidFill>
                <a:schemeClr val="tx1"/>
              </a:solidFill>
              <a:effectLst/>
              <a:latin typeface="Calibri" pitchFamily="34" charset="0"/>
            </a:endParaRPr>
          </a:p>
          <a:p>
            <a:r>
              <a:rPr lang="en-GB" dirty="0" smtClean="0">
                <a:solidFill>
                  <a:schemeClr val="tx1"/>
                </a:solidFill>
                <a:effectLst/>
                <a:latin typeface="Calibri" pitchFamily="34" charset="0"/>
              </a:rPr>
              <a:t>This matches the seismic data indicating maximum melting in the LVZ at ~150 km and smaller amounts of melting at both lesser and greater pressures.</a:t>
            </a:r>
          </a:p>
          <a:p>
            <a:endParaRPr lang="en-GB" sz="1000" dirty="0" smtClean="0">
              <a:solidFill>
                <a:schemeClr val="tx1"/>
              </a:solidFill>
              <a:effectLst/>
              <a:latin typeface="Calibri" pitchFamily="34" charset="0"/>
            </a:endParaRPr>
          </a:p>
          <a:p>
            <a:r>
              <a:rPr lang="en-GB" dirty="0" smtClean="0">
                <a:solidFill>
                  <a:schemeClr val="tx1"/>
                </a:solidFill>
                <a:effectLst/>
                <a:latin typeface="Calibri" pitchFamily="34" charset="0"/>
              </a:rPr>
              <a:t>The late alkalic lavas contain diamond-bearing xenoliths, which guarantees their high-pressure origin.</a:t>
            </a:r>
            <a:endParaRPr lang="en-GB" dirty="0">
              <a:solidFill>
                <a:schemeClr val="tx1"/>
              </a:solidFill>
              <a:effectLst/>
              <a:latin typeface="Calibri" pitchFamily="34" charset="0"/>
            </a:endParaRPr>
          </a:p>
        </p:txBody>
      </p:sp>
      <p:sp>
        <p:nvSpPr>
          <p:cNvPr id="65"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smtClean="0">
                <a:solidFill>
                  <a:schemeClr val="tx1"/>
                </a:solidFill>
                <a:effectLst/>
                <a:latin typeface="Calibri" pitchFamily="34" charset="0"/>
              </a:rPr>
              <a:t>Presnall </a:t>
            </a:r>
            <a:r>
              <a:rPr lang="en-GB" sz="1200" dirty="0">
                <a:solidFill>
                  <a:schemeClr val="tx1"/>
                </a:solidFill>
                <a:effectLst/>
                <a:latin typeface="Calibri" pitchFamily="34" charset="0"/>
              </a:rPr>
              <a:t>and </a:t>
            </a:r>
            <a:r>
              <a:rPr lang="en-GB" sz="1200" dirty="0" err="1" smtClean="0">
                <a:solidFill>
                  <a:schemeClr val="tx1"/>
                </a:solidFill>
                <a:effectLst/>
                <a:latin typeface="Calibri" pitchFamily="34" charset="0"/>
              </a:rPr>
              <a:t>Gudfinnsson</a:t>
            </a:r>
            <a:r>
              <a:rPr lang="en-GB" sz="1200" dirty="0" smtClean="0">
                <a:solidFill>
                  <a:schemeClr val="tx1"/>
                </a:solidFill>
                <a:effectLst/>
                <a:latin typeface="Calibri" pitchFamily="34" charset="0"/>
              </a:rPr>
              <a:t>, 2011 (J</a:t>
            </a:r>
            <a:r>
              <a:rPr lang="en-GB" sz="1200" dirty="0">
                <a:solidFill>
                  <a:schemeClr val="tx1"/>
                </a:solidFill>
                <a:effectLst/>
                <a:latin typeface="Calibri" pitchFamily="34" charset="0"/>
              </a:rPr>
              <a:t>. Petrol., 52, </a:t>
            </a:r>
            <a:r>
              <a:rPr lang="en-GB" sz="1200" dirty="0" smtClean="0">
                <a:solidFill>
                  <a:schemeClr val="tx1"/>
                </a:solidFill>
                <a:effectLst/>
                <a:latin typeface="Calibri" pitchFamily="34" charset="0"/>
              </a:rPr>
              <a:t>1533-1546)</a:t>
            </a:r>
            <a:endParaRPr lang="en-GB" sz="1200" dirty="0">
              <a:solidFill>
                <a:schemeClr val="tx1"/>
              </a:solidFill>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xEl>
                                              <p:pRg st="2" end="2"/>
                                            </p:txEl>
                                          </p:spTgt>
                                        </p:tgtEl>
                                        <p:attrNameLst>
                                          <p:attrName>style.visibility</p:attrName>
                                        </p:attrNameLst>
                                      </p:cBhvr>
                                      <p:to>
                                        <p:strVal val="visible"/>
                                      </p:to>
                                    </p:set>
                                    <p:animEffect transition="in" filter="fade">
                                      <p:cBhvr>
                                        <p:cTn id="12" dur="500"/>
                                        <p:tgtEl>
                                          <p:spTgt spid="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xEl>
                                              <p:pRg st="4" end="4"/>
                                            </p:txEl>
                                          </p:spTgt>
                                        </p:tgtEl>
                                        <p:attrNameLst>
                                          <p:attrName>style.visibility</p:attrName>
                                        </p:attrNameLst>
                                      </p:cBhvr>
                                      <p:to>
                                        <p:strVal val="visible"/>
                                      </p:to>
                                    </p:set>
                                    <p:animEffect transition="in" filter="fade">
                                      <p:cBhvr>
                                        <p:cTn id="17" dur="500"/>
                                        <p:tgtEl>
                                          <p:spTgt spid="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Two are the main models concerning the Mantle Potential Temperature: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2" name="Text Box 3"/>
          <p:cNvSpPr txBox="1">
            <a:spLocks noChangeArrowheads="1"/>
          </p:cNvSpPr>
          <p:nvPr/>
        </p:nvSpPr>
        <p:spPr bwMode="auto">
          <a:xfrm>
            <a:off x="317500" y="1782763"/>
            <a:ext cx="8521700" cy="4678204"/>
          </a:xfrm>
          <a:prstGeom prst="rect">
            <a:avLst/>
          </a:prstGeom>
          <a:noFill/>
          <a:ln w="9525">
            <a:noFill/>
            <a:miter lim="800000"/>
            <a:headEnd/>
            <a:tailEnd/>
          </a:ln>
          <a:effectLst/>
        </p:spPr>
        <p:txBody>
          <a:bodyPr wrap="square">
            <a:spAutoFit/>
          </a:bodyPr>
          <a:lstStyle/>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1) </a:t>
            </a:r>
            <a:r>
              <a:rPr lang="en-GB" sz="2800" u="sng" dirty="0" smtClean="0">
                <a:solidFill>
                  <a:srgbClr val="FFFF00"/>
                </a:solidFill>
                <a:effectLst>
                  <a:outerShdw blurRad="38100" dist="38100" dir="2700000" algn="tl">
                    <a:srgbClr val="000000"/>
                  </a:outerShdw>
                </a:effectLst>
                <a:latin typeface="Calibri" pitchFamily="34" charset="0"/>
                <a:sym typeface="Wingdings" pitchFamily="2" charset="2"/>
              </a:rPr>
              <a:t>The “</a:t>
            </a:r>
            <a:r>
              <a:rPr lang="en-GB" sz="2800" u="sng" dirty="0" smtClean="0">
                <a:solidFill>
                  <a:schemeClr val="bg1"/>
                </a:solidFill>
                <a:effectLst>
                  <a:outerShdw blurRad="38100" dist="38100" dir="2700000" algn="tl">
                    <a:srgbClr val="000000"/>
                  </a:outerShdw>
                </a:effectLst>
                <a:latin typeface="Calibri" pitchFamily="34" charset="0"/>
                <a:sym typeface="Wingdings" pitchFamily="2" charset="2"/>
              </a:rPr>
              <a:t>normal</a:t>
            </a:r>
            <a:r>
              <a:rPr lang="en-GB" sz="2800" u="sng" dirty="0" smtClean="0">
                <a:solidFill>
                  <a:srgbClr val="FFFF00"/>
                </a:solidFill>
                <a:effectLst>
                  <a:outerShdw blurRad="38100" dist="38100" dir="2700000" algn="tl">
                    <a:srgbClr val="000000"/>
                  </a:outerShdw>
                </a:effectLst>
                <a:latin typeface="Calibri" pitchFamily="34" charset="0"/>
                <a:sym typeface="Wingdings" pitchFamily="2" charset="2"/>
              </a:rPr>
              <a:t>” mantle potential temperature is the temperature recorded by MORB</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a:t>
            </a:r>
          </a:p>
          <a:p>
            <a:pPr>
              <a:defRPr/>
            </a:pPr>
            <a:endParaRPr lang="en-GB"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If a basaltic melt records temperatures higher than those recorded in MORB, it means that it source is hotter than the MORB source. The difference in temperature is considered an “</a:t>
            </a: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anomaly</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in the mantle thermal structure.</a:t>
            </a: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temperature excess is considered a consequence of the upwelling of a hot-spot or mantle plume, likely coming from very deep (D’’).</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1000125"/>
            <a:ext cx="3835400" cy="646331"/>
          </a:xfrm>
          <a:prstGeom prst="rect">
            <a:avLst/>
          </a:prstGeom>
          <a:noFill/>
          <a:ln w="9525">
            <a:noFill/>
            <a:miter lim="800000"/>
            <a:headEnd/>
            <a:tailEnd/>
          </a:ln>
          <a:effectLst/>
        </p:spPr>
        <p:txBody>
          <a:bodyPr wrap="square">
            <a:spAutoFit/>
          </a:bodyPr>
          <a:lstStyle/>
          <a:p>
            <a:pPr>
              <a:defRPr/>
            </a:pPr>
            <a:r>
              <a:rPr lang="en-GB" sz="3600" dirty="0" smtClean="0">
                <a:solidFill>
                  <a:schemeClr val="bg1"/>
                </a:solidFill>
                <a:effectLst>
                  <a:outerShdw blurRad="38100" dist="38100" dir="2700000" algn="tl">
                    <a:srgbClr val="000000"/>
                  </a:outerShdw>
                </a:effectLst>
                <a:latin typeface="Calibri" pitchFamily="34" charset="0"/>
                <a:sym typeface="Wingdings" pitchFamily="2" charset="2"/>
              </a:rPr>
              <a:t>Remember this?</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grpSp>
        <p:nvGrpSpPr>
          <p:cNvPr id="5" name="Group 71"/>
          <p:cNvGrpSpPr>
            <a:grpSpLocks/>
          </p:cNvGrpSpPr>
          <p:nvPr/>
        </p:nvGrpSpPr>
        <p:grpSpPr bwMode="auto">
          <a:xfrm>
            <a:off x="4193113" y="891363"/>
            <a:ext cx="4857750" cy="5781478"/>
            <a:chOff x="0" y="538"/>
            <a:chExt cx="3060" cy="3883"/>
          </a:xfrm>
        </p:grpSpPr>
        <p:sp>
          <p:nvSpPr>
            <p:cNvPr id="6" name="Rettangolo 69"/>
            <p:cNvSpPr>
              <a:spLocks noChangeArrowheads="1"/>
            </p:cNvSpPr>
            <p:nvPr/>
          </p:nvSpPr>
          <p:spPr bwMode="auto">
            <a:xfrm>
              <a:off x="0" y="554"/>
              <a:ext cx="3060"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7" name="CasellaDiTesto 6"/>
            <p:cNvSpPr txBox="1"/>
            <p:nvPr/>
          </p:nvSpPr>
          <p:spPr bwMode="auto">
            <a:xfrm rot="16200000">
              <a:off x="-218" y="2509"/>
              <a:ext cx="836" cy="233"/>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8" name="CasellaDiTesto 7"/>
            <p:cNvSpPr txBox="1"/>
            <p:nvPr/>
          </p:nvSpPr>
          <p:spPr bwMode="auto">
            <a:xfrm>
              <a:off x="1397"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CasellaDiTesto 8"/>
            <p:cNvSpPr txBox="1"/>
            <p:nvPr/>
          </p:nvSpPr>
          <p:spPr bwMode="auto">
            <a:xfrm>
              <a:off x="900" y="538"/>
              <a:ext cx="1133" cy="248"/>
            </a:xfrm>
            <a:prstGeom prst="rect">
              <a:avLst/>
            </a:prstGeom>
            <a:noFill/>
          </p:spPr>
          <p:txBody>
            <a:bodyPr wrap="none">
              <a:spAutoFit/>
            </a:bodyPr>
            <a:lstStyle/>
            <a:p>
              <a:pPr eaLnBrk="0" hangingPunct="0">
                <a:defRPr/>
              </a:pPr>
              <a:r>
                <a:rPr lang="en-GB"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0" name="CasellaDiTesto 9"/>
            <p:cNvSpPr txBox="1"/>
            <p:nvPr/>
          </p:nvSpPr>
          <p:spPr bwMode="auto">
            <a:xfrm>
              <a:off x="1956"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1" name="CasellaDiTesto 10"/>
            <p:cNvSpPr txBox="1"/>
            <p:nvPr/>
          </p:nvSpPr>
          <p:spPr bwMode="auto">
            <a:xfrm>
              <a:off x="2459"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2" name="CasellaDiTesto 11"/>
            <p:cNvSpPr txBox="1"/>
            <p:nvPr/>
          </p:nvSpPr>
          <p:spPr bwMode="auto">
            <a:xfrm>
              <a:off x="81" y="30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3"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4"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5"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6"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7"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8"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9"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20"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21"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3"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4"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5"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6"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7" name="CasellaDiTesto 26"/>
            <p:cNvSpPr txBox="1"/>
            <p:nvPr/>
          </p:nvSpPr>
          <p:spPr bwMode="auto">
            <a:xfrm>
              <a:off x="90" y="4173"/>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8" name="CasellaDiTesto 27"/>
            <p:cNvSpPr txBox="1"/>
            <p:nvPr/>
          </p:nvSpPr>
          <p:spPr bwMode="auto">
            <a:xfrm>
              <a:off x="92" y="1980"/>
              <a:ext cx="411"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9" name="CasellaDiTesto 28"/>
            <p:cNvSpPr txBox="1"/>
            <p:nvPr/>
          </p:nvSpPr>
          <p:spPr bwMode="auto">
            <a:xfrm>
              <a:off x="301" y="869"/>
              <a:ext cx="190" cy="248"/>
            </a:xfrm>
            <a:prstGeom prst="rect">
              <a:avLst/>
            </a:prstGeom>
            <a:noFill/>
          </p:spPr>
          <p:txBody>
            <a:bodyPr wrap="none">
              <a:spAutoFit/>
            </a:bodyPr>
            <a:lstStyle/>
            <a:p>
              <a:pPr eaLnBrk="0" hangingPunct="0">
                <a:defRPr/>
              </a:pPr>
              <a:r>
                <a:rPr lang="en-GB" sz="18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8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0"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31"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32"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3" name="CasellaDiTesto 32"/>
            <p:cNvSpPr txBox="1"/>
            <p:nvPr/>
          </p:nvSpPr>
          <p:spPr bwMode="auto">
            <a:xfrm>
              <a:off x="825" y="763"/>
              <a:ext cx="443" cy="269"/>
            </a:xfrm>
            <a:prstGeom prst="rect">
              <a:avLst/>
            </a:prstGeom>
            <a:noFill/>
          </p:spPr>
          <p:txBody>
            <a:bodyPr wrap="none">
              <a:spAutoFit/>
            </a:bodyPr>
            <a:lstStyle/>
            <a:p>
              <a:pPr eaLnBrk="0" hangingPunct="0">
                <a:defRPr/>
              </a:pPr>
              <a:r>
                <a:rPr lang="en-GB" sz="20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4"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5"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6"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38" name="Rettangolo 126"/>
            <p:cNvSpPr>
              <a:spLocks noChangeArrowheads="1"/>
            </p:cNvSpPr>
            <p:nvPr/>
          </p:nvSpPr>
          <p:spPr bwMode="auto">
            <a:xfrm>
              <a:off x="540" y="988"/>
              <a:ext cx="2124" cy="3332"/>
            </a:xfrm>
            <a:prstGeom prst="rect">
              <a:avLst/>
            </a:prstGeom>
            <a:noFill/>
            <a:ln w="38100">
              <a:solidFill>
                <a:schemeClr val="bg1"/>
              </a:solidFill>
              <a:round/>
              <a:headEnd/>
              <a:tailEnd/>
            </a:ln>
          </p:spPr>
          <p:txBody>
            <a:bodyPr/>
            <a:lstStyle/>
            <a:p>
              <a:pPr eaLnBrk="0" hangingPunct="0"/>
              <a:endParaRPr lang="en-GB">
                <a:latin typeface="Calibri" pitchFamily="34" charset="0"/>
              </a:endParaRPr>
            </a:p>
          </p:txBody>
        </p:sp>
        <p:cxnSp>
          <p:nvCxnSpPr>
            <p:cNvPr id="39" name="Connettore 1 38"/>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40"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41"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4"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5"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6"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47" name="Figura a mano libera 135"/>
          <p:cNvSpPr>
            <a:spLocks noChangeArrowheads="1"/>
          </p:cNvSpPr>
          <p:nvPr/>
        </p:nvSpPr>
        <p:spPr bwMode="auto">
          <a:xfrm>
            <a:off x="5058300" y="1583513"/>
            <a:ext cx="3375025" cy="4938713"/>
          </a:xfrm>
          <a:custGeom>
            <a:avLst/>
            <a:gdLst>
              <a:gd name="T0" fmla="*/ 0 w 2270783"/>
              <a:gd name="T1" fmla="*/ 0 h 5885207"/>
              <a:gd name="T2" fmla="*/ 8760717 w 2270783"/>
              <a:gd name="T3" fmla="*/ 118119 h 5885207"/>
              <a:gd name="T4" fmla="*/ 19122647 w 2270783"/>
              <a:gd name="T5" fmla="*/ 1935096 h 5885207"/>
              <a:gd name="T6" fmla="*/ 24474822 w 2270783"/>
              <a:gd name="T7" fmla="*/ 2054791 h 5885207"/>
              <a:gd name="T8" fmla="*/ 0 60000 65536"/>
              <a:gd name="T9" fmla="*/ 0 60000 65536"/>
              <a:gd name="T10" fmla="*/ 0 60000 65536"/>
              <a:gd name="T11" fmla="*/ 0 60000 65536"/>
              <a:gd name="T12" fmla="*/ 0 w 2270783"/>
              <a:gd name="T13" fmla="*/ 0 h 5885207"/>
              <a:gd name="T14" fmla="*/ 2270783 w 2270783"/>
              <a:gd name="T15" fmla="*/ 5885207 h 5885207"/>
            </a:gdLst>
            <a:ahLst/>
            <a:cxnLst>
              <a:cxn ang="T8">
                <a:pos x="T0" y="T1"/>
              </a:cxn>
              <a:cxn ang="T9">
                <a:pos x="T2" y="T3"/>
              </a:cxn>
              <a:cxn ang="T10">
                <a:pos x="T4" y="T5"/>
              </a:cxn>
              <a:cxn ang="T11">
                <a:pos x="T6" y="T7"/>
              </a:cxn>
            </a:cxnLst>
            <a:rect l="T12" t="T13" r="T14" b="T15"/>
            <a:pathLst>
              <a:path w="2270783" h="5885207">
                <a:moveTo>
                  <a:pt x="0" y="0"/>
                </a:moveTo>
                <a:cubicBezTo>
                  <a:pt x="217406" y="28805"/>
                  <a:pt x="724538" y="249502"/>
                  <a:pt x="812822" y="338307"/>
                </a:cubicBezTo>
                <a:cubicBezTo>
                  <a:pt x="908812" y="463665"/>
                  <a:pt x="1740072" y="5508193"/>
                  <a:pt x="1774204" y="5542383"/>
                </a:cubicBezTo>
                <a:cubicBezTo>
                  <a:pt x="1889114" y="5665903"/>
                  <a:pt x="1991312" y="5805136"/>
                  <a:pt x="2270783" y="5885207"/>
                </a:cubicBezTo>
              </a:path>
            </a:pathLst>
          </a:custGeom>
          <a:noFill/>
          <a:ln w="38100">
            <a:solidFill>
              <a:srgbClr val="FF0000"/>
            </a:solidFill>
            <a:round/>
            <a:headEnd/>
            <a:tailEnd/>
          </a:ln>
        </p:spPr>
        <p:txBody>
          <a:bodyPr/>
          <a:lstStyle/>
          <a:p>
            <a:endParaRPr lang="en-GB">
              <a:latin typeface="Calibri" pitchFamily="34" charset="0"/>
            </a:endParaRPr>
          </a:p>
        </p:txBody>
      </p:sp>
      <p:sp>
        <p:nvSpPr>
          <p:cNvPr id="48" name="Stella a 5 punte 137"/>
          <p:cNvSpPr>
            <a:spLocks/>
          </p:cNvSpPr>
          <p:nvPr/>
        </p:nvSpPr>
        <p:spPr bwMode="auto">
          <a:xfrm>
            <a:off x="5890150" y="1539063"/>
            <a:ext cx="417513"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66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49" name="Stella a 5 punte 136"/>
          <p:cNvSpPr>
            <a:spLocks/>
          </p:cNvSpPr>
          <p:nvPr/>
        </p:nvSpPr>
        <p:spPr bwMode="auto">
          <a:xfrm>
            <a:off x="7790388" y="6174563"/>
            <a:ext cx="411162"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0" name="Text Box 3"/>
          <p:cNvSpPr txBox="1">
            <a:spLocks noChangeArrowheads="1"/>
          </p:cNvSpPr>
          <p:nvPr/>
        </p:nvSpPr>
        <p:spPr bwMode="auto">
          <a:xfrm>
            <a:off x="317500" y="1745192"/>
            <a:ext cx="3835400" cy="3108543"/>
          </a:xfrm>
          <a:prstGeom prst="rect">
            <a:avLst/>
          </a:prstGeom>
          <a:noFill/>
          <a:ln w="9525">
            <a:noFill/>
            <a:miter lim="800000"/>
            <a:headEnd/>
            <a:tailEnd/>
          </a:ln>
          <a:effectLst/>
        </p:spPr>
        <p:txBody>
          <a:bodyPr wrap="square">
            <a:spAutoFit/>
          </a:bodyPr>
          <a:lstStyle/>
          <a:p>
            <a:pP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According to this classical view the higher temperature recorded by non-MORB magmas is related to heat excess in the superadiabatic D’’ region. </a:t>
            </a: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path" presetSubtype="0" accel="50000" decel="50000" fill="hold" nodeType="clickEffect">
                                  <p:stCondLst>
                                    <p:cond delay="0"/>
                                  </p:stCondLst>
                                  <p:childTnLst>
                                    <p:animMotion origin="layout" path="M 0.00035 0.00046 L -0.00677 -0.02847 " pathEditMode="relative" rAng="0" ptsTypes="AA">
                                      <p:cBhvr>
                                        <p:cTn id="24" dur="2000" fill="hold"/>
                                        <p:tgtEl>
                                          <p:spTgt spid="48"/>
                                        </p:tgtEl>
                                        <p:attrNameLst>
                                          <p:attrName>ppt_x</p:attrName>
                                          <p:attrName>ppt_y</p:attrName>
                                        </p:attrNameLst>
                                      </p:cBhvr>
                                      <p:rCtr x="-400" y="-150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path" presetSubtype="0" accel="50000" decel="50000" fill="hold" nodeType="clickEffect">
                                  <p:stCondLst>
                                    <p:cond delay="0"/>
                                  </p:stCondLst>
                                  <p:childTnLst>
                                    <p:animMotion origin="layout" path="M -0.00278 -1.48148E-6 L -0.17465 -0.70532 " pathEditMode="relative" rAng="0" ptsTypes="AA">
                                      <p:cBhvr>
                                        <p:cTn id="33" dur="3000" fill="hold"/>
                                        <p:tgtEl>
                                          <p:spTgt spid="49"/>
                                        </p:tgtEl>
                                        <p:attrNameLst>
                                          <p:attrName>ppt_x</p:attrName>
                                          <p:attrName>ppt_y</p:attrName>
                                        </p:attrNameLst>
                                      </p:cBhvr>
                                      <p:rCtr x="-8600" y="-3530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47" grpId="0" animBg="1"/>
      <p:bldP spid="5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30200" y="746125"/>
            <a:ext cx="8496300" cy="946150"/>
          </a:xfrm>
          <a:prstGeom prst="rect">
            <a:avLst/>
          </a:prstGeom>
          <a:noFill/>
          <a:ln w="9525">
            <a:noFill/>
            <a:miter lim="800000"/>
            <a:headEnd/>
            <a:tailEnd/>
          </a:ln>
          <a:effectLst/>
        </p:spPr>
        <p:txBody>
          <a:bodyPr wrap="square">
            <a:spAutoFit/>
          </a:bodyPr>
          <a:lstStyle/>
          <a:p>
            <a:pPr algn="ct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Two are the main models concerning the Mantle Potential Temperature:</a:t>
            </a: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4" name="Text Box 3"/>
          <p:cNvSpPr txBox="1">
            <a:spLocks noChangeArrowheads="1"/>
          </p:cNvSpPr>
          <p:nvPr/>
        </p:nvSpPr>
        <p:spPr bwMode="auto">
          <a:xfrm>
            <a:off x="317500" y="1785938"/>
            <a:ext cx="8496300" cy="5139869"/>
          </a:xfrm>
          <a:prstGeom prst="rect">
            <a:avLst/>
          </a:prstGeom>
          <a:noFill/>
          <a:ln w="9525">
            <a:noFill/>
            <a:miter lim="800000"/>
            <a:headEnd/>
            <a:tailEnd/>
          </a:ln>
          <a:effectLst/>
        </p:spPr>
        <p:txBody>
          <a:bodyPr wrap="square">
            <a:spAutoFit/>
          </a:bodyPr>
          <a:lstStyle/>
          <a:p>
            <a:pPr>
              <a:defRPr/>
            </a:pPr>
            <a:r>
              <a:rPr lang="en-GB" sz="2800" smtClean="0">
                <a:solidFill>
                  <a:srgbClr val="FFFF00"/>
                </a:solidFill>
                <a:effectLst>
                  <a:outerShdw blurRad="38100" dist="38100" dir="2700000" algn="tl">
                    <a:srgbClr val="000000"/>
                  </a:outerShdw>
                </a:effectLst>
                <a:latin typeface="Calibri" pitchFamily="34" charset="0"/>
                <a:sym typeface="Wingdings" pitchFamily="2" charset="2"/>
              </a:rPr>
              <a:t>2) </a:t>
            </a:r>
            <a:r>
              <a:rPr lang="en-GB" sz="2800" u="sng" smtClean="0">
                <a:solidFill>
                  <a:srgbClr val="FFFF00"/>
                </a:solidFill>
                <a:effectLst>
                  <a:outerShdw blurRad="38100" dist="38100" dir="2700000" algn="tl">
                    <a:srgbClr val="000000"/>
                  </a:outerShdw>
                </a:effectLst>
                <a:latin typeface="Calibri" pitchFamily="34" charset="0"/>
                <a:sym typeface="Wingdings" pitchFamily="2" charset="2"/>
              </a:rPr>
              <a:t>The concept of “</a:t>
            </a:r>
            <a:r>
              <a:rPr lang="en-GB" sz="2800" u="sng" smtClean="0">
                <a:solidFill>
                  <a:schemeClr val="bg1"/>
                </a:solidFill>
                <a:effectLst>
                  <a:outerShdw blurRad="38100" dist="38100" dir="2700000" algn="tl">
                    <a:srgbClr val="000000"/>
                  </a:outerShdw>
                </a:effectLst>
                <a:latin typeface="Calibri" pitchFamily="34" charset="0"/>
                <a:sym typeface="Wingdings" pitchFamily="2" charset="2"/>
              </a:rPr>
              <a:t>normal</a:t>
            </a:r>
            <a:r>
              <a:rPr lang="en-GB" sz="2800" u="sng" smtClean="0">
                <a:solidFill>
                  <a:srgbClr val="FFFF00"/>
                </a:solidFill>
                <a:effectLst>
                  <a:outerShdw blurRad="38100" dist="38100" dir="2700000" algn="tl">
                    <a:srgbClr val="000000"/>
                  </a:outerShdw>
                </a:effectLst>
                <a:latin typeface="Calibri" pitchFamily="34" charset="0"/>
                <a:sym typeface="Wingdings" pitchFamily="2" charset="2"/>
              </a:rPr>
              <a:t>” mantle potential temperature does not exist</a:t>
            </a:r>
            <a:r>
              <a:rPr lang="en-GB" sz="2800" smtClean="0">
                <a:solidFill>
                  <a:srgbClr val="FFFF00"/>
                </a:solidFill>
                <a:effectLst>
                  <a:outerShdw blurRad="38100" dist="38100" dir="2700000" algn="tl">
                    <a:srgbClr val="000000"/>
                  </a:outerShdw>
                </a:effectLst>
                <a:latin typeface="Calibri" pitchFamily="34" charset="0"/>
                <a:sym typeface="Wingdings" pitchFamily="2" charset="2"/>
              </a:rPr>
              <a:t>.</a:t>
            </a:r>
          </a:p>
          <a:p>
            <a:pPr>
              <a:defRPr/>
            </a:pPr>
            <a:endParaRPr lang="en-GB" sz="200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smtClean="0">
                <a:solidFill>
                  <a:schemeClr val="bg1"/>
                </a:solidFill>
                <a:effectLst>
                  <a:outerShdw blurRad="38100" dist="38100" dir="2700000" algn="tl">
                    <a:srgbClr val="000000"/>
                  </a:outerShdw>
                </a:effectLst>
                <a:latin typeface="Calibri" pitchFamily="34" charset="0"/>
                <a:sym typeface="Wingdings" pitchFamily="2" charset="2"/>
              </a:rPr>
              <a:t>The temperature at the base of a plate (e.g., at ~100 km) is not uniform, but varies as consequence of several geological processes (partial melt extraction, delamination, subduction, solid-state convection, and so on).</a:t>
            </a:r>
          </a:p>
          <a:p>
            <a:pPr>
              <a:defRPr/>
            </a:pPr>
            <a:r>
              <a:rPr lang="en-GB" sz="2800" smtClean="0">
                <a:solidFill>
                  <a:schemeClr val="bg1"/>
                </a:solidFill>
                <a:latin typeface="Calibri" pitchFamily="34" charset="0"/>
              </a:rPr>
              <a:t>In a cooling, internally-heated, mantle the potential temperature changes continuously with depth and every depth has a unique Tp.</a:t>
            </a:r>
          </a:p>
          <a:p>
            <a:pPr>
              <a:defRPr/>
            </a:pPr>
            <a:endParaRPr lang="en-GB" sz="280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fad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animEffect transition="in" filter="fade">
                                      <p:cBhvr>
                                        <p:cTn id="1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6"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smtClean="0">
                <a:solidFill>
                  <a:srgbClr val="FFFF00"/>
                </a:solidFill>
                <a:effectLst>
                  <a:outerShdw blurRad="38100" dist="38100" dir="2700000" algn="tl">
                    <a:srgbClr val="000000"/>
                  </a:outerShdw>
                </a:effectLst>
                <a:latin typeface="Calibri" pitchFamily="34" charset="0"/>
              </a:rPr>
              <a:t>Mantle Adiabat</a:t>
            </a:r>
            <a:endParaRPr lang="en-GB" sz="4800" dirty="0">
              <a:solidFill>
                <a:srgbClr val="FFFF00"/>
              </a:solidFill>
              <a:effectLst>
                <a:outerShdw blurRad="38100" dist="38100" dir="2700000" algn="tl">
                  <a:srgbClr val="000000"/>
                </a:outerShdw>
              </a:effectLst>
              <a:latin typeface="Calibri" pitchFamily="34" charset="0"/>
            </a:endParaRPr>
          </a:p>
        </p:txBody>
      </p:sp>
      <p:sp>
        <p:nvSpPr>
          <p:cNvPr id="1016837" name="Text Box 5"/>
          <p:cNvSpPr txBox="1">
            <a:spLocks noChangeArrowheads="1"/>
          </p:cNvSpPr>
          <p:nvPr/>
        </p:nvSpPr>
        <p:spPr bwMode="auto">
          <a:xfrm>
            <a:off x="317501" y="973138"/>
            <a:ext cx="8469312" cy="5262979"/>
          </a:xfrm>
          <a:prstGeom prst="rect">
            <a:avLst/>
          </a:prstGeom>
          <a:noFill/>
          <a:ln w="9525">
            <a:noFill/>
            <a:miter lim="800000"/>
            <a:headEnd/>
            <a:tailEnd/>
          </a:ln>
          <a:effectLst/>
        </p:spPr>
        <p:txBody>
          <a:bodyPr wrap="square">
            <a:spAutoFit/>
          </a:bodyPr>
          <a:lstStyle/>
          <a:p>
            <a:pPr>
              <a:defRPr/>
            </a:pPr>
            <a:r>
              <a:rPr lang="en-GB" sz="3000" dirty="0" smtClean="0">
                <a:solidFill>
                  <a:schemeClr val="bg1"/>
                </a:solidFill>
                <a:effectLst>
                  <a:outerShdw blurRad="38100" dist="38100" dir="2700000" algn="tl">
                    <a:srgbClr val="000000"/>
                  </a:outerShdw>
                </a:effectLst>
                <a:latin typeface="Calibri" pitchFamily="34" charset="0"/>
                <a:sym typeface="Wingdings" pitchFamily="2" charset="2"/>
              </a:rPr>
              <a:t>The same happens if solid mantle or partial melts ascend from the Earth’s interior to the surface.</a:t>
            </a:r>
          </a:p>
          <a:p>
            <a:pPr>
              <a:defRPr/>
            </a:pPr>
            <a:endParaRPr lang="en-GB" sz="8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3000" dirty="0" smtClean="0">
                <a:solidFill>
                  <a:srgbClr val="FFFF00"/>
                </a:solidFill>
                <a:effectLst>
                  <a:outerShdw blurRad="38100" dist="38100" dir="2700000" algn="tl">
                    <a:srgbClr val="000000"/>
                  </a:outerShdw>
                </a:effectLst>
                <a:latin typeface="Calibri" pitchFamily="34" charset="0"/>
                <a:sym typeface="Wingdings" pitchFamily="2" charset="2"/>
              </a:rPr>
              <a:t>The adiabat is defined as the decrease of temperature with decrease of pressure.</a:t>
            </a:r>
          </a:p>
          <a:p>
            <a:pPr>
              <a:defRPr/>
            </a:pPr>
            <a:endParaRPr lang="en-GB" sz="8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The adiabat for </a:t>
            </a:r>
            <a:r>
              <a:rPr lang="en-GB" sz="3200" u="sng" dirty="0" smtClean="0">
                <a:solidFill>
                  <a:schemeClr val="bg1"/>
                </a:solidFill>
                <a:effectLst>
                  <a:outerShdw blurRad="38100" dist="38100" dir="2700000" algn="tl">
                    <a:srgbClr val="000000"/>
                  </a:outerShdw>
                </a:effectLst>
                <a:latin typeface="Calibri" pitchFamily="34" charset="0"/>
                <a:sym typeface="Wingdings" pitchFamily="2" charset="2"/>
              </a:rPr>
              <a:t>solid</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mantle is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0.4-0.6 °C/km </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(~1.8 °C/kbar).</a:t>
            </a:r>
          </a:p>
          <a:p>
            <a:pPr>
              <a:defRPr/>
            </a:pPr>
            <a:endParaRPr lang="en-GB" sz="20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The adiabat for </a:t>
            </a:r>
            <a:r>
              <a:rPr lang="en-GB" sz="3200" u="sng" dirty="0" smtClean="0">
                <a:solidFill>
                  <a:schemeClr val="bg1"/>
                </a:solidFill>
                <a:effectLst>
                  <a:outerShdw blurRad="38100" dist="38100" dir="2700000" algn="tl">
                    <a:srgbClr val="000000"/>
                  </a:outerShdw>
                </a:effectLst>
                <a:latin typeface="Calibri" pitchFamily="34" charset="0"/>
                <a:sym typeface="Wingdings" pitchFamily="2" charset="2"/>
              </a:rPr>
              <a:t>melts</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is higher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1 °C/km</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~3 °C/kbar) </a:t>
            </a: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because these are more compressible/expandable</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a:t>
            </a:r>
          </a:p>
          <a:p>
            <a:pPr>
              <a:defRPr/>
            </a:pPr>
            <a:endParaRPr lang="en-GB" sz="14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The adiabat for the </a:t>
            </a:r>
            <a:r>
              <a:rPr lang="en-GB" sz="3200" u="sng" dirty="0" smtClean="0">
                <a:solidFill>
                  <a:schemeClr val="bg1"/>
                </a:solidFill>
                <a:effectLst>
                  <a:outerShdw blurRad="38100" dist="38100" dir="2700000" algn="tl">
                    <a:srgbClr val="000000"/>
                  </a:outerShdw>
                </a:effectLst>
                <a:latin typeface="Calibri" pitchFamily="34" charset="0"/>
                <a:sym typeface="Wingdings" pitchFamily="2" charset="2"/>
              </a:rPr>
              <a:t>air</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is even higher (~</a:t>
            </a:r>
            <a:r>
              <a:rPr lang="en-GB" sz="3200" dirty="0" smtClean="0">
                <a:solidFill>
                  <a:srgbClr val="FFFF00"/>
                </a:solidFill>
                <a:effectLst>
                  <a:outerShdw blurRad="38100" dist="38100" dir="2700000" algn="tl">
                    <a:srgbClr val="000000"/>
                  </a:outerShdw>
                </a:effectLst>
                <a:latin typeface="Calibri" pitchFamily="34" charset="0"/>
                <a:sym typeface="Wingdings" pitchFamily="2" charset="2"/>
              </a:rPr>
              <a:t>10 °C/km</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a:t>
            </a:r>
            <a:r>
              <a:rPr lang="en-GB" sz="3000" dirty="0" smtClean="0">
                <a:solidFill>
                  <a:schemeClr val="bg1"/>
                </a:solidFill>
                <a:effectLst>
                  <a:outerShdw blurRad="38100" dist="38100" dir="2700000" algn="tl">
                    <a:srgbClr val="000000"/>
                  </a:outerShdw>
                </a:effectLst>
                <a:latin typeface="Calibri" pitchFamily="34" charset="0"/>
                <a:sym typeface="Wingdings" pitchFamily="2" charset="2"/>
              </a:rPr>
              <a:t>.</a:t>
            </a:r>
            <a:endParaRPr lang="en-GB" sz="30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6837">
                                            <p:txEl>
                                              <p:pRg st="0" end="0"/>
                                            </p:txEl>
                                          </p:spTgt>
                                        </p:tgtEl>
                                        <p:attrNameLst>
                                          <p:attrName>style.visibility</p:attrName>
                                        </p:attrNameLst>
                                      </p:cBhvr>
                                      <p:to>
                                        <p:strVal val="visible"/>
                                      </p:to>
                                    </p:set>
                                    <p:animEffect transition="in" filter="fade">
                                      <p:cBhvr>
                                        <p:cTn id="7" dur="500"/>
                                        <p:tgtEl>
                                          <p:spTgt spid="1016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6837">
                                            <p:txEl>
                                              <p:pRg st="2" end="2"/>
                                            </p:txEl>
                                          </p:spTgt>
                                        </p:tgtEl>
                                        <p:attrNameLst>
                                          <p:attrName>style.visibility</p:attrName>
                                        </p:attrNameLst>
                                      </p:cBhvr>
                                      <p:to>
                                        <p:strVal val="visible"/>
                                      </p:to>
                                    </p:set>
                                    <p:animEffect transition="in" filter="fade">
                                      <p:cBhvr>
                                        <p:cTn id="12" dur="500"/>
                                        <p:tgtEl>
                                          <p:spTgt spid="10168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6837">
                                            <p:txEl>
                                              <p:pRg st="4" end="4"/>
                                            </p:txEl>
                                          </p:spTgt>
                                        </p:tgtEl>
                                        <p:attrNameLst>
                                          <p:attrName>style.visibility</p:attrName>
                                        </p:attrNameLst>
                                      </p:cBhvr>
                                      <p:to>
                                        <p:strVal val="visible"/>
                                      </p:to>
                                    </p:set>
                                    <p:animEffect transition="in" filter="fade">
                                      <p:cBhvr>
                                        <p:cTn id="17" dur="500"/>
                                        <p:tgtEl>
                                          <p:spTgt spid="10168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6837">
                                            <p:txEl>
                                              <p:pRg st="6" end="6"/>
                                            </p:txEl>
                                          </p:spTgt>
                                        </p:tgtEl>
                                        <p:attrNameLst>
                                          <p:attrName>style.visibility</p:attrName>
                                        </p:attrNameLst>
                                      </p:cBhvr>
                                      <p:to>
                                        <p:strVal val="visible"/>
                                      </p:to>
                                    </p:set>
                                    <p:animEffect transition="in" filter="fade">
                                      <p:cBhvr>
                                        <p:cTn id="22" dur="500"/>
                                        <p:tgtEl>
                                          <p:spTgt spid="101683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6837">
                                            <p:txEl>
                                              <p:pRg st="8" end="8"/>
                                            </p:txEl>
                                          </p:spTgt>
                                        </p:tgtEl>
                                        <p:attrNameLst>
                                          <p:attrName>style.visibility</p:attrName>
                                        </p:attrNameLst>
                                      </p:cBhvr>
                                      <p:to>
                                        <p:strVal val="visible"/>
                                      </p:to>
                                    </p:set>
                                    <p:animEffect transition="in" filter="fade">
                                      <p:cBhvr>
                                        <p:cTn id="27" dur="500"/>
                                        <p:tgtEl>
                                          <p:spTgt spid="1016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bwMode="auto">
          <a:xfrm>
            <a:off x="3395791" y="5934075"/>
            <a:ext cx="4680000" cy="0"/>
          </a:xfrm>
          <a:prstGeom prst="line">
            <a:avLst/>
          </a:prstGeom>
          <a:noFill/>
          <a:ln w="19050" cap="flat" cmpd="sng" algn="ctr">
            <a:solidFill>
              <a:srgbClr val="FF0000"/>
            </a:solidFill>
            <a:prstDash val="solid"/>
            <a:round/>
            <a:headEnd type="none" w="med" len="med"/>
            <a:tailEnd type="none" w="med" len="med"/>
          </a:ln>
          <a:effectLst/>
        </p:spPr>
      </p:cxnSp>
      <p:cxnSp>
        <p:nvCxnSpPr>
          <p:cNvPr id="8" name="Connettore 1 7"/>
          <p:cNvCxnSpPr/>
          <p:nvPr/>
        </p:nvCxnSpPr>
        <p:spPr bwMode="auto">
          <a:xfrm>
            <a:off x="429096" y="6325629"/>
            <a:ext cx="4284000" cy="0"/>
          </a:xfrm>
          <a:prstGeom prst="line">
            <a:avLst/>
          </a:prstGeom>
          <a:noFill/>
          <a:ln w="19050" cap="flat" cmpd="sng" algn="ctr">
            <a:solidFill>
              <a:srgbClr val="FF0000"/>
            </a:solidFill>
            <a:prstDash val="solid"/>
            <a:round/>
            <a:headEnd type="none" w="med" len="med"/>
            <a:tailEnd type="none" w="med" len="med"/>
          </a:ln>
          <a:effectLst/>
        </p:spPr>
      </p:cxnSp>
      <p:cxnSp>
        <p:nvCxnSpPr>
          <p:cNvPr id="9" name="Connettore 1 8"/>
          <p:cNvCxnSpPr/>
          <p:nvPr/>
        </p:nvCxnSpPr>
        <p:spPr bwMode="auto">
          <a:xfrm>
            <a:off x="437592" y="3571102"/>
            <a:ext cx="5724000" cy="0"/>
          </a:xfrm>
          <a:prstGeom prst="line">
            <a:avLst/>
          </a:prstGeom>
          <a:noFill/>
          <a:ln w="19050" cap="flat" cmpd="sng" algn="ctr">
            <a:solidFill>
              <a:srgbClr val="FF0000"/>
            </a:solidFill>
            <a:prstDash val="solid"/>
            <a:round/>
            <a:headEnd type="none" w="med" len="med"/>
            <a:tailEnd type="none" w="med" len="med"/>
          </a:ln>
          <a:effectLst/>
        </p:spPr>
      </p:cxnSp>
      <p:cxnSp>
        <p:nvCxnSpPr>
          <p:cNvPr id="10" name="Connettore 1 9"/>
          <p:cNvCxnSpPr/>
          <p:nvPr/>
        </p:nvCxnSpPr>
        <p:spPr bwMode="auto">
          <a:xfrm>
            <a:off x="4417797" y="3940431"/>
            <a:ext cx="3672000" cy="0"/>
          </a:xfrm>
          <a:prstGeom prst="line">
            <a:avLst/>
          </a:prstGeom>
          <a:noFill/>
          <a:ln w="19050" cap="flat" cmpd="sng" algn="ctr">
            <a:solidFill>
              <a:srgbClr val="FF0000"/>
            </a:solidFill>
            <a:prstDash val="solid"/>
            <a:round/>
            <a:headEnd type="none" w="med" len="med"/>
            <a:tailEnd type="none" w="med" len="med"/>
          </a:ln>
          <a:effectLst/>
        </p:spPr>
      </p:cxnSp>
      <p:sp>
        <p:nvSpPr>
          <p:cNvPr id="11868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Two are the main models concerning the Mantle Potential Temperature: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2" name="Text Box 3"/>
          <p:cNvSpPr txBox="1">
            <a:spLocks noChangeArrowheads="1"/>
          </p:cNvSpPr>
          <p:nvPr/>
        </p:nvSpPr>
        <p:spPr bwMode="auto">
          <a:xfrm>
            <a:off x="1524000" y="1585913"/>
            <a:ext cx="6108700" cy="800219"/>
          </a:xfrm>
          <a:prstGeom prst="rect">
            <a:avLst/>
          </a:prstGeom>
          <a:noFill/>
          <a:ln w="9525">
            <a:noFill/>
            <a:miter lim="800000"/>
            <a:headEnd/>
            <a:tailEnd/>
          </a:ln>
          <a:effectLst/>
        </p:spPr>
        <p:txBody>
          <a:bodyPr wrap="square">
            <a:spAutoFit/>
          </a:bodyPr>
          <a:lstStyle/>
          <a:p>
            <a:pPr algn="ctr">
              <a:defRPr/>
            </a:pPr>
            <a:r>
              <a:rPr lang="en-GB" sz="2300" dirty="0" smtClean="0">
                <a:solidFill>
                  <a:schemeClr val="bg1"/>
                </a:solidFill>
                <a:effectLst>
                  <a:outerShdw blurRad="38100" dist="38100" dir="2700000" algn="tl">
                    <a:srgbClr val="000000"/>
                  </a:outerShdw>
                </a:effectLst>
                <a:latin typeface="Calibri" pitchFamily="34" charset="0"/>
                <a:sym typeface="Wingdings" pitchFamily="2" charset="2"/>
              </a:rPr>
              <a:t>The difference between the two above models stays on the assumptions:</a:t>
            </a:r>
            <a:endParaRPr lang="en-GB" sz="23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4" name="Text Box 3"/>
          <p:cNvSpPr txBox="1">
            <a:spLocks noChangeArrowheads="1"/>
          </p:cNvSpPr>
          <p:nvPr/>
        </p:nvSpPr>
        <p:spPr bwMode="auto">
          <a:xfrm>
            <a:off x="317501" y="2374371"/>
            <a:ext cx="8494712" cy="4067267"/>
          </a:xfrm>
          <a:prstGeom prst="rect">
            <a:avLst/>
          </a:prstGeom>
          <a:noFill/>
          <a:ln w="9525">
            <a:noFill/>
            <a:miter lim="800000"/>
            <a:headEnd/>
            <a:tailEnd/>
          </a:ln>
          <a:effectLst/>
        </p:spPr>
        <p:txBody>
          <a:bodyPr wrap="square">
            <a:spAutoFit/>
          </a:bodyPr>
          <a:lstStyle/>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Assuming an adiabatic sub-lithospheric mantle and a “normal” mantle potential temperature of 1280 °C, magmas formed at higher temperatures (e.g., in mid-plate areas such as Hawaii) come from hotter sources.</a:t>
            </a:r>
          </a:p>
          <a:p>
            <a:pPr algn="ctr">
              <a:lnSpc>
                <a:spcPct val="90000"/>
              </a:lnSpc>
              <a:defRPr/>
            </a:pPr>
            <a:endParaRPr lang="en-GB" sz="2800" dirty="0" smtClean="0">
              <a:solidFill>
                <a:srgbClr val="FFFF00"/>
              </a:solidFill>
              <a:effectLst>
                <a:outerShdw blurRad="38100" dist="38100" dir="2700000" algn="tl">
                  <a:srgbClr val="000000"/>
                </a:outerShdw>
              </a:effectLst>
              <a:latin typeface="Calibri" pitchFamily="34" charset="0"/>
              <a:sym typeface="Wingdings" pitchFamily="2" charset="2"/>
            </a:endParaRPr>
          </a:p>
          <a:p>
            <a:pPr algn="ctr">
              <a:lnSpc>
                <a:spcPct val="90000"/>
              </a:lnSpc>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Alternatively</a:t>
            </a:r>
          </a:p>
          <a:p>
            <a:pPr>
              <a:lnSpc>
                <a:spcPct val="90000"/>
              </a:lnSpc>
              <a:defRPr/>
            </a:pPr>
            <a:endParaRPr lang="en-GB" sz="700" dirty="0" smtClean="0">
              <a:solidFill>
                <a:schemeClr val="bg1"/>
              </a:solidFill>
              <a:effectLst>
                <a:outerShdw blurRad="38100" dist="38100" dir="2700000" algn="tl">
                  <a:srgbClr val="000000"/>
                </a:outerShdw>
              </a:effectLst>
              <a:latin typeface="Calibri" pitchFamily="34" charset="0"/>
              <a:sym typeface="Wingdings" pitchFamily="2" charset="2"/>
            </a:endParaRPr>
          </a:p>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The MORB source is colder (and shallower) than elsewhere (because extensive melting cools the upper mantle). In this case the anomaly is not the mid-plate mantle but the MORB sources.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fade">
                                      <p:cBhvr>
                                        <p:cTn id="21" dur="500"/>
                                        <p:tgtEl>
                                          <p:spTgt spid="2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2000"/>
                                        <p:tgtEl>
                                          <p:spTgt spid="7"/>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Two are the main models concerning the Mantle Potential Temperature: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4" name="Text Box 3"/>
          <p:cNvSpPr txBox="1">
            <a:spLocks noChangeArrowheads="1"/>
          </p:cNvSpPr>
          <p:nvPr/>
        </p:nvSpPr>
        <p:spPr bwMode="auto">
          <a:xfrm>
            <a:off x="317500" y="2450574"/>
            <a:ext cx="3835400" cy="867930"/>
          </a:xfrm>
          <a:prstGeom prst="rect">
            <a:avLst/>
          </a:prstGeom>
          <a:noFill/>
          <a:ln w="9525">
            <a:noFill/>
            <a:miter lim="800000"/>
            <a:headEnd/>
            <a:tailEnd/>
          </a:ln>
          <a:effectLst/>
        </p:spPr>
        <p:txBody>
          <a:bodyPr wrap="square">
            <a:spAutoFit/>
          </a:bodyPr>
          <a:lstStyle/>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Remember that there is another alternative…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grpSp>
        <p:nvGrpSpPr>
          <p:cNvPr id="6" name="Group 71"/>
          <p:cNvGrpSpPr>
            <a:grpSpLocks/>
          </p:cNvGrpSpPr>
          <p:nvPr/>
        </p:nvGrpSpPr>
        <p:grpSpPr bwMode="auto">
          <a:xfrm>
            <a:off x="4510088" y="1991816"/>
            <a:ext cx="4143375" cy="4618660"/>
            <a:chOff x="225" y="554"/>
            <a:chExt cx="2610" cy="3872"/>
          </a:xfrm>
        </p:grpSpPr>
        <p:sp>
          <p:nvSpPr>
            <p:cNvPr id="7" name="Rettangolo 69"/>
            <p:cNvSpPr>
              <a:spLocks noChangeArrowheads="1"/>
            </p:cNvSpPr>
            <p:nvPr/>
          </p:nvSpPr>
          <p:spPr bwMode="auto">
            <a:xfrm>
              <a:off x="248" y="554"/>
              <a:ext cx="2587"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8" name="CasellaDiTesto 7"/>
            <p:cNvSpPr txBox="1"/>
            <p:nvPr/>
          </p:nvSpPr>
          <p:spPr bwMode="auto">
            <a:xfrm rot="16200000">
              <a:off x="-67" y="2529"/>
              <a:ext cx="845" cy="194"/>
            </a:xfrm>
            <a:prstGeom prst="rect">
              <a:avLst/>
            </a:prstGeom>
            <a:noFill/>
          </p:spPr>
          <p:txBody>
            <a:bodyPr wrap="none">
              <a:spAutoFit/>
            </a:bodyPr>
            <a:lstStyle/>
            <a:p>
              <a:pPr eaLnBrk="0" hangingPunct="0">
                <a:defRPr/>
              </a:pPr>
              <a:r>
                <a:rPr lang="en-GB" sz="1400" smtClean="0">
                  <a:solidFill>
                    <a:schemeClr val="bg1"/>
                  </a:solidFill>
                  <a:effectLst>
                    <a:outerShdw blurRad="38100" dist="38100" dir="2700000" algn="tl">
                      <a:srgbClr val="000000"/>
                    </a:outerShdw>
                  </a:effectLst>
                  <a:latin typeface="Calibri" pitchFamily="34" charset="0"/>
                  <a:cs typeface="Arial" pitchFamily="34" charset="0"/>
                </a:rPr>
                <a:t>Depth (km)</a:t>
              </a:r>
              <a:endParaRPr lang="en-GB" sz="14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CasellaDiTesto 8"/>
            <p:cNvSpPr txBox="1"/>
            <p:nvPr/>
          </p:nvSpPr>
          <p:spPr bwMode="auto">
            <a:xfrm>
              <a:off x="1397" y="763"/>
              <a:ext cx="347" cy="258"/>
            </a:xfrm>
            <a:prstGeom prst="rect">
              <a:avLst/>
            </a:prstGeom>
            <a:noFill/>
          </p:spPr>
          <p:txBody>
            <a:bodyPr wrap="none">
              <a:spAutoFit/>
            </a:bodyPr>
            <a:lstStyle/>
            <a:p>
              <a:pPr eaLnBrk="0" hangingPunct="0">
                <a:defRPr/>
              </a:pPr>
              <a:r>
                <a:rPr lang="en-GB" sz="14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4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0" name="CasellaDiTesto 9"/>
            <p:cNvSpPr txBox="1"/>
            <p:nvPr/>
          </p:nvSpPr>
          <p:spPr bwMode="auto">
            <a:xfrm>
              <a:off x="1167" y="588"/>
              <a:ext cx="907" cy="258"/>
            </a:xfrm>
            <a:prstGeom prst="rect">
              <a:avLst/>
            </a:prstGeom>
            <a:noFill/>
          </p:spPr>
          <p:txBody>
            <a:bodyPr wrap="none">
              <a:spAutoFit/>
            </a:bodyPr>
            <a:lstStyle/>
            <a:p>
              <a:pPr eaLnBrk="0" hangingPunct="0">
                <a:defRPr/>
              </a:pPr>
              <a:r>
                <a:rPr lang="en-GB" sz="1400" smtClean="0">
                  <a:solidFill>
                    <a:schemeClr val="bg1"/>
                  </a:solidFill>
                  <a:effectLst>
                    <a:outerShdw blurRad="38100" dist="38100" dir="2700000" algn="tl">
                      <a:srgbClr val="000000"/>
                    </a:outerShdw>
                  </a:effectLst>
                  <a:latin typeface="Calibri" pitchFamily="34" charset="0"/>
                  <a:cs typeface="Arial" pitchFamily="34" charset="0"/>
                </a:rPr>
                <a:t>Temperature (°C)</a:t>
              </a:r>
              <a:endParaRPr lang="en-GB" sz="14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1" name="CasellaDiTesto 10"/>
            <p:cNvSpPr txBox="1"/>
            <p:nvPr/>
          </p:nvSpPr>
          <p:spPr bwMode="auto">
            <a:xfrm>
              <a:off x="1956" y="763"/>
              <a:ext cx="347" cy="258"/>
            </a:xfrm>
            <a:prstGeom prst="rect">
              <a:avLst/>
            </a:prstGeom>
            <a:noFill/>
          </p:spPr>
          <p:txBody>
            <a:bodyPr wrap="none">
              <a:spAutoFit/>
            </a:bodyPr>
            <a:lstStyle/>
            <a:p>
              <a:pPr eaLnBrk="0" hangingPunct="0">
                <a:defRPr/>
              </a:pPr>
              <a:r>
                <a:rPr lang="en-GB" sz="14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4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2" name="CasellaDiTesto 11"/>
            <p:cNvSpPr txBox="1"/>
            <p:nvPr/>
          </p:nvSpPr>
          <p:spPr bwMode="auto">
            <a:xfrm>
              <a:off x="2459" y="763"/>
              <a:ext cx="347" cy="258"/>
            </a:xfrm>
            <a:prstGeom prst="rect">
              <a:avLst/>
            </a:prstGeom>
            <a:noFill/>
          </p:spPr>
          <p:txBody>
            <a:bodyPr wrap="none">
              <a:spAutoFit/>
            </a:bodyPr>
            <a:lstStyle/>
            <a:p>
              <a:pPr eaLnBrk="0" hangingPunct="0">
                <a:defRPr/>
              </a:pPr>
              <a:r>
                <a:rPr lang="en-GB" sz="1400" smtClean="0">
                  <a:solidFill>
                    <a:schemeClr val="bg1"/>
                  </a:solidFill>
                  <a:effectLst>
                    <a:outerShdw blurRad="38100" dist="38100" dir="2700000" algn="tl">
                      <a:srgbClr val="000000"/>
                    </a:outerShdw>
                  </a:effectLst>
                  <a:latin typeface="Calibri" pitchFamily="34" charset="0"/>
                  <a:cs typeface="Arial" pitchFamily="34" charset="0"/>
                </a:rPr>
                <a:t>4000</a:t>
              </a:r>
              <a:endParaRPr lang="en-GB" sz="14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3" name="CasellaDiTesto 12"/>
            <p:cNvSpPr txBox="1"/>
            <p:nvPr/>
          </p:nvSpPr>
          <p:spPr bwMode="auto">
            <a:xfrm>
              <a:off x="225" y="3101"/>
              <a:ext cx="314" cy="232"/>
            </a:xfrm>
            <a:prstGeom prst="rect">
              <a:avLst/>
            </a:prstGeom>
            <a:noFill/>
          </p:spPr>
          <p:txBody>
            <a:bodyPr wrap="none">
              <a:spAutoFit/>
            </a:bodyPr>
            <a:lstStyle/>
            <a:p>
              <a:pPr eaLnBrk="0" hangingPunct="0">
                <a:defRPr/>
              </a:pPr>
              <a:r>
                <a:rPr lang="en-GB" sz="1200" smtClean="0">
                  <a:solidFill>
                    <a:schemeClr val="bg1"/>
                  </a:solidFill>
                  <a:effectLst>
                    <a:outerShdw blurRad="38100" dist="38100" dir="2700000" algn="tl">
                      <a:srgbClr val="000000"/>
                    </a:outerShdw>
                  </a:effectLst>
                  <a:latin typeface="Calibri" pitchFamily="34" charset="0"/>
                  <a:cs typeface="Arial" pitchFamily="34" charset="0"/>
                </a:rPr>
                <a:t>2000</a:t>
              </a:r>
              <a:endParaRPr lang="en-GB" sz="12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14"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5"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6"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7"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8"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9"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20"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21"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23"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5"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6"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7"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8"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9" name="CasellaDiTesto 28"/>
            <p:cNvSpPr txBox="1"/>
            <p:nvPr/>
          </p:nvSpPr>
          <p:spPr bwMode="auto">
            <a:xfrm>
              <a:off x="234" y="4194"/>
              <a:ext cx="314" cy="232"/>
            </a:xfrm>
            <a:prstGeom prst="rect">
              <a:avLst/>
            </a:prstGeom>
            <a:noFill/>
          </p:spPr>
          <p:txBody>
            <a:bodyPr wrap="none">
              <a:spAutoFit/>
            </a:bodyPr>
            <a:lstStyle/>
            <a:p>
              <a:pPr eaLnBrk="0" hangingPunct="0">
                <a:defRPr/>
              </a:pPr>
              <a:r>
                <a:rPr lang="en-GB" sz="1200" smtClean="0">
                  <a:solidFill>
                    <a:schemeClr val="bg1"/>
                  </a:solidFill>
                  <a:effectLst>
                    <a:outerShdw blurRad="38100" dist="38100" dir="2700000" algn="tl">
                      <a:srgbClr val="000000"/>
                    </a:outerShdw>
                  </a:effectLst>
                  <a:latin typeface="Calibri" pitchFamily="34" charset="0"/>
                  <a:cs typeface="Arial" pitchFamily="34" charset="0"/>
                </a:rPr>
                <a:t>3000</a:t>
              </a:r>
              <a:endParaRPr lang="en-GB" sz="12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30" name="CasellaDiTesto 29"/>
            <p:cNvSpPr txBox="1"/>
            <p:nvPr/>
          </p:nvSpPr>
          <p:spPr bwMode="auto">
            <a:xfrm>
              <a:off x="236" y="2001"/>
              <a:ext cx="314" cy="232"/>
            </a:xfrm>
            <a:prstGeom prst="rect">
              <a:avLst/>
            </a:prstGeom>
            <a:noFill/>
          </p:spPr>
          <p:txBody>
            <a:bodyPr wrap="none">
              <a:spAutoFit/>
            </a:bodyPr>
            <a:lstStyle/>
            <a:p>
              <a:pPr eaLnBrk="0" hangingPunct="0">
                <a:defRPr/>
              </a:pPr>
              <a:r>
                <a:rPr lang="en-GB" sz="12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2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31" name="CasellaDiTesto 30"/>
            <p:cNvSpPr txBox="1"/>
            <p:nvPr/>
          </p:nvSpPr>
          <p:spPr bwMode="auto">
            <a:xfrm>
              <a:off x="445" y="890"/>
              <a:ext cx="166" cy="232"/>
            </a:xfrm>
            <a:prstGeom prst="rect">
              <a:avLst/>
            </a:prstGeom>
            <a:noFill/>
          </p:spPr>
          <p:txBody>
            <a:bodyPr wrap="none">
              <a:spAutoFit/>
            </a:bodyPr>
            <a:lstStyle/>
            <a:p>
              <a:pPr eaLnBrk="0" hangingPunct="0">
                <a:defRPr/>
              </a:pPr>
              <a:r>
                <a:rPr lang="en-GB" sz="1200" smtClean="0">
                  <a:solidFill>
                    <a:schemeClr val="bg1"/>
                  </a:solidFill>
                  <a:effectLst>
                    <a:outerShdw blurRad="38100" dist="38100" dir="2700000" algn="tl">
                      <a:srgbClr val="000000"/>
                    </a:outerShdw>
                  </a:effectLst>
                  <a:latin typeface="Calibri" pitchFamily="34" charset="0"/>
                  <a:cs typeface="Arial" pitchFamily="34" charset="0"/>
                </a:rPr>
                <a:t>0</a:t>
              </a:r>
              <a:endParaRPr lang="en-GB" sz="12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2"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33"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34"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5" name="CasellaDiTesto 34"/>
            <p:cNvSpPr txBox="1"/>
            <p:nvPr/>
          </p:nvSpPr>
          <p:spPr bwMode="auto">
            <a:xfrm>
              <a:off x="825" y="763"/>
              <a:ext cx="347" cy="258"/>
            </a:xfrm>
            <a:prstGeom prst="rect">
              <a:avLst/>
            </a:prstGeom>
            <a:noFill/>
          </p:spPr>
          <p:txBody>
            <a:bodyPr wrap="none">
              <a:spAutoFit/>
            </a:bodyPr>
            <a:lstStyle/>
            <a:p>
              <a:pPr eaLnBrk="0" hangingPunct="0">
                <a:defRPr/>
              </a:pPr>
              <a:r>
                <a:rPr lang="en-GB" sz="1400" smtClean="0">
                  <a:solidFill>
                    <a:schemeClr val="bg1"/>
                  </a:solidFill>
                  <a:effectLst>
                    <a:outerShdw blurRad="38100" dist="38100" dir="2700000" algn="tl">
                      <a:srgbClr val="000000"/>
                    </a:outerShdw>
                  </a:effectLst>
                  <a:latin typeface="Calibri" pitchFamily="34" charset="0"/>
                  <a:cs typeface="Arial" pitchFamily="34" charset="0"/>
                </a:rPr>
                <a:t>1000</a:t>
              </a:r>
              <a:endParaRPr lang="en-GB" sz="1400">
                <a:solidFill>
                  <a:schemeClr val="bg1"/>
                </a:solidFill>
                <a:effectLst>
                  <a:outerShdw blurRad="38100" dist="38100" dir="2700000" algn="tl">
                    <a:srgbClr val="000000"/>
                  </a:outerShdw>
                </a:effectLst>
                <a:latin typeface="Calibri" pitchFamily="34" charset="0"/>
                <a:cs typeface="Arial" pitchFamily="34" charset="0"/>
              </a:endParaRPr>
            </a:p>
          </p:txBody>
        </p:sp>
        <p:cxnSp>
          <p:nvCxnSpPr>
            <p:cNvPr id="36"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8"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9"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40" name="Rettangolo 126"/>
            <p:cNvSpPr>
              <a:spLocks noChangeArrowheads="1"/>
            </p:cNvSpPr>
            <p:nvPr/>
          </p:nvSpPr>
          <p:spPr bwMode="auto">
            <a:xfrm>
              <a:off x="540" y="988"/>
              <a:ext cx="2124" cy="3332"/>
            </a:xfrm>
            <a:prstGeom prst="rect">
              <a:avLst/>
            </a:prstGeom>
            <a:noFill/>
            <a:ln w="38100">
              <a:solidFill>
                <a:schemeClr val="bg1"/>
              </a:solidFill>
              <a:round/>
              <a:headEnd/>
              <a:tailEnd/>
            </a:ln>
          </p:spPr>
          <p:txBody>
            <a:bodyPr/>
            <a:lstStyle/>
            <a:p>
              <a:pPr eaLnBrk="0" hangingPunct="0"/>
              <a:endParaRPr lang="en-GB">
                <a:latin typeface="Calibri" pitchFamily="34" charset="0"/>
              </a:endParaRPr>
            </a:p>
          </p:txBody>
        </p:sp>
        <p:cxnSp>
          <p:nvCxnSpPr>
            <p:cNvPr id="41" name="Connettore 1 40"/>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44"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5"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6"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7"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8"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49" name="Figura a mano libera 135"/>
          <p:cNvSpPr>
            <a:spLocks noChangeArrowheads="1"/>
          </p:cNvSpPr>
          <p:nvPr/>
        </p:nvSpPr>
        <p:spPr bwMode="auto">
          <a:xfrm>
            <a:off x="5018087" y="2531749"/>
            <a:ext cx="3375025" cy="3956608"/>
          </a:xfrm>
          <a:custGeom>
            <a:avLst/>
            <a:gdLst>
              <a:gd name="T0" fmla="*/ 0 w 2270783"/>
              <a:gd name="T1" fmla="*/ 0 h 5885207"/>
              <a:gd name="T2" fmla="*/ 8760717 w 2270783"/>
              <a:gd name="T3" fmla="*/ 118119 h 5885207"/>
              <a:gd name="T4" fmla="*/ 19122647 w 2270783"/>
              <a:gd name="T5" fmla="*/ 1935096 h 5885207"/>
              <a:gd name="T6" fmla="*/ 24474822 w 2270783"/>
              <a:gd name="T7" fmla="*/ 2054791 h 5885207"/>
              <a:gd name="T8" fmla="*/ 0 60000 65536"/>
              <a:gd name="T9" fmla="*/ 0 60000 65536"/>
              <a:gd name="T10" fmla="*/ 0 60000 65536"/>
              <a:gd name="T11" fmla="*/ 0 60000 65536"/>
              <a:gd name="T12" fmla="*/ 0 w 2270783"/>
              <a:gd name="T13" fmla="*/ 0 h 5885207"/>
              <a:gd name="T14" fmla="*/ 2270783 w 2270783"/>
              <a:gd name="T15" fmla="*/ 5885207 h 5885207"/>
            </a:gdLst>
            <a:ahLst/>
            <a:cxnLst>
              <a:cxn ang="T8">
                <a:pos x="T0" y="T1"/>
              </a:cxn>
              <a:cxn ang="T9">
                <a:pos x="T2" y="T3"/>
              </a:cxn>
              <a:cxn ang="T10">
                <a:pos x="T4" y="T5"/>
              </a:cxn>
              <a:cxn ang="T11">
                <a:pos x="T6" y="T7"/>
              </a:cxn>
            </a:cxnLst>
            <a:rect l="T12" t="T13" r="T14" b="T15"/>
            <a:pathLst>
              <a:path w="2270783" h="5885207">
                <a:moveTo>
                  <a:pt x="0" y="0"/>
                </a:moveTo>
                <a:cubicBezTo>
                  <a:pt x="217406" y="28805"/>
                  <a:pt x="724538" y="249502"/>
                  <a:pt x="812822" y="338307"/>
                </a:cubicBezTo>
                <a:cubicBezTo>
                  <a:pt x="908812" y="463665"/>
                  <a:pt x="1740072" y="5508193"/>
                  <a:pt x="1774204" y="5542383"/>
                </a:cubicBezTo>
                <a:cubicBezTo>
                  <a:pt x="1889114" y="5665903"/>
                  <a:pt x="1991312" y="5805136"/>
                  <a:pt x="2270783" y="5885207"/>
                </a:cubicBezTo>
              </a:path>
            </a:pathLst>
          </a:custGeom>
          <a:noFill/>
          <a:ln w="38100">
            <a:solidFill>
              <a:srgbClr val="FF0000"/>
            </a:solidFill>
            <a:round/>
            <a:headEnd/>
            <a:tailEnd/>
          </a:ln>
        </p:spPr>
        <p:txBody>
          <a:bodyPr/>
          <a:lstStyle/>
          <a:p>
            <a:endParaRPr lang="en-GB">
              <a:latin typeface="Calibri" pitchFamily="34" charset="0"/>
            </a:endParaRPr>
          </a:p>
        </p:txBody>
      </p:sp>
      <p:sp>
        <p:nvSpPr>
          <p:cNvPr id="54" name="Figura a mano libera 53"/>
          <p:cNvSpPr>
            <a:spLocks/>
          </p:cNvSpPr>
          <p:nvPr/>
        </p:nvSpPr>
        <p:spPr bwMode="auto">
          <a:xfrm>
            <a:off x="4986337" y="2523067"/>
            <a:ext cx="3409950" cy="3963172"/>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3409703"/>
              <a:gd name="connsiteY0" fmla="*/ 0 h 4938729"/>
              <a:gd name="connsiteX1" fmla="*/ 1377388 w 3409703"/>
              <a:gd name="connsiteY1" fmla="*/ 46299 h 4938729"/>
              <a:gd name="connsiteX2" fmla="*/ 1747778 w 3409703"/>
              <a:gd name="connsiteY2" fmla="*/ 162046 h 4938729"/>
              <a:gd name="connsiteX3" fmla="*/ 1759352 w 3409703"/>
              <a:gd name="connsiteY3" fmla="*/ 300942 h 4938729"/>
              <a:gd name="connsiteX4" fmla="*/ 1701479 w 3409703"/>
              <a:gd name="connsiteY4" fmla="*/ 775504 h 4938729"/>
              <a:gd name="connsiteX5" fmla="*/ 1689904 w 3409703"/>
              <a:gd name="connsiteY5" fmla="*/ 2013995 h 4938729"/>
              <a:gd name="connsiteX6" fmla="*/ 1689904 w 3409703"/>
              <a:gd name="connsiteY6" fmla="*/ 3171464 h 4938729"/>
              <a:gd name="connsiteX7" fmla="*/ 1689904 w 3409703"/>
              <a:gd name="connsiteY7" fmla="*/ 4097438 h 4938729"/>
              <a:gd name="connsiteX8" fmla="*/ 1643605 w 3409703"/>
              <a:gd name="connsiteY8" fmla="*/ 4525702 h 4938729"/>
              <a:gd name="connsiteX9" fmla="*/ 1632031 w 3409703"/>
              <a:gd name="connsiteY9" fmla="*/ 4734046 h 4938729"/>
              <a:gd name="connsiteX10" fmla="*/ 1944547 w 3409703"/>
              <a:gd name="connsiteY10" fmla="*/ 4861367 h 4938729"/>
              <a:gd name="connsiteX11" fmla="*/ 2442259 w 3409703"/>
              <a:gd name="connsiteY11" fmla="*/ 4919241 h 4938729"/>
              <a:gd name="connsiteX12" fmla="*/ 3409703 w 3409703"/>
              <a:gd name="connsiteY12" fmla="*/ 4938729 h 49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9703" h="4938729">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198066" y="4906347"/>
                  <a:pt x="2442259" y="4919241"/>
                </a:cubicBezTo>
                <a:cubicBezTo>
                  <a:pt x="2686452" y="4932135"/>
                  <a:pt x="3079825" y="4938729"/>
                  <a:pt x="3409703" y="4938729"/>
                </a:cubicBezTo>
              </a:path>
            </a:pathLst>
          </a:custGeom>
          <a:noFill/>
          <a:ln w="254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6" name="Stella a 5 punte 137"/>
          <p:cNvSpPr>
            <a:spLocks/>
          </p:cNvSpPr>
          <p:nvPr/>
        </p:nvSpPr>
        <p:spPr bwMode="auto">
          <a:xfrm>
            <a:off x="6544735" y="3002821"/>
            <a:ext cx="279401" cy="265306"/>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66FF33"/>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7" name="Stella a 5 punte 136"/>
          <p:cNvSpPr>
            <a:spLocks/>
          </p:cNvSpPr>
          <p:nvPr/>
        </p:nvSpPr>
        <p:spPr bwMode="auto">
          <a:xfrm>
            <a:off x="6589320" y="2602778"/>
            <a:ext cx="275150" cy="265306"/>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8" name="Text Box 3"/>
          <p:cNvSpPr txBox="1">
            <a:spLocks noChangeArrowheads="1"/>
          </p:cNvSpPr>
          <p:nvPr/>
        </p:nvSpPr>
        <p:spPr bwMode="auto">
          <a:xfrm>
            <a:off x="276225" y="3500438"/>
            <a:ext cx="4152900" cy="2031325"/>
          </a:xfrm>
          <a:prstGeom prst="rect">
            <a:avLst/>
          </a:prstGeom>
          <a:noFill/>
          <a:ln w="9525">
            <a:noFill/>
            <a:miter lim="800000"/>
            <a:headEnd/>
            <a:tailEnd/>
          </a:ln>
          <a:effectLst/>
        </p:spPr>
        <p:txBody>
          <a:bodyPr wrap="square">
            <a:spAutoFit/>
          </a:bodyPr>
          <a:lstStyle/>
          <a:p>
            <a:pPr>
              <a:lnSpc>
                <a:spcPct val="90000"/>
              </a:lnSpc>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MORB can be colder because they derive from deeper sources from a non-adiabatic Earth’s interior.</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59" name="Text Box 3"/>
          <p:cNvSpPr txBox="1">
            <a:spLocks noChangeArrowheads="1"/>
          </p:cNvSpPr>
          <p:nvPr/>
        </p:nvSpPr>
        <p:spPr bwMode="auto">
          <a:xfrm>
            <a:off x="6716202" y="3297233"/>
            <a:ext cx="1058863" cy="590931"/>
          </a:xfrm>
          <a:prstGeom prst="rect">
            <a:avLst/>
          </a:prstGeom>
          <a:noFill/>
          <a:ln w="9525">
            <a:noFill/>
            <a:miter lim="800000"/>
            <a:headEnd/>
            <a:tailEnd/>
          </a:ln>
          <a:effectLst/>
        </p:spPr>
        <p:txBody>
          <a:bodyPr wrap="square">
            <a:spAutoFit/>
          </a:bodyPr>
          <a:lstStyle/>
          <a:p>
            <a:pPr algn="ctr">
              <a:lnSpc>
                <a:spcPct val="90000"/>
              </a:lnSpc>
              <a:defRPr/>
            </a:pPr>
            <a:r>
              <a:rPr lang="en-GB" smtClean="0">
                <a:solidFill>
                  <a:srgbClr val="66FF33"/>
                </a:solidFill>
                <a:effectLst>
                  <a:outerShdw blurRad="38100" dist="38100" dir="2700000" algn="tl">
                    <a:srgbClr val="000000"/>
                  </a:outerShdw>
                </a:effectLst>
                <a:latin typeface="Calibri" pitchFamily="34" charset="0"/>
                <a:sym typeface="Wingdings" pitchFamily="2" charset="2"/>
              </a:rPr>
              <a:t>MORB source</a:t>
            </a:r>
            <a:endParaRPr lang="en-GB">
              <a:solidFill>
                <a:srgbClr val="66FF33"/>
              </a:solidFill>
              <a:effectLst>
                <a:outerShdw blurRad="38100" dist="38100" dir="2700000" algn="tl">
                  <a:srgbClr val="000000"/>
                </a:outerShdw>
              </a:effectLst>
              <a:latin typeface="Calibri" pitchFamily="34" charset="0"/>
              <a:sym typeface="Wingdings" pitchFamily="2" charset="2"/>
            </a:endParaRPr>
          </a:p>
        </p:txBody>
      </p:sp>
      <p:sp>
        <p:nvSpPr>
          <p:cNvPr id="60" name="Text Box 3"/>
          <p:cNvSpPr txBox="1">
            <a:spLocks noChangeArrowheads="1"/>
          </p:cNvSpPr>
          <p:nvPr/>
        </p:nvSpPr>
        <p:spPr bwMode="auto">
          <a:xfrm>
            <a:off x="6756397" y="2611430"/>
            <a:ext cx="1634067" cy="590931"/>
          </a:xfrm>
          <a:prstGeom prst="rect">
            <a:avLst/>
          </a:prstGeom>
          <a:noFill/>
          <a:ln w="9525">
            <a:noFill/>
            <a:miter lim="800000"/>
            <a:headEnd/>
            <a:tailEnd/>
          </a:ln>
          <a:effectLst/>
        </p:spPr>
        <p:txBody>
          <a:bodyPr wrap="square">
            <a:spAutoFit/>
          </a:bodyPr>
          <a:lstStyle/>
          <a:p>
            <a:pPr algn="ctr">
              <a:lnSpc>
                <a:spcPct val="90000"/>
              </a:lnSpc>
              <a:defRPr/>
            </a:pPr>
            <a:r>
              <a:rPr lang="en-GB" smtClean="0">
                <a:solidFill>
                  <a:srgbClr val="FFFF00"/>
                </a:solidFill>
                <a:effectLst>
                  <a:outerShdw blurRad="38100" dist="38100" dir="2700000" algn="tl">
                    <a:srgbClr val="000000"/>
                  </a:outerShdw>
                </a:effectLst>
                <a:latin typeface="Calibri" pitchFamily="34" charset="0"/>
                <a:sym typeface="Wingdings" pitchFamily="2" charset="2"/>
              </a:rPr>
              <a:t>“Hot-spot” source</a:t>
            </a:r>
            <a:endParaRPr lang="en-GB">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55" name="Text Box 3"/>
          <p:cNvSpPr txBox="1">
            <a:spLocks noChangeArrowheads="1"/>
          </p:cNvSpPr>
          <p:nvPr/>
        </p:nvSpPr>
        <p:spPr bwMode="auto">
          <a:xfrm rot="4105793">
            <a:off x="6554277" y="5202233"/>
            <a:ext cx="1780098" cy="286232"/>
          </a:xfrm>
          <a:prstGeom prst="rect">
            <a:avLst/>
          </a:prstGeom>
          <a:noFill/>
          <a:ln w="9525">
            <a:noFill/>
            <a:miter lim="800000"/>
            <a:headEnd/>
            <a:tailEnd/>
          </a:ln>
          <a:effectLst/>
        </p:spPr>
        <p:txBody>
          <a:bodyPr wrap="square">
            <a:spAutoFit/>
          </a:bodyPr>
          <a:lstStyle/>
          <a:p>
            <a:pPr algn="ctr">
              <a:lnSpc>
                <a:spcPct val="90000"/>
              </a:lnSpc>
              <a:defRPr/>
            </a:pPr>
            <a:r>
              <a:rPr lang="en-GB" sz="1400" dirty="0" smtClean="0">
                <a:solidFill>
                  <a:srgbClr val="FF0000"/>
                </a:solidFill>
                <a:effectLst>
                  <a:outerShdw blurRad="38100" dist="38100" dir="2700000" algn="tl">
                    <a:srgbClr val="000000"/>
                  </a:outerShdw>
                </a:effectLst>
                <a:latin typeface="Calibri" pitchFamily="34" charset="0"/>
                <a:sym typeface="Wingdings" pitchFamily="2" charset="2"/>
              </a:rPr>
              <a:t>Classical Geotherm</a:t>
            </a:r>
            <a:endParaRPr lang="en-GB" sz="1400" dirty="0">
              <a:solidFill>
                <a:srgbClr val="FF0000"/>
              </a:solidFill>
              <a:effectLst>
                <a:outerShdw blurRad="38100" dist="38100" dir="2700000" algn="tl">
                  <a:srgbClr val="000000"/>
                </a:outerShdw>
              </a:effectLst>
              <a:latin typeface="Calibri" pitchFamily="34" charset="0"/>
              <a:sym typeface="Wingdings" pitchFamily="2" charset="2"/>
            </a:endParaRPr>
          </a:p>
        </p:txBody>
      </p:sp>
      <p:sp>
        <p:nvSpPr>
          <p:cNvPr id="61" name="Text Box 3"/>
          <p:cNvSpPr txBox="1">
            <a:spLocks noChangeArrowheads="1"/>
          </p:cNvSpPr>
          <p:nvPr/>
        </p:nvSpPr>
        <p:spPr bwMode="auto">
          <a:xfrm>
            <a:off x="5308600" y="4943472"/>
            <a:ext cx="1344825" cy="480131"/>
          </a:xfrm>
          <a:prstGeom prst="rect">
            <a:avLst/>
          </a:prstGeom>
          <a:noFill/>
          <a:ln w="9525">
            <a:noFill/>
            <a:miter lim="800000"/>
            <a:headEnd/>
            <a:tailEnd/>
          </a:ln>
          <a:effectLst/>
        </p:spPr>
        <p:txBody>
          <a:bodyPr wrap="square">
            <a:spAutoFit/>
          </a:bodyPr>
          <a:lstStyle/>
          <a:p>
            <a:pPr algn="ctr">
              <a:lnSpc>
                <a:spcPct val="90000"/>
              </a:lnSpc>
              <a:defRPr/>
            </a:pPr>
            <a:r>
              <a:rPr lang="en-GB" sz="1400" dirty="0" smtClean="0">
                <a:solidFill>
                  <a:schemeClr val="bg1">
                    <a:lumMod val="75000"/>
                  </a:schemeClr>
                </a:solidFill>
                <a:effectLst>
                  <a:outerShdw blurRad="38100" dist="38100" dir="2700000" algn="tl">
                    <a:srgbClr val="000000"/>
                  </a:outerShdw>
                </a:effectLst>
                <a:latin typeface="Calibri" pitchFamily="34" charset="0"/>
                <a:sym typeface="Wingdings" pitchFamily="2" charset="2"/>
              </a:rPr>
              <a:t>Subadiabatic Geotherm</a:t>
            </a:r>
            <a:endParaRPr lang="en-GB" sz="1400" dirty="0">
              <a:solidFill>
                <a:schemeClr val="bg1">
                  <a:lumMod val="75000"/>
                </a:schemeClr>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fade">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up)">
                                      <p:cBhvr>
                                        <p:cTn id="23" dur="500"/>
                                        <p:tgtEl>
                                          <p:spTgt spid="54"/>
                                        </p:tgtEl>
                                      </p:cBhvr>
                                    </p:animEffect>
                                  </p:childTnLst>
                                </p:cTn>
                              </p:par>
                            </p:childTnLst>
                          </p:cTn>
                        </p:par>
                        <p:par>
                          <p:cTn id="24" fill="hold">
                            <p:stCondLst>
                              <p:cond delay="500"/>
                            </p:stCondLst>
                            <p:childTnLst>
                              <p:par>
                                <p:cTn id="25" presetID="10" presetClass="entr" presetSubtype="0" fill="hold" grpId="1" nodeType="afterEffect">
                                  <p:stCondLst>
                                    <p:cond delay="0"/>
                                  </p:stCondLst>
                                  <p:childTnLst>
                                    <p:set>
                                      <p:cBhvr>
                                        <p:cTn id="26" dur="1" fill="hold">
                                          <p:stCondLst>
                                            <p:cond delay="0"/>
                                          </p:stCondLst>
                                        </p:cTn>
                                        <p:tgtEl>
                                          <p:spTgt spid="61">
                                            <p:txEl>
                                              <p:pRg st="0" end="0"/>
                                            </p:txEl>
                                          </p:spTgt>
                                        </p:tgtEl>
                                        <p:attrNameLst>
                                          <p:attrName>style.visibility</p:attrName>
                                        </p:attrNameLst>
                                      </p:cBhvr>
                                      <p:to>
                                        <p:strVal val="visible"/>
                                      </p:to>
                                    </p:set>
                                    <p:animEffect transition="in" filter="fade">
                                      <p:cBhvr>
                                        <p:cTn id="27" dur="500"/>
                                        <p:tgtEl>
                                          <p:spTgt spid="6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xEl>
                                              <p:pRg st="0" end="0"/>
                                            </p:txEl>
                                          </p:spTgt>
                                        </p:tgtEl>
                                        <p:attrNameLst>
                                          <p:attrName>style.visibility</p:attrName>
                                        </p:attrNameLst>
                                      </p:cBhvr>
                                      <p:to>
                                        <p:strVal val="visible"/>
                                      </p:to>
                                    </p:set>
                                    <p:animEffect transition="in" filter="fade">
                                      <p:cBhvr>
                                        <p:cTn id="32" dur="500"/>
                                        <p:tgtEl>
                                          <p:spTgt spid="5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9">
                                            <p:txEl>
                                              <p:pRg st="0" end="0"/>
                                            </p:txEl>
                                          </p:spTgt>
                                        </p:tgtEl>
                                        <p:attrNameLst>
                                          <p:attrName>style.visibility</p:attrName>
                                        </p:attrNameLst>
                                      </p:cBhvr>
                                      <p:to>
                                        <p:strVal val="visible"/>
                                      </p:to>
                                    </p:set>
                                    <p:animEffect transition="in" filter="fade">
                                      <p:cBhvr>
                                        <p:cTn id="41" dur="500"/>
                                        <p:tgtEl>
                                          <p:spTgt spid="5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60">
                                            <p:txEl>
                                              <p:pRg st="0" end="0"/>
                                            </p:txEl>
                                          </p:spTgt>
                                        </p:tgtEl>
                                        <p:attrNameLst>
                                          <p:attrName>style.visibility</p:attrName>
                                        </p:attrNameLst>
                                      </p:cBhvr>
                                      <p:to>
                                        <p:strVal val="visible"/>
                                      </p:to>
                                    </p:set>
                                    <p:animEffect transition="in" filter="fade">
                                      <p:cBhvr>
                                        <p:cTn id="50"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49" grpId="0" animBg="1"/>
      <p:bldP spid="54" grpId="0" animBg="1"/>
      <p:bldP spid="58" grpId="0" build="p"/>
      <p:bldP spid="59" grpId="0" build="p"/>
      <p:bldP spid="60" grpId="0" build="p"/>
      <p:bldP spid="55" grpId="1" build="allAtOnce"/>
      <p:bldP spid="61" grpId="1" build="allAtOnce"/>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Two are the main models concerning the Mantle Potential Temperature: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4" name="Text Box 3"/>
          <p:cNvSpPr txBox="1">
            <a:spLocks noChangeArrowheads="1"/>
          </p:cNvSpPr>
          <p:nvPr/>
        </p:nvSpPr>
        <p:spPr bwMode="auto">
          <a:xfrm>
            <a:off x="317501" y="1724025"/>
            <a:ext cx="8494712" cy="3970318"/>
          </a:xfrm>
          <a:prstGeom prst="rect">
            <a:avLst/>
          </a:prstGeom>
          <a:noFill/>
          <a:ln w="9525">
            <a:noFill/>
            <a:miter lim="800000"/>
            <a:headEnd/>
            <a:tailEnd/>
          </a:ln>
          <a:effectLst/>
        </p:spPr>
        <p:txBody>
          <a:bodyPr wrap="square">
            <a:spAutoFit/>
          </a:bodyPr>
          <a:lstStyle/>
          <a:p>
            <a:pPr>
              <a:defRPr/>
            </a:pPr>
            <a:r>
              <a:rPr lang="en-GB" sz="2800" u="sng" dirty="0" smtClean="0">
                <a:solidFill>
                  <a:schemeClr val="bg1"/>
                </a:solidFill>
                <a:effectLst>
                  <a:outerShdw blurRad="38100" dist="38100" dir="2700000" algn="tl">
                    <a:srgbClr val="000000"/>
                  </a:outerShdw>
                </a:effectLst>
                <a:latin typeface="Calibri" pitchFamily="34" charset="0"/>
                <a:sym typeface="Wingdings" pitchFamily="2" charset="2"/>
              </a:rPr>
              <a:t>The mantle under ridges cools more rapidly than under thick plates</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because the conduction layer is largely absent, heat is delivered rapidly to the surface by convection and removed into the ocean and atmosphere and by lateral advection (plate spreading), and the refrigeration effect due to massive melting.</a:t>
            </a:r>
          </a:p>
          <a:p>
            <a:pPr>
              <a:defRPr/>
            </a:pPr>
            <a:endParaRPr lang="en-GB" sz="28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Large thick plates may insulate the mantle preventing the rapid cooling that occurs at ridges.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fade">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Two are the main models concerning the Mantle Potential Temperature:</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24" name="Text Box 3"/>
          <p:cNvSpPr txBox="1">
            <a:spLocks noChangeArrowheads="1"/>
          </p:cNvSpPr>
          <p:nvPr/>
        </p:nvSpPr>
        <p:spPr bwMode="auto">
          <a:xfrm>
            <a:off x="317501" y="1724025"/>
            <a:ext cx="8550274" cy="4370427"/>
          </a:xfrm>
          <a:prstGeom prst="rect">
            <a:avLst/>
          </a:prstGeom>
          <a:noFill/>
          <a:ln w="9525">
            <a:noFill/>
            <a:miter lim="800000"/>
            <a:headEnd/>
            <a:tailEnd/>
          </a:ln>
          <a:effectLst/>
        </p:spPr>
        <p:txBody>
          <a:bodyPr wrap="square">
            <a:spAutoFit/>
          </a:bodyPr>
          <a:lstStyle/>
          <a:p>
            <a:pPr marL="342900" indent="-254000" algn="ctr">
              <a:defRPr/>
            </a:pPr>
            <a:r>
              <a:rPr lang="en-GB" sz="3600" dirty="0" smtClean="0">
                <a:solidFill>
                  <a:srgbClr val="FFFF00"/>
                </a:solidFill>
                <a:effectLst>
                  <a:outerShdw blurRad="38100" dist="38100" dir="2700000" algn="tl">
                    <a:srgbClr val="000000"/>
                  </a:outerShdw>
                </a:effectLst>
                <a:latin typeface="Calibri" pitchFamily="34" charset="0"/>
                <a:sym typeface="Wingdings" pitchFamily="2" charset="2"/>
              </a:rPr>
              <a:t>The temperature differential between MORB and OIB can be related to:</a:t>
            </a:r>
          </a:p>
          <a:p>
            <a:pPr marL="342900" indent="-254000">
              <a:defRPr/>
            </a:pPr>
            <a:endParaRPr lang="en-GB" sz="1000" dirty="0" smtClean="0">
              <a:solidFill>
                <a:srgbClr val="FFFF00"/>
              </a:solidFill>
              <a:effectLst>
                <a:outerShdw blurRad="38100" dist="38100" dir="2700000" algn="tl">
                  <a:srgbClr val="000000"/>
                </a:outerShdw>
              </a:effectLst>
              <a:latin typeface="Calibri" pitchFamily="34" charset="0"/>
              <a:sym typeface="Wingdings" pitchFamily="2" charset="2"/>
            </a:endParaRPr>
          </a:p>
          <a:p>
            <a:pPr marL="342900" indent="-254000">
              <a:buFontTx/>
              <a:buAutoNum type="arabicParen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Massive amount of melting at MOR (reducing the residual mantle temperature by about 100 °C by the latent heat refrigeration effect); </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a:p>
            <a:pPr marL="342900" indent="-254000">
              <a:buFontTx/>
              <a:buAutoNum type="arabicParen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 Removal of radioactive elements (lowering the amount of internal heating);</a:t>
            </a:r>
          </a:p>
          <a:p>
            <a:pPr marL="342900" indent="-254000">
              <a:buFontTx/>
              <a:buAutoNum type="arabicParen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 Insulating effect of thick large plates in </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OIB </a:t>
            </a:r>
            <a:r>
              <a:rPr lang="en-GB" sz="2800" dirty="0">
                <a:solidFill>
                  <a:schemeClr val="bg1"/>
                </a:solidFill>
                <a:effectLst>
                  <a:outerShdw blurRad="38100" dist="38100" dir="2700000" algn="tl">
                    <a:srgbClr val="000000"/>
                  </a:outerShdw>
                </a:effectLst>
                <a:latin typeface="Calibri" pitchFamily="34" charset="0"/>
                <a:sym typeface="Wingdings" pitchFamily="2" charset="2"/>
              </a:rPr>
              <a:t>(preventing rapid cooling</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fad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animEffect transition="in" filter="fade">
                                      <p:cBhvr>
                                        <p:cTn id="17" dur="500"/>
                                        <p:tgtEl>
                                          <p:spTgt spid="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4" end="4"/>
                                            </p:txEl>
                                          </p:spTgt>
                                        </p:tgtEl>
                                        <p:attrNameLst>
                                          <p:attrName>style.visibility</p:attrName>
                                        </p:attrNameLst>
                                      </p:cBhvr>
                                      <p:to>
                                        <p:strVal val="visible"/>
                                      </p:to>
                                    </p:set>
                                    <p:animEffect transition="in" filter="fade">
                                      <p:cBhvr>
                                        <p:cTn id="2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863600"/>
            <a:ext cx="8521700" cy="1570038"/>
          </a:xfrm>
          <a:prstGeom prst="rect">
            <a:avLst/>
          </a:prstGeom>
          <a:noFill/>
          <a:ln w="9525">
            <a:noFill/>
            <a:miter lim="800000"/>
            <a:headEnd/>
            <a:tailEnd/>
          </a:ln>
          <a:effectLst/>
        </p:spPr>
        <p:txBody>
          <a:bodyPr wrap="square">
            <a:spAutoFit/>
          </a:bodyPr>
          <a:lstStyle/>
          <a:p>
            <a:pPr algn="ctr">
              <a:defRPr/>
            </a:pP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Many geochemists/</a:t>
            </a:r>
            <a:r>
              <a:rPr lang="en-GB" sz="3200" dirty="0" err="1" smtClean="0">
                <a:solidFill>
                  <a:schemeClr val="bg1"/>
                </a:solidFill>
                <a:effectLst>
                  <a:outerShdw blurRad="38100" dist="38100" dir="2700000" algn="tl">
                    <a:srgbClr val="000000"/>
                  </a:outerShdw>
                </a:effectLst>
                <a:latin typeface="Calibri" pitchFamily="34" charset="0"/>
                <a:sym typeface="Wingdings" pitchFamily="2" charset="2"/>
              </a:rPr>
              <a:t>petrologists</a:t>
            </a:r>
            <a:r>
              <a:rPr lang="en-GB" sz="3200" dirty="0" smtClean="0">
                <a:solidFill>
                  <a:schemeClr val="bg1"/>
                </a:solidFill>
                <a:effectLst>
                  <a:outerShdw blurRad="38100" dist="38100" dir="2700000" algn="tl">
                    <a:srgbClr val="000000"/>
                  </a:outerShdw>
                </a:effectLst>
                <a:latin typeface="Calibri" pitchFamily="34" charset="0"/>
                <a:sym typeface="Wingdings" pitchFamily="2" charset="2"/>
              </a:rPr>
              <a:t> follow the Cambridge model (i.e., MORB Tp = Average Upper Mantle Temperature)</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6" name="Text Box 3"/>
          <p:cNvSpPr txBox="1">
            <a:spLocks noChangeArrowheads="1"/>
          </p:cNvSpPr>
          <p:nvPr/>
        </p:nvSpPr>
        <p:spPr bwMode="auto">
          <a:xfrm>
            <a:off x="317500" y="5118100"/>
            <a:ext cx="8509000" cy="1384995"/>
          </a:xfrm>
          <a:prstGeom prst="rect">
            <a:avLst/>
          </a:prstGeom>
          <a:noFill/>
          <a:ln w="9525">
            <a:noFill/>
            <a:miter lim="800000"/>
            <a:headEnd/>
            <a:tailEnd/>
          </a:ln>
          <a:effectLst/>
        </p:spPr>
        <p:txBody>
          <a:bodyPr wrap="square">
            <a:spAutoFit/>
          </a:bodyPr>
          <a:lstStyle/>
          <a:p>
            <a:pPr eaLnBrk="0" hangingPunct="0">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t>
            </a:r>
            <a:r>
              <a:rPr lang="en-GB" sz="2800" i="1" dirty="0" smtClean="0">
                <a:solidFill>
                  <a:schemeClr val="bg1"/>
                </a:solidFill>
                <a:effectLst>
                  <a:outerShdw blurRad="38100" dist="38100" dir="2700000" algn="tl">
                    <a:srgbClr val="000000"/>
                  </a:outerShdw>
                </a:effectLst>
                <a:latin typeface="Calibri" pitchFamily="34" charset="0"/>
                <a:sym typeface="Wingdings" pitchFamily="2" charset="2"/>
              </a:rPr>
              <a:t>…</a:t>
            </a:r>
            <a:r>
              <a:rPr lang="en-GB" sz="2800" i="1" dirty="0" smtClean="0">
                <a:solidFill>
                  <a:schemeClr val="bg1"/>
                </a:solidFill>
                <a:effectLst>
                  <a:outerShdw blurRad="38100" dist="38100" dir="2700000" algn="tl">
                    <a:srgbClr val="000000"/>
                  </a:outerShdw>
                </a:effectLst>
                <a:latin typeface="Calibri" pitchFamily="34" charset="0"/>
              </a:rPr>
              <a:t>Geochemistry provides convincing evidence that </a:t>
            </a:r>
            <a:r>
              <a:rPr lang="en-GB" sz="2800" i="1" dirty="0" smtClean="0">
                <a:solidFill>
                  <a:srgbClr val="FFFF00"/>
                </a:solidFill>
                <a:effectLst>
                  <a:outerShdw blurRad="38100" dist="38100" dir="2700000" algn="tl">
                    <a:srgbClr val="000000"/>
                  </a:outerShdw>
                </a:effectLst>
                <a:latin typeface="Calibri" pitchFamily="34" charset="0"/>
              </a:rPr>
              <a:t>mantle plumes are 100–300 °C hotter than normal upper mantle</a:t>
            </a:r>
            <a:r>
              <a:rPr lang="en-GB" sz="2800" dirty="0" smtClean="0">
                <a:solidFill>
                  <a:srgbClr val="FFFF00"/>
                </a:solidFill>
                <a:effectLst>
                  <a:outerShdw blurRad="38100" dist="38100" dir="2700000" algn="tl">
                    <a:srgbClr val="000000"/>
                  </a:outerShdw>
                </a:effectLst>
                <a:latin typeface="Calibri" pitchFamily="34" charset="0"/>
              </a:rPr>
              <a:t>” </a:t>
            </a:r>
            <a:r>
              <a:rPr lang="en-GB" dirty="0" smtClean="0">
                <a:solidFill>
                  <a:schemeClr val="bg1"/>
                </a:solidFill>
                <a:effectLst>
                  <a:outerShdw blurRad="38100" dist="38100" dir="2700000" algn="tl">
                    <a:srgbClr val="000000"/>
                  </a:outerShdw>
                </a:effectLst>
                <a:latin typeface="Calibri" pitchFamily="34" charset="0"/>
              </a:rPr>
              <a:t>White, 2010 (Ann. Rev. Earth Planet. Sci. 38, 133-160)</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 name="Text Box 3"/>
          <p:cNvSpPr txBox="1">
            <a:spLocks noChangeArrowheads="1"/>
          </p:cNvSpPr>
          <p:nvPr/>
        </p:nvSpPr>
        <p:spPr bwMode="auto">
          <a:xfrm>
            <a:off x="317500" y="2349500"/>
            <a:ext cx="8509000" cy="2492990"/>
          </a:xfrm>
          <a:prstGeom prst="rect">
            <a:avLst/>
          </a:prstGeom>
          <a:noFill/>
          <a:ln w="9525">
            <a:noFill/>
            <a:miter lim="800000"/>
            <a:headEnd/>
            <a:tailEnd/>
          </a:ln>
          <a:effectLst/>
        </p:spPr>
        <p:txBody>
          <a:bodyPr wrap="square">
            <a:spAutoFit/>
          </a:bodyPr>
          <a:lstStyle/>
          <a:p>
            <a:pPr eaLnBrk="0" hangingPunct="0">
              <a:defRPr/>
            </a:pPr>
            <a:r>
              <a:rPr lang="en-GB" sz="2600" dirty="0" smtClean="0">
                <a:solidFill>
                  <a:srgbClr val="FFFF00"/>
                </a:solidFill>
                <a:effectLst>
                  <a:outerShdw blurRad="38100" dist="38100" dir="2700000" algn="tl">
                    <a:srgbClr val="000000"/>
                  </a:outerShdw>
                </a:effectLst>
                <a:latin typeface="Calibri" pitchFamily="34" charset="0"/>
              </a:rPr>
              <a:t>“</a:t>
            </a:r>
            <a:r>
              <a:rPr lang="en-GB" sz="2600" i="1" dirty="0" smtClean="0">
                <a:solidFill>
                  <a:srgbClr val="FFFF00"/>
                </a:solidFill>
                <a:effectLst>
                  <a:outerShdw blurRad="38100" dist="38100" dir="2700000" algn="tl">
                    <a:srgbClr val="000000"/>
                  </a:outerShdw>
                </a:effectLst>
                <a:latin typeface="Calibri" pitchFamily="34" charset="0"/>
              </a:rPr>
              <a:t>A Tp of ~1550 °C </a:t>
            </a:r>
            <a:r>
              <a:rPr lang="en-GB" sz="2600" i="1" dirty="0" smtClean="0">
                <a:solidFill>
                  <a:schemeClr val="bg1"/>
                </a:solidFill>
                <a:effectLst>
                  <a:outerShdw blurRad="38100" dist="38100" dir="2700000" algn="tl">
                    <a:srgbClr val="000000"/>
                  </a:outerShdw>
                </a:effectLst>
                <a:latin typeface="Calibri" pitchFamily="34" charset="0"/>
              </a:rPr>
              <a:t>is required for the production of Hawaiian magmas […] with 18–19% MgO, and </a:t>
            </a:r>
            <a:r>
              <a:rPr lang="en-GB" sz="2600" i="1" dirty="0" smtClean="0">
                <a:solidFill>
                  <a:srgbClr val="FFFF00"/>
                </a:solidFill>
                <a:effectLst>
                  <a:outerShdw blurRad="38100" dist="38100" dir="2700000" algn="tl">
                    <a:srgbClr val="000000"/>
                  </a:outerShdw>
                </a:effectLst>
                <a:latin typeface="Calibri" pitchFamily="34" charset="0"/>
              </a:rPr>
              <a:t>&gt;1600 °C </a:t>
            </a:r>
            <a:r>
              <a:rPr lang="en-GB" sz="2600" i="1" dirty="0" smtClean="0">
                <a:solidFill>
                  <a:schemeClr val="bg1"/>
                </a:solidFill>
                <a:effectLst>
                  <a:outerShdw blurRad="38100" dist="38100" dir="2700000" algn="tl">
                    <a:srgbClr val="000000"/>
                  </a:outerShdw>
                </a:effectLst>
                <a:latin typeface="Calibri" pitchFamily="34" charset="0"/>
              </a:rPr>
              <a:t>for </a:t>
            </a:r>
            <a:r>
              <a:rPr lang="en-GB" sz="2600" i="1" dirty="0" err="1" smtClean="0">
                <a:solidFill>
                  <a:schemeClr val="bg1"/>
                </a:solidFill>
                <a:effectLst>
                  <a:outerShdw blurRad="38100" dist="38100" dir="2700000" algn="tl">
                    <a:srgbClr val="000000"/>
                  </a:outerShdw>
                </a:effectLst>
                <a:latin typeface="Calibri" pitchFamily="34" charset="0"/>
              </a:rPr>
              <a:t>Gorgona</a:t>
            </a:r>
            <a:r>
              <a:rPr lang="en-GB" sz="2600" i="1" dirty="0" smtClean="0">
                <a:solidFill>
                  <a:schemeClr val="bg1"/>
                </a:solidFill>
                <a:effectLst>
                  <a:outerShdw blurRad="38100" dist="38100" dir="2700000" algn="tl">
                    <a:srgbClr val="000000"/>
                  </a:outerShdw>
                </a:effectLst>
                <a:latin typeface="Calibri" pitchFamily="34" charset="0"/>
              </a:rPr>
              <a:t> picrites with 23% MgO. The excess temperature is the difference between the Tp of an oceanic island mantle source and ambient mantle that produced MORB. It is typically about</a:t>
            </a:r>
            <a:r>
              <a:rPr lang="en-GB" sz="2600" i="1" dirty="0" smtClean="0">
                <a:solidFill>
                  <a:srgbClr val="FFFF00"/>
                </a:solidFill>
                <a:effectLst>
                  <a:outerShdw blurRad="38100" dist="38100" dir="2700000" algn="tl">
                    <a:srgbClr val="000000"/>
                  </a:outerShdw>
                </a:effectLst>
                <a:latin typeface="Calibri" pitchFamily="34" charset="0"/>
              </a:rPr>
              <a:t> 200–300 °C</a:t>
            </a:r>
            <a:r>
              <a:rPr lang="en-GB" sz="2600" dirty="0" smtClean="0">
                <a:solidFill>
                  <a:srgbClr val="FFFF00"/>
                </a:solidFill>
                <a:effectLst>
                  <a:outerShdw blurRad="38100" dist="38100" dir="2700000" algn="tl">
                    <a:srgbClr val="000000"/>
                  </a:outerShdw>
                </a:effectLst>
                <a:latin typeface="Calibri" pitchFamily="34" charset="0"/>
              </a:rPr>
              <a:t>” </a:t>
            </a:r>
            <a:r>
              <a:rPr lang="en-GB" dirty="0" smtClean="0">
                <a:solidFill>
                  <a:schemeClr val="bg1"/>
                </a:solidFill>
                <a:latin typeface="Calibri" pitchFamily="34" charset="0"/>
              </a:rPr>
              <a:t>Herzberg et al., 2007 (G3, doi:10.1029GC001390)</a:t>
            </a:r>
            <a:endParaRPr lang="en-GB" sz="2300" dirty="0">
              <a:solidFill>
                <a:schemeClr val="bg1"/>
              </a:solidFill>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863600"/>
            <a:ext cx="8521700" cy="769938"/>
          </a:xfrm>
          <a:prstGeom prst="rect">
            <a:avLst/>
          </a:prstGeom>
          <a:noFill/>
          <a:ln w="9525">
            <a:noFill/>
            <a:miter lim="800000"/>
            <a:headEnd/>
            <a:tailEnd/>
          </a:ln>
          <a:effectLst/>
        </p:spPr>
        <p:txBody>
          <a:bodyPr wrap="square">
            <a:spAutoFit/>
          </a:bodyPr>
          <a:lstStyle/>
          <a:p>
            <a:pPr algn="ctr">
              <a:defRPr/>
            </a:pPr>
            <a:r>
              <a:rPr lang="en-GB" sz="4400" dirty="0" smtClean="0">
                <a:solidFill>
                  <a:schemeClr val="bg1"/>
                </a:solidFill>
                <a:effectLst>
                  <a:outerShdw blurRad="38100" dist="38100" dir="2700000" algn="tl">
                    <a:srgbClr val="000000"/>
                  </a:outerShdw>
                </a:effectLst>
                <a:latin typeface="Calibri" pitchFamily="34" charset="0"/>
                <a:sym typeface="Wingdings" pitchFamily="2" charset="2"/>
              </a:rPr>
              <a:t>Likely, the things are different…</a:t>
            </a:r>
            <a:endParaRPr lang="en-GB" sz="4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 name="Text Box 3"/>
          <p:cNvSpPr txBox="1">
            <a:spLocks noChangeArrowheads="1"/>
          </p:cNvSpPr>
          <p:nvPr/>
        </p:nvSpPr>
        <p:spPr bwMode="auto">
          <a:xfrm>
            <a:off x="317500" y="1855788"/>
            <a:ext cx="8461376" cy="1438855"/>
          </a:xfrm>
          <a:prstGeom prst="rect">
            <a:avLst/>
          </a:prstGeom>
          <a:noFill/>
          <a:ln w="9525">
            <a:noFill/>
            <a:miter lim="800000"/>
            <a:headEnd/>
            <a:tailEnd/>
          </a:ln>
          <a:effectLst/>
        </p:spPr>
        <p:txBody>
          <a:bodyPr wrap="square">
            <a:spAutoFit/>
          </a:bodyPr>
          <a:lstStyle/>
          <a:p>
            <a:pPr>
              <a:lnSpc>
                <a:spcPts val="3500"/>
              </a:lnSpc>
              <a:defRPr/>
            </a:pPr>
            <a:r>
              <a:rPr lang="en-GB" sz="2800" i="1" dirty="0" smtClean="0">
                <a:solidFill>
                  <a:schemeClr val="bg1"/>
                </a:solidFill>
                <a:effectLst>
                  <a:outerShdw blurRad="38100" dist="38100" dir="2700000" algn="tl">
                    <a:srgbClr val="000000"/>
                  </a:outerShdw>
                </a:effectLst>
                <a:latin typeface="Calibri" pitchFamily="34" charset="0"/>
                <a:sym typeface="Wingdings" pitchFamily="2" charset="2"/>
              </a:rPr>
              <a:t>“Long wavelength temperature variations of the asthenosphere (LAM) depart from the mean by ±200 °C, not the ±20 °C adopted by plume </a:t>
            </a:r>
            <a:r>
              <a:rPr lang="en-GB" sz="2800" i="1" dirty="0" err="1" smtClean="0">
                <a:solidFill>
                  <a:schemeClr val="bg1"/>
                </a:solidFill>
                <a:effectLst>
                  <a:outerShdw blurRad="38100" dist="38100" dir="2700000" algn="tl">
                    <a:srgbClr val="000000"/>
                  </a:outerShdw>
                </a:effectLst>
                <a:latin typeface="Calibri" pitchFamily="34" charset="0"/>
                <a:sym typeface="Wingdings" pitchFamily="2" charset="2"/>
              </a:rPr>
              <a:t>theoricians</a:t>
            </a:r>
            <a:r>
              <a:rPr lang="en-GB" sz="2800" i="1" dirty="0" smtClean="0">
                <a:solidFill>
                  <a:schemeClr val="bg1"/>
                </a:solidFill>
                <a:effectLst>
                  <a:outerShdw blurRad="38100" dist="38100" dir="2700000" algn="tl">
                    <a:srgbClr val="000000"/>
                  </a:outerShdw>
                </a:effectLst>
                <a:latin typeface="Calibri" pitchFamily="34" charset="0"/>
                <a:sym typeface="Wingdings" pitchFamily="2" charset="2"/>
              </a:rPr>
              <a:t>”.</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 name="Text Box 3"/>
          <p:cNvSpPr txBox="1">
            <a:spLocks noChangeArrowheads="1"/>
          </p:cNvSpPr>
          <p:nvPr/>
        </p:nvSpPr>
        <p:spPr bwMode="auto">
          <a:xfrm>
            <a:off x="317500" y="3749675"/>
            <a:ext cx="8461376" cy="2319096"/>
          </a:xfrm>
          <a:prstGeom prst="rect">
            <a:avLst/>
          </a:prstGeom>
          <a:noFill/>
          <a:ln w="9525">
            <a:noFill/>
            <a:miter lim="800000"/>
            <a:headEnd/>
            <a:tailEnd/>
          </a:ln>
          <a:effectLst/>
        </p:spPr>
        <p:txBody>
          <a:bodyPr wrap="square">
            <a:spAutoFit/>
          </a:bodyPr>
          <a:lstStyle/>
          <a:p>
            <a:pPr>
              <a:lnSpc>
                <a:spcPts val="3500"/>
              </a:lnSpc>
              <a:defRPr/>
            </a:pPr>
            <a:r>
              <a:rPr lang="en-GB" sz="2800" i="1" dirty="0" smtClean="0">
                <a:solidFill>
                  <a:schemeClr val="bg1"/>
                </a:solidFill>
                <a:effectLst>
                  <a:outerShdw blurRad="38100" dist="38100" dir="2700000" algn="tl">
                    <a:srgbClr val="000000"/>
                  </a:outerShdw>
                </a:effectLst>
                <a:latin typeface="Calibri" pitchFamily="34" charset="0"/>
                <a:sym typeface="Wingdings" pitchFamily="2" charset="2"/>
              </a:rPr>
              <a:t>“The ‘normal’ variation, caused by plate tectonic processes (subduction cooling, continental insulation, small scale convection) encompasses the temperature excesses that have been attributed to hot jets and thermal plumes.”          </a:t>
            </a:r>
            <a:r>
              <a:rPr lang="en-GB" dirty="0" smtClean="0">
                <a:solidFill>
                  <a:schemeClr val="bg1"/>
                </a:solidFill>
                <a:effectLst>
                  <a:outerShdw blurRad="38100" dist="38100" dir="2700000" algn="tl">
                    <a:srgbClr val="000000"/>
                  </a:outerShdw>
                </a:effectLst>
                <a:latin typeface="Calibri" pitchFamily="34" charset="0"/>
                <a:sym typeface="Wingdings" pitchFamily="2" charset="2"/>
              </a:rPr>
              <a:t>(Anderson, 2000, </a:t>
            </a:r>
            <a:r>
              <a:rPr lang="en-GB" dirty="0" err="1" smtClean="0">
                <a:solidFill>
                  <a:schemeClr val="bg1"/>
                </a:solidFill>
                <a:effectLst>
                  <a:outerShdw blurRad="38100" dist="38100" dir="2700000" algn="tl">
                    <a:srgbClr val="000000"/>
                  </a:outerShdw>
                </a:effectLst>
                <a:latin typeface="Calibri" pitchFamily="34" charset="0"/>
                <a:sym typeface="Wingdings" pitchFamily="2" charset="2"/>
              </a:rPr>
              <a:t>Geophys</a:t>
            </a:r>
            <a:r>
              <a:rPr lang="en-GB" dirty="0" smtClean="0">
                <a:solidFill>
                  <a:schemeClr val="bg1"/>
                </a:solidFill>
                <a:effectLst>
                  <a:outerShdw blurRad="38100" dist="38100" dir="2700000" algn="tl">
                    <a:srgbClr val="000000"/>
                  </a:outerShdw>
                </a:effectLst>
                <a:latin typeface="Calibri" pitchFamily="34" charset="0"/>
                <a:sym typeface="Wingdings" pitchFamily="2" charset="2"/>
              </a:rPr>
              <a:t>. Res. </a:t>
            </a:r>
            <a:r>
              <a:rPr lang="en-GB" dirty="0" err="1" smtClean="0">
                <a:solidFill>
                  <a:schemeClr val="bg1"/>
                </a:solidFill>
                <a:effectLst>
                  <a:outerShdw blurRad="38100" dist="38100" dir="2700000" algn="tl">
                    <a:srgbClr val="000000"/>
                  </a:outerShdw>
                </a:effectLst>
                <a:latin typeface="Calibri" pitchFamily="34" charset="0"/>
                <a:sym typeface="Wingdings" pitchFamily="2" charset="2"/>
              </a:rPr>
              <a:t>Lett</a:t>
            </a:r>
            <a:r>
              <a:rPr lang="en-GB" dirty="0" smtClean="0">
                <a:solidFill>
                  <a:schemeClr val="bg1"/>
                </a:solidFill>
                <a:effectLst>
                  <a:outerShdw blurRad="38100" dist="38100" dir="2700000" algn="tl">
                    <a:srgbClr val="000000"/>
                  </a:outerShdw>
                </a:effectLst>
                <a:latin typeface="Calibri" pitchFamily="34" charset="0"/>
                <a:sym typeface="Wingdings" pitchFamily="2" charset="2"/>
              </a:rPr>
              <a:t>., 27, 3623-3626).</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8" grpId="0" build="p" bldLvl="5"/>
      <p:bldP spid="9" grpId="0" build="p" bldLvl="5"/>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Rectangle 2"/>
          <p:cNvSpPr>
            <a:spLocks noChangeArrowheads="1"/>
          </p:cNvSpPr>
          <p:nvPr/>
        </p:nvSpPr>
        <p:spPr bwMode="auto">
          <a:xfrm>
            <a:off x="485774" y="6316663"/>
            <a:ext cx="8658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112"/>
          <p:cNvGrpSpPr>
            <a:grpSpLocks/>
          </p:cNvGrpSpPr>
          <p:nvPr/>
        </p:nvGrpSpPr>
        <p:grpSpPr bwMode="auto">
          <a:xfrm>
            <a:off x="2965450" y="889000"/>
            <a:ext cx="6146800" cy="5954713"/>
            <a:chOff x="2965450" y="889000"/>
            <a:chExt cx="6146800" cy="5954713"/>
          </a:xfrm>
        </p:grpSpPr>
        <p:grpSp>
          <p:nvGrpSpPr>
            <p:cNvPr id="59410" name="Group 72"/>
            <p:cNvGrpSpPr>
              <a:grpSpLocks/>
            </p:cNvGrpSpPr>
            <p:nvPr/>
          </p:nvGrpSpPr>
          <p:grpSpPr bwMode="auto">
            <a:xfrm>
              <a:off x="2965450" y="889000"/>
              <a:ext cx="6146800" cy="5954713"/>
              <a:chOff x="1868" y="560"/>
              <a:chExt cx="3872" cy="3751"/>
            </a:xfrm>
          </p:grpSpPr>
          <p:sp>
            <p:nvSpPr>
              <p:cNvPr id="7"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0"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1"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2"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3"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4"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5"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6"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7"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8" name="Text Box 21"/>
              <p:cNvSpPr txBox="1">
                <a:spLocks noChangeArrowheads="1"/>
              </p:cNvSpPr>
              <p:nvPr/>
            </p:nvSpPr>
            <p:spPr bwMode="auto">
              <a:xfrm>
                <a:off x="2154" y="867"/>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900</a:t>
                </a:r>
                <a:endParaRPr lang="en-GB">
                  <a:solidFill>
                    <a:schemeClr val="tx1"/>
                  </a:solidFill>
                  <a:effectLst>
                    <a:outerShdw blurRad="38100" dist="38100" dir="2700000" algn="tl">
                      <a:srgbClr val="FFFFFF"/>
                    </a:outerShdw>
                  </a:effectLst>
                  <a:latin typeface="Calibri" pitchFamily="34" charset="0"/>
                </a:endParaRPr>
              </a:p>
            </p:txBody>
          </p:sp>
          <p:sp>
            <p:nvSpPr>
              <p:cNvPr id="19" name="Text Box 22"/>
              <p:cNvSpPr txBox="1">
                <a:spLocks noChangeArrowheads="1"/>
              </p:cNvSpPr>
              <p:nvPr/>
            </p:nvSpPr>
            <p:spPr bwMode="auto">
              <a:xfrm>
                <a:off x="2820" y="867"/>
                <a:ext cx="425"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20"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21"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23"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25"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26"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27"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28"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29"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30"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31"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2"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3"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4"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5"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6"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7"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8"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39"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40"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41"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42" name="Line 47"/>
              <p:cNvSpPr>
                <a:spLocks noChangeShapeType="1"/>
              </p:cNvSpPr>
              <p:nvPr/>
            </p:nvSpPr>
            <p:spPr bwMode="auto">
              <a:xfrm>
                <a:off x="5297" y="1745"/>
                <a:ext cx="85" cy="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43" name="Line 48"/>
              <p:cNvSpPr>
                <a:spLocks noChangeShapeType="1"/>
              </p:cNvSpPr>
              <p:nvPr/>
            </p:nvSpPr>
            <p:spPr bwMode="auto">
              <a:xfrm>
                <a:off x="5297" y="2379"/>
                <a:ext cx="83" cy="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44" name="Line 49"/>
              <p:cNvSpPr>
                <a:spLocks noChangeShapeType="1"/>
              </p:cNvSpPr>
              <p:nvPr/>
            </p:nvSpPr>
            <p:spPr bwMode="auto">
              <a:xfrm>
                <a:off x="5297" y="3022"/>
                <a:ext cx="82" cy="2"/>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79" name="Rectangle 9"/>
            <p:cNvSpPr>
              <a:spLocks noChangeArrowheads="1"/>
            </p:cNvSpPr>
            <p:nvPr/>
          </p:nvSpPr>
          <p:spPr bwMode="auto">
            <a:xfrm rot="5400000">
              <a:off x="3743326" y="18002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86819" name="Text Box 3"/>
          <p:cNvSpPr txBox="1">
            <a:spLocks noChangeArrowheads="1"/>
          </p:cNvSpPr>
          <p:nvPr/>
        </p:nvSpPr>
        <p:spPr bwMode="auto">
          <a:xfrm>
            <a:off x="12700" y="800100"/>
            <a:ext cx="2936875" cy="1570038"/>
          </a:xfrm>
          <a:prstGeom prst="rect">
            <a:avLst/>
          </a:prstGeom>
          <a:noFill/>
          <a:ln w="9525">
            <a:noFill/>
            <a:miter lim="800000"/>
            <a:headEnd/>
            <a:tailEnd/>
          </a:ln>
          <a:effectLst/>
        </p:spPr>
        <p:txBody>
          <a:bodyPr>
            <a:spAutoFit/>
          </a:bodyPr>
          <a:lstStyle/>
          <a:p>
            <a:pPr algn="ctr">
              <a:defRPr/>
            </a:pPr>
            <a:r>
              <a:rPr lang="en-GB" sz="3200" smtClean="0">
                <a:solidFill>
                  <a:schemeClr val="bg1"/>
                </a:solidFill>
                <a:effectLst>
                  <a:outerShdw blurRad="38100" dist="38100" dir="2700000" algn="tl">
                    <a:srgbClr val="000000"/>
                  </a:outerShdw>
                </a:effectLst>
                <a:latin typeface="Calibri" pitchFamily="34" charset="0"/>
                <a:sym typeface="Wingdings" pitchFamily="2" charset="2"/>
              </a:rPr>
              <a:t>Where/When does a magma form?</a:t>
            </a:r>
            <a:endParaRPr lang="en-GB" sz="32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0" name="AutoShape 26"/>
          <p:cNvSpPr>
            <a:spLocks/>
          </p:cNvSpPr>
          <p:nvPr/>
        </p:nvSpPr>
        <p:spPr bwMode="auto">
          <a:xfrm flipH="1">
            <a:off x="7913688" y="1819275"/>
            <a:ext cx="273050" cy="3373438"/>
          </a:xfrm>
          <a:prstGeom prst="leftBrace">
            <a:avLst>
              <a:gd name="adj1" fmla="val 79104"/>
              <a:gd name="adj2" fmla="val 50000"/>
            </a:avLst>
          </a:prstGeom>
          <a:noFill/>
          <a:ln w="38100">
            <a:solidFill>
              <a:srgbClr val="0066FF"/>
            </a:solidFill>
            <a:round/>
            <a:headEnd/>
            <a:tailEnd/>
          </a:ln>
        </p:spPr>
        <p:txBody>
          <a:bodyPr wrap="none" anchor="ctr"/>
          <a:lstStyle/>
          <a:p>
            <a:pPr>
              <a:defRPr/>
            </a:pPr>
            <a:endParaRPr lang="en-GB">
              <a:latin typeface="Calibri" pitchFamily="34" charset="0"/>
            </a:endParaRPr>
          </a:p>
        </p:txBody>
      </p:sp>
      <p:sp>
        <p:nvSpPr>
          <p:cNvPr id="81" name="Text Box 28"/>
          <p:cNvSpPr txBox="1">
            <a:spLocks noChangeArrowheads="1"/>
          </p:cNvSpPr>
          <p:nvPr/>
        </p:nvSpPr>
        <p:spPr bwMode="auto">
          <a:xfrm rot="5400000">
            <a:off x="6674644" y="3232944"/>
            <a:ext cx="3341687" cy="384175"/>
          </a:xfrm>
          <a:prstGeom prst="rect">
            <a:avLst/>
          </a:prstGeom>
          <a:noFill/>
          <a:ln w="9525" algn="ctr">
            <a:noFill/>
            <a:miter lim="800000"/>
            <a:headEnd/>
            <a:tailEnd/>
          </a:ln>
        </p:spPr>
        <p:txBody>
          <a:bodyPr>
            <a:spAutoFit/>
          </a:bodyPr>
          <a:lstStyle/>
          <a:p>
            <a:pPr algn="ctr">
              <a:lnSpc>
                <a:spcPct val="80000"/>
              </a:lnSpc>
              <a:spcBef>
                <a:spcPct val="50000"/>
              </a:spcBef>
            </a:pPr>
            <a:r>
              <a:rPr lang="en-GB" sz="2400">
                <a:solidFill>
                  <a:srgbClr val="0066FF"/>
                </a:solidFill>
                <a:effectLst/>
                <a:latin typeface="Calibri" pitchFamily="34" charset="0"/>
              </a:rPr>
              <a:t>Conductive Layer</a:t>
            </a:r>
          </a:p>
        </p:txBody>
      </p:sp>
      <p:sp>
        <p:nvSpPr>
          <p:cNvPr id="84" name="Text Box 3"/>
          <p:cNvSpPr txBox="1">
            <a:spLocks noChangeArrowheads="1"/>
          </p:cNvSpPr>
          <p:nvPr/>
        </p:nvSpPr>
        <p:spPr bwMode="auto">
          <a:xfrm>
            <a:off x="317500" y="2270125"/>
            <a:ext cx="2632075" cy="1816100"/>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Where/when its temperature encounters the Solidus.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6" name="Text Box 3"/>
          <p:cNvSpPr txBox="1">
            <a:spLocks noChangeArrowheads="1"/>
          </p:cNvSpPr>
          <p:nvPr/>
        </p:nvSpPr>
        <p:spPr bwMode="auto">
          <a:xfrm>
            <a:off x="317500" y="4110038"/>
            <a:ext cx="2719388" cy="2677656"/>
          </a:xfrm>
          <a:prstGeom prst="rect">
            <a:avLst/>
          </a:prstGeom>
          <a:noFill/>
          <a:ln w="9525">
            <a:noFill/>
            <a:miter lim="800000"/>
            <a:headEnd/>
            <a:tailEnd/>
          </a:ln>
          <a:effectLst/>
        </p:spPr>
        <p:txBody>
          <a:bodyPr wrap="square">
            <a:spAutoFit/>
          </a:bodyPr>
          <a:lstStyle/>
          <a:p>
            <a:pPr algn="ct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Can a mantle with such a temperature (Geotherm) experience partial melting? </a:t>
            </a:r>
            <a:endParaRPr lang="en-GB" sz="2800" dirty="0">
              <a:solidFill>
                <a:srgbClr val="FFFF00"/>
              </a:solidFill>
              <a:effectLst>
                <a:outerShdw blurRad="38100" dist="38100" dir="2700000" algn="tl">
                  <a:srgbClr val="000000"/>
                </a:outerShdw>
              </a:effectLst>
              <a:latin typeface="Calibri" pitchFamily="34" charset="0"/>
              <a:sym typeface="Wingdings" pitchFamily="2" charset="2"/>
            </a:endParaRPr>
          </a:p>
        </p:txBody>
      </p:sp>
      <p:sp>
        <p:nvSpPr>
          <p:cNvPr id="97" name="Text Box 28"/>
          <p:cNvSpPr txBox="1">
            <a:spLocks noChangeArrowheads="1"/>
          </p:cNvSpPr>
          <p:nvPr/>
        </p:nvSpPr>
        <p:spPr bwMode="auto">
          <a:xfrm>
            <a:off x="4168775" y="5172075"/>
            <a:ext cx="3135313" cy="584775"/>
          </a:xfrm>
          <a:prstGeom prst="rect">
            <a:avLst/>
          </a:prstGeom>
          <a:noFill/>
          <a:ln w="9525" algn="ctr">
            <a:noFill/>
            <a:miter lim="800000"/>
            <a:headEnd/>
            <a:tailEnd/>
          </a:ln>
        </p:spPr>
        <p:txBody>
          <a:bodyPr>
            <a:spAutoFit/>
          </a:bodyPr>
          <a:lstStyle/>
          <a:p>
            <a:pPr algn="ctr">
              <a:lnSpc>
                <a:spcPct val="80000"/>
              </a:lnSpc>
              <a:spcBef>
                <a:spcPct val="50000"/>
              </a:spcBef>
            </a:pPr>
            <a:r>
              <a:rPr lang="en-GB" sz="4000">
                <a:solidFill>
                  <a:schemeClr val="tx1"/>
                </a:solidFill>
                <a:effectLst/>
                <a:latin typeface="Calibri" pitchFamily="34" charset="0"/>
              </a:rPr>
              <a:t>No, obvioulsy</a:t>
            </a:r>
          </a:p>
        </p:txBody>
      </p:sp>
      <p:sp>
        <p:nvSpPr>
          <p:cNvPr id="114" name="Text Box 28"/>
          <p:cNvSpPr txBox="1">
            <a:spLocks noChangeArrowheads="1"/>
          </p:cNvSpPr>
          <p:nvPr/>
        </p:nvSpPr>
        <p:spPr bwMode="auto">
          <a:xfrm>
            <a:off x="3981450" y="4421188"/>
            <a:ext cx="1947863" cy="433387"/>
          </a:xfrm>
          <a:prstGeom prst="rect">
            <a:avLst/>
          </a:prstGeom>
          <a:noFill/>
          <a:ln w="9525" algn="ctr">
            <a:noFill/>
            <a:miter lim="800000"/>
            <a:headEnd/>
            <a:tailEnd/>
          </a:ln>
        </p:spPr>
        <p:txBody>
          <a:bodyPr>
            <a:spAutoFit/>
          </a:bodyPr>
          <a:lstStyle/>
          <a:p>
            <a:pPr>
              <a:lnSpc>
                <a:spcPct val="80000"/>
              </a:lnSpc>
              <a:spcBef>
                <a:spcPct val="50000"/>
              </a:spcBef>
            </a:pPr>
            <a:r>
              <a:rPr lang="en-GB" sz="2800" dirty="0">
                <a:solidFill>
                  <a:schemeClr val="tx1"/>
                </a:solidFill>
                <a:effectLst/>
                <a:latin typeface="Calibri" pitchFamily="34" charset="0"/>
              </a:rPr>
              <a:t>Geotherm</a:t>
            </a:r>
          </a:p>
        </p:txBody>
      </p:sp>
      <p:cxnSp>
        <p:nvCxnSpPr>
          <p:cNvPr id="116" name="Connettore 1 115"/>
          <p:cNvCxnSpPr>
            <a:cxnSpLocks noChangeShapeType="1"/>
          </p:cNvCxnSpPr>
          <p:nvPr/>
        </p:nvCxnSpPr>
        <p:spPr bwMode="auto">
          <a:xfrm flipV="1">
            <a:off x="4932363" y="3538538"/>
            <a:ext cx="271462" cy="611187"/>
          </a:xfrm>
          <a:prstGeom prst="line">
            <a:avLst/>
          </a:prstGeom>
          <a:noFill/>
          <a:ln w="28575" algn="ctr">
            <a:solidFill>
              <a:schemeClr val="tx1"/>
            </a:solidFill>
            <a:round/>
            <a:headEnd/>
            <a:tailEnd/>
          </a:ln>
        </p:spPr>
      </p:cxnSp>
      <p:sp>
        <p:nvSpPr>
          <p:cNvPr id="78" name="Freeform 7"/>
          <p:cNvSpPr>
            <a:spLocks/>
          </p:cNvSpPr>
          <p:nvPr/>
        </p:nvSpPr>
        <p:spPr bwMode="auto">
          <a:xfrm rot="5400000">
            <a:off x="3713957" y="2870994"/>
            <a:ext cx="3821112" cy="3670300"/>
          </a:xfrm>
          <a:custGeom>
            <a:avLst/>
            <a:gdLst>
              <a:gd name="connsiteX0" fmla="*/ 0 w 2694"/>
              <a:gd name="connsiteY0" fmla="*/ 2067 h 2067"/>
              <a:gd name="connsiteX1" fmla="*/ 1050 w 2694"/>
              <a:gd name="connsiteY1" fmla="*/ 687 h 2067"/>
              <a:gd name="connsiteX2" fmla="*/ 1734 w 2694"/>
              <a:gd name="connsiteY2" fmla="*/ 39 h 2067"/>
              <a:gd name="connsiteX3" fmla="*/ 2694 w 2694"/>
              <a:gd name="connsiteY3" fmla="*/ 454 h 2067"/>
              <a:gd name="connsiteX0" fmla="*/ 0 w 2694"/>
              <a:gd name="connsiteY0" fmla="*/ 1662 h 1662"/>
              <a:gd name="connsiteX1" fmla="*/ 1050 w 2694"/>
              <a:gd name="connsiteY1" fmla="*/ 282 h 1662"/>
              <a:gd name="connsiteX2" fmla="*/ 1608 w 2694"/>
              <a:gd name="connsiteY2" fmla="*/ 39 h 1662"/>
              <a:gd name="connsiteX3" fmla="*/ 2694 w 2694"/>
              <a:gd name="connsiteY3" fmla="*/ 49 h 1662"/>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772 h 1772"/>
              <a:gd name="connsiteX1" fmla="*/ 1050 w 2682"/>
              <a:gd name="connsiteY1" fmla="*/ 392 h 1772"/>
              <a:gd name="connsiteX2" fmla="*/ 2118 w 2682"/>
              <a:gd name="connsiteY2" fmla="*/ 26 h 1772"/>
              <a:gd name="connsiteX3" fmla="*/ 2682 w 2682"/>
              <a:gd name="connsiteY3" fmla="*/ 77 h 1772"/>
              <a:gd name="connsiteX0" fmla="*/ 0 w 2682"/>
              <a:gd name="connsiteY0" fmla="*/ 1798 h 1798"/>
              <a:gd name="connsiteX1" fmla="*/ 1050 w 2682"/>
              <a:gd name="connsiteY1" fmla="*/ 418 h 1798"/>
              <a:gd name="connsiteX2" fmla="*/ 2118 w 2682"/>
              <a:gd name="connsiteY2" fmla="*/ 52 h 1798"/>
              <a:gd name="connsiteX3" fmla="*/ 2682 w 2682"/>
              <a:gd name="connsiteY3" fmla="*/ 0 h 1798"/>
              <a:gd name="connsiteX0" fmla="*/ 0 w 2682"/>
              <a:gd name="connsiteY0" fmla="*/ 1877 h 1877"/>
              <a:gd name="connsiteX1" fmla="*/ 1243 w 2682"/>
              <a:gd name="connsiteY1" fmla="*/ 291 h 1877"/>
              <a:gd name="connsiteX2" fmla="*/ 2118 w 2682"/>
              <a:gd name="connsiteY2" fmla="*/ 131 h 1877"/>
              <a:gd name="connsiteX3" fmla="*/ 2682 w 2682"/>
              <a:gd name="connsiteY3" fmla="*/ 79 h 1877"/>
              <a:gd name="connsiteX0" fmla="*/ 0 w 2682"/>
              <a:gd name="connsiteY0" fmla="*/ 1798 h 1798"/>
              <a:gd name="connsiteX1" fmla="*/ 1243 w 2682"/>
              <a:gd name="connsiteY1" fmla="*/ 212 h 1798"/>
              <a:gd name="connsiteX2" fmla="*/ 2118 w 2682"/>
              <a:gd name="connsiteY2" fmla="*/ 52 h 1798"/>
              <a:gd name="connsiteX3" fmla="*/ 2682 w 2682"/>
              <a:gd name="connsiteY3" fmla="*/ 0 h 1798"/>
              <a:gd name="connsiteX0" fmla="*/ 0 w 2682"/>
              <a:gd name="connsiteY0" fmla="*/ 1857 h 1857"/>
              <a:gd name="connsiteX1" fmla="*/ 1798 w 2682"/>
              <a:gd name="connsiteY1" fmla="*/ 113 h 1857"/>
              <a:gd name="connsiteX2" fmla="*/ 2118 w 2682"/>
              <a:gd name="connsiteY2" fmla="*/ 111 h 1857"/>
              <a:gd name="connsiteX3" fmla="*/ 2682 w 2682"/>
              <a:gd name="connsiteY3" fmla="*/ 59 h 1857"/>
              <a:gd name="connsiteX0" fmla="*/ 0 w 2682"/>
              <a:gd name="connsiteY0" fmla="*/ 1798 h 1798"/>
              <a:gd name="connsiteX1" fmla="*/ 1798 w 2682"/>
              <a:gd name="connsiteY1" fmla="*/ 54 h 1798"/>
              <a:gd name="connsiteX2" fmla="*/ 2118 w 2682"/>
              <a:gd name="connsiteY2" fmla="*/ 52 h 1798"/>
              <a:gd name="connsiteX3" fmla="*/ 2682 w 2682"/>
              <a:gd name="connsiteY3" fmla="*/ 0 h 1798"/>
              <a:gd name="connsiteX0" fmla="*/ 0 w 2682"/>
              <a:gd name="connsiteY0" fmla="*/ 1827 h 1827"/>
              <a:gd name="connsiteX1" fmla="*/ 1798 w 2682"/>
              <a:gd name="connsiteY1" fmla="*/ 83 h 1827"/>
              <a:gd name="connsiteX2" fmla="*/ 2323 w 2682"/>
              <a:gd name="connsiteY2" fmla="*/ 26 h 1827"/>
              <a:gd name="connsiteX3" fmla="*/ 2682 w 2682"/>
              <a:gd name="connsiteY3" fmla="*/ 29 h 1827"/>
              <a:gd name="connsiteX0" fmla="*/ 0 w 2682"/>
              <a:gd name="connsiteY0" fmla="*/ 1801 h 1801"/>
              <a:gd name="connsiteX1" fmla="*/ 1798 w 2682"/>
              <a:gd name="connsiteY1" fmla="*/ 57 h 1801"/>
              <a:gd name="connsiteX2" fmla="*/ 2323 w 2682"/>
              <a:gd name="connsiteY2" fmla="*/ 0 h 1801"/>
              <a:gd name="connsiteX3" fmla="*/ 2682 w 2682"/>
              <a:gd name="connsiteY3" fmla="*/ 3 h 1801"/>
              <a:gd name="connsiteX0" fmla="*/ 0 w 2688"/>
              <a:gd name="connsiteY0" fmla="*/ 1839 h 1839"/>
              <a:gd name="connsiteX1" fmla="*/ 1798 w 2688"/>
              <a:gd name="connsiteY1" fmla="*/ 95 h 1839"/>
              <a:gd name="connsiteX2" fmla="*/ 2323 w 2688"/>
              <a:gd name="connsiteY2" fmla="*/ 38 h 1839"/>
              <a:gd name="connsiteX3" fmla="*/ 2688 w 2688"/>
              <a:gd name="connsiteY3" fmla="*/ 0 h 1839"/>
              <a:gd name="connsiteX0" fmla="*/ 0 w 2688"/>
              <a:gd name="connsiteY0" fmla="*/ 1839 h 1839"/>
              <a:gd name="connsiteX1" fmla="*/ 1798 w 2688"/>
              <a:gd name="connsiteY1" fmla="*/ 95 h 1839"/>
              <a:gd name="connsiteX2" fmla="*/ 2323 w 2688"/>
              <a:gd name="connsiteY2" fmla="*/ 38 h 1839"/>
              <a:gd name="connsiteX3" fmla="*/ 2688 w 2688"/>
              <a:gd name="connsiteY3" fmla="*/ 0 h 1839"/>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2289 h 2289"/>
              <a:gd name="connsiteX1" fmla="*/ 1384 w 2118"/>
              <a:gd name="connsiteY1" fmla="*/ 65 h 2289"/>
              <a:gd name="connsiteX2" fmla="*/ 1753 w 2118"/>
              <a:gd name="connsiteY2" fmla="*/ 502 h 2289"/>
              <a:gd name="connsiteX3" fmla="*/ 2118 w 2118"/>
              <a:gd name="connsiteY3" fmla="*/ 464 h 2289"/>
              <a:gd name="connsiteX0" fmla="*/ 0 w 2118"/>
              <a:gd name="connsiteY0" fmla="*/ 2294 h 2294"/>
              <a:gd name="connsiteX1" fmla="*/ 1384 w 2118"/>
              <a:gd name="connsiteY1" fmla="*/ 70 h 2294"/>
              <a:gd name="connsiteX2" fmla="*/ 1837 w 2118"/>
              <a:gd name="connsiteY2" fmla="*/ 0 h 2294"/>
              <a:gd name="connsiteX3" fmla="*/ 2118 w 2118"/>
              <a:gd name="connsiteY3" fmla="*/ 469 h 2294"/>
              <a:gd name="connsiteX0" fmla="*/ 0 w 2112"/>
              <a:gd name="connsiteY0" fmla="*/ 2312 h 2312"/>
              <a:gd name="connsiteX1" fmla="*/ 1384 w 2112"/>
              <a:gd name="connsiteY1" fmla="*/ 88 h 2312"/>
              <a:gd name="connsiteX2" fmla="*/ 1837 w 2112"/>
              <a:gd name="connsiteY2" fmla="*/ 18 h 2312"/>
              <a:gd name="connsiteX3" fmla="*/ 2112 w 2112"/>
              <a:gd name="connsiteY3" fmla="*/ 0 h 2312"/>
            </a:gdLst>
            <a:ahLst/>
            <a:cxnLst>
              <a:cxn ang="0">
                <a:pos x="connsiteX0" y="connsiteY0"/>
              </a:cxn>
              <a:cxn ang="0">
                <a:pos x="connsiteX1" y="connsiteY1"/>
              </a:cxn>
              <a:cxn ang="0">
                <a:pos x="connsiteX2" y="connsiteY2"/>
              </a:cxn>
              <a:cxn ang="0">
                <a:pos x="connsiteX3" y="connsiteY3"/>
              </a:cxn>
            </a:cxnLst>
            <a:rect l="l" t="t" r="r" b="b"/>
            <a:pathLst>
              <a:path w="2112" h="2312">
                <a:moveTo>
                  <a:pt x="0" y="2312"/>
                </a:moveTo>
                <a:cubicBezTo>
                  <a:pt x="169" y="1860"/>
                  <a:pt x="941" y="221"/>
                  <a:pt x="1384" y="88"/>
                </a:cubicBezTo>
                <a:cubicBezTo>
                  <a:pt x="1544" y="23"/>
                  <a:pt x="1565" y="50"/>
                  <a:pt x="1837" y="18"/>
                </a:cubicBezTo>
                <a:cubicBezTo>
                  <a:pt x="1868" y="19"/>
                  <a:pt x="1806" y="21"/>
                  <a:pt x="2112" y="0"/>
                </a:cubicBezTo>
              </a:path>
            </a:pathLst>
          </a:custGeom>
          <a:noFill/>
          <a:ln w="38100" cap="flat" cmpd="sng">
            <a:solidFill>
              <a:srgbClr val="0066FF"/>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85" name="Figura a mano libera 184"/>
          <p:cNvSpPr/>
          <p:nvPr/>
        </p:nvSpPr>
        <p:spPr bwMode="auto">
          <a:xfrm>
            <a:off x="4789488" y="1785938"/>
            <a:ext cx="3733800" cy="4821237"/>
          </a:xfrm>
          <a:custGeom>
            <a:avLst/>
            <a:gdLst>
              <a:gd name="connsiteX0" fmla="*/ 0 w 3733800"/>
              <a:gd name="connsiteY0" fmla="*/ 0 h 4822372"/>
              <a:gd name="connsiteX1" fmla="*/ 1578429 w 3733800"/>
              <a:gd name="connsiteY1" fmla="*/ 1306286 h 4822372"/>
              <a:gd name="connsiteX2" fmla="*/ 2808515 w 3733800"/>
              <a:gd name="connsiteY2" fmla="*/ 2460172 h 4822372"/>
              <a:gd name="connsiteX3" fmla="*/ 3352800 w 3733800"/>
              <a:gd name="connsiteY3" fmla="*/ 3712029 h 4822372"/>
              <a:gd name="connsiteX4" fmla="*/ 3733800 w 3733800"/>
              <a:gd name="connsiteY4" fmla="*/ 4822372 h 48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4822372">
                <a:moveTo>
                  <a:pt x="0" y="0"/>
                </a:moveTo>
                <a:cubicBezTo>
                  <a:pt x="555171" y="448128"/>
                  <a:pt x="1110343" y="896257"/>
                  <a:pt x="1578429" y="1306286"/>
                </a:cubicBezTo>
                <a:cubicBezTo>
                  <a:pt x="2046515" y="1716315"/>
                  <a:pt x="2512787" y="2059215"/>
                  <a:pt x="2808515" y="2460172"/>
                </a:cubicBezTo>
                <a:cubicBezTo>
                  <a:pt x="3104244" y="2861129"/>
                  <a:pt x="3198586" y="3318329"/>
                  <a:pt x="3352800" y="3712029"/>
                </a:cubicBezTo>
                <a:cubicBezTo>
                  <a:pt x="3507014" y="4105729"/>
                  <a:pt x="3620407" y="4464050"/>
                  <a:pt x="3733800" y="4822372"/>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82" name="Text Box 28"/>
          <p:cNvSpPr txBox="1">
            <a:spLocks noChangeArrowheads="1"/>
          </p:cNvSpPr>
          <p:nvPr/>
        </p:nvSpPr>
        <p:spPr bwMode="auto">
          <a:xfrm rot="5400000">
            <a:off x="6192837" y="3149601"/>
            <a:ext cx="3400425" cy="31115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or Thermal Boundary Layer</a:t>
            </a:r>
          </a:p>
        </p:txBody>
      </p:sp>
      <p:sp>
        <p:nvSpPr>
          <p:cNvPr id="186" name="Text Box 28"/>
          <p:cNvSpPr txBox="1">
            <a:spLocks noChangeArrowheads="1"/>
          </p:cNvSpPr>
          <p:nvPr/>
        </p:nvSpPr>
        <p:spPr bwMode="auto">
          <a:xfrm rot="2415318">
            <a:off x="5118100" y="2211388"/>
            <a:ext cx="1947863" cy="581025"/>
          </a:xfrm>
          <a:prstGeom prst="rect">
            <a:avLst/>
          </a:prstGeom>
          <a:noFill/>
          <a:ln w="9525" algn="ctr">
            <a:noFill/>
            <a:miter lim="800000"/>
            <a:headEnd/>
            <a:tailEnd/>
          </a:ln>
        </p:spPr>
        <p:txBody>
          <a:bodyPr>
            <a:spAutoFit/>
          </a:bodyPr>
          <a:lstStyle/>
          <a:p>
            <a:pPr algn="ctr">
              <a:lnSpc>
                <a:spcPct val="80000"/>
              </a:lnSpc>
              <a:spcBef>
                <a:spcPct val="50000"/>
              </a:spcBef>
            </a:pPr>
            <a:r>
              <a:rPr lang="en-GB" sz="2000">
                <a:solidFill>
                  <a:schemeClr val="tx1"/>
                </a:solidFill>
                <a:effectLst/>
                <a:latin typeface="Calibri" pitchFamily="34" charset="0"/>
              </a:rPr>
              <a:t>Anhydrous Solidus</a:t>
            </a:r>
          </a:p>
        </p:txBody>
      </p:sp>
      <p:sp>
        <p:nvSpPr>
          <p:cNvPr id="3" name="Text Box 28"/>
          <p:cNvSpPr txBox="1">
            <a:spLocks noChangeArrowheads="1"/>
          </p:cNvSpPr>
          <p:nvPr/>
        </p:nvSpPr>
        <p:spPr bwMode="auto">
          <a:xfrm>
            <a:off x="3810000" y="4213225"/>
            <a:ext cx="2425700" cy="311150"/>
          </a:xfrm>
          <a:prstGeom prst="rect">
            <a:avLst/>
          </a:prstGeom>
          <a:noFill/>
          <a:ln w="9525" algn="ctr">
            <a:noFill/>
            <a:miter lim="800000"/>
            <a:headEnd/>
            <a:tailEnd/>
          </a:ln>
        </p:spPr>
        <p:txBody>
          <a:bodyPr>
            <a:spAutoFit/>
          </a:bodyPr>
          <a:lstStyle/>
          <a:p>
            <a:pPr>
              <a:lnSpc>
                <a:spcPct val="80000"/>
              </a:lnSpc>
              <a:spcBef>
                <a:spcPct val="50000"/>
              </a:spcBef>
            </a:pPr>
            <a:r>
              <a:rPr lang="en-GB">
                <a:solidFill>
                  <a:schemeClr val="tx1"/>
                </a:solidFill>
                <a:effectLst/>
                <a:latin typeface="Calibri" pitchFamily="34" charset="0"/>
              </a:rPr>
              <a:t>(one of the possible)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up)">
                                      <p:cBhvr>
                                        <p:cTn id="22" dur="2000"/>
                                        <p:tgtEl>
                                          <p:spTgt spid="7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500"/>
                                        <p:tgtEl>
                                          <p:spTgt spid="114"/>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wipe(down)">
                                      <p:cBhvr>
                                        <p:cTn id="30" dur="500"/>
                                        <p:tgtEl>
                                          <p:spTgt spid="1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up)">
                                      <p:cBhvr>
                                        <p:cTn id="39" dur="500"/>
                                        <p:tgtEl>
                                          <p:spTgt spid="8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20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85"/>
                                        </p:tgtEl>
                                        <p:attrNameLst>
                                          <p:attrName>style.visibility</p:attrName>
                                        </p:attrNameLst>
                                      </p:cBhvr>
                                      <p:to>
                                        <p:strVal val="visible"/>
                                      </p:to>
                                    </p:set>
                                    <p:animEffect transition="in" filter="wipe(up)">
                                      <p:cBhvr>
                                        <p:cTn id="52" dur="2000"/>
                                        <p:tgtEl>
                                          <p:spTgt spid="185"/>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86"/>
                                        </p:tgtEl>
                                        <p:attrNameLst>
                                          <p:attrName>style.visibility</p:attrName>
                                        </p:attrNameLst>
                                      </p:cBhvr>
                                      <p:to>
                                        <p:strVal val="visible"/>
                                      </p:to>
                                    </p:set>
                                    <p:animEffect transition="in" filter="fade">
                                      <p:cBhvr>
                                        <p:cTn id="56" dur="500"/>
                                        <p:tgtEl>
                                          <p:spTgt spid="18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80" grpId="0" animBg="1"/>
      <p:bldP spid="81" grpId="0"/>
      <p:bldP spid="84" grpId="0"/>
      <p:bldP spid="86" grpId="0"/>
      <p:bldP spid="97" grpId="0"/>
      <p:bldP spid="114" grpId="0"/>
      <p:bldP spid="82" grpId="0"/>
      <p:bldP spid="186" grpId="0"/>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Rectangle 2"/>
          <p:cNvSpPr>
            <a:spLocks noChangeArrowheads="1"/>
          </p:cNvSpPr>
          <p:nvPr/>
        </p:nvSpPr>
        <p:spPr bwMode="auto">
          <a:xfrm>
            <a:off x="655638" y="6316663"/>
            <a:ext cx="8488362"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60419" name="Gruppo 112"/>
          <p:cNvGrpSpPr>
            <a:grpSpLocks/>
          </p:cNvGrpSpPr>
          <p:nvPr/>
        </p:nvGrpSpPr>
        <p:grpSpPr bwMode="auto">
          <a:xfrm>
            <a:off x="2965450" y="889000"/>
            <a:ext cx="6146800" cy="5954713"/>
            <a:chOff x="2965450" y="889000"/>
            <a:chExt cx="6146800" cy="5954713"/>
          </a:xfrm>
        </p:grpSpPr>
        <p:grpSp>
          <p:nvGrpSpPr>
            <p:cNvPr id="60460" name="Group 72"/>
            <p:cNvGrpSpPr>
              <a:grpSpLocks/>
            </p:cNvGrpSpPr>
            <p:nvPr/>
          </p:nvGrpSpPr>
          <p:grpSpPr bwMode="auto">
            <a:xfrm>
              <a:off x="2965450" y="889000"/>
              <a:ext cx="6146800" cy="5954713"/>
              <a:chOff x="1868" y="560"/>
              <a:chExt cx="3872" cy="3751"/>
            </a:xfrm>
          </p:grpSpPr>
          <p:sp>
            <p:nvSpPr>
              <p:cNvPr id="7"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0"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1"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2"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3"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4"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5"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6"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7"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8" name="Text Box 21"/>
              <p:cNvSpPr txBox="1">
                <a:spLocks noChangeArrowheads="1"/>
              </p:cNvSpPr>
              <p:nvPr/>
            </p:nvSpPr>
            <p:spPr bwMode="auto">
              <a:xfrm>
                <a:off x="2154" y="867"/>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900</a:t>
                </a:r>
                <a:endParaRPr lang="en-GB">
                  <a:solidFill>
                    <a:schemeClr val="tx1"/>
                  </a:solidFill>
                  <a:effectLst>
                    <a:outerShdw blurRad="38100" dist="38100" dir="2700000" algn="tl">
                      <a:srgbClr val="FFFFFF"/>
                    </a:outerShdw>
                  </a:effectLst>
                  <a:latin typeface="Calibri" pitchFamily="34" charset="0"/>
                </a:endParaRPr>
              </a:p>
            </p:txBody>
          </p:sp>
          <p:sp>
            <p:nvSpPr>
              <p:cNvPr id="19" name="Text Box 22"/>
              <p:cNvSpPr txBox="1">
                <a:spLocks noChangeArrowheads="1"/>
              </p:cNvSpPr>
              <p:nvPr/>
            </p:nvSpPr>
            <p:spPr bwMode="auto">
              <a:xfrm>
                <a:off x="2820" y="867"/>
                <a:ext cx="425"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20"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21"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23"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25"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26"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27"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28"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29"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30"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31"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2"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3"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4"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5"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6"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7"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8"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39"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40"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41"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42" name="Line 47"/>
              <p:cNvSpPr>
                <a:spLocks noChangeShapeType="1"/>
              </p:cNvSpPr>
              <p:nvPr/>
            </p:nvSpPr>
            <p:spPr bwMode="auto">
              <a:xfrm>
                <a:off x="5297" y="1745"/>
                <a:ext cx="85" cy="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43" name="Line 48"/>
              <p:cNvSpPr>
                <a:spLocks noChangeShapeType="1"/>
              </p:cNvSpPr>
              <p:nvPr/>
            </p:nvSpPr>
            <p:spPr bwMode="auto">
              <a:xfrm>
                <a:off x="5297" y="2379"/>
                <a:ext cx="83" cy="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44" name="Line 49"/>
              <p:cNvSpPr>
                <a:spLocks noChangeShapeType="1"/>
              </p:cNvSpPr>
              <p:nvPr/>
            </p:nvSpPr>
            <p:spPr bwMode="auto">
              <a:xfrm>
                <a:off x="5297" y="3022"/>
                <a:ext cx="82" cy="2"/>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79" name="Rectangle 9"/>
            <p:cNvSpPr>
              <a:spLocks noChangeArrowheads="1"/>
            </p:cNvSpPr>
            <p:nvPr/>
          </p:nvSpPr>
          <p:spPr bwMode="auto">
            <a:xfrm rot="5400000">
              <a:off x="3743326" y="18002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grpSp>
      <p:cxnSp>
        <p:nvCxnSpPr>
          <p:cNvPr id="60420" name="Connettore 1 115"/>
          <p:cNvCxnSpPr>
            <a:cxnSpLocks noChangeShapeType="1"/>
          </p:cNvCxnSpPr>
          <p:nvPr/>
        </p:nvCxnSpPr>
        <p:spPr bwMode="auto">
          <a:xfrm flipV="1">
            <a:off x="4932363" y="3538538"/>
            <a:ext cx="271462" cy="611187"/>
          </a:xfrm>
          <a:prstGeom prst="line">
            <a:avLst/>
          </a:prstGeom>
          <a:noFill/>
          <a:ln w="28575" algn="ctr">
            <a:solidFill>
              <a:schemeClr val="tx1"/>
            </a:solidFill>
            <a:round/>
            <a:headEnd/>
            <a:tailEnd/>
          </a:ln>
        </p:spPr>
      </p:cxnSp>
      <p:cxnSp>
        <p:nvCxnSpPr>
          <p:cNvPr id="103" name="Connettore 1 102"/>
          <p:cNvCxnSpPr>
            <a:cxnSpLocks noChangeShapeType="1"/>
          </p:cNvCxnSpPr>
          <p:nvPr/>
        </p:nvCxnSpPr>
        <p:spPr bwMode="auto">
          <a:xfrm rot="16200000" flipV="1">
            <a:off x="4164012" y="2465388"/>
            <a:ext cx="1393825" cy="76200"/>
          </a:xfrm>
          <a:prstGeom prst="line">
            <a:avLst/>
          </a:prstGeom>
          <a:noFill/>
          <a:ln w="38100" algn="ctr">
            <a:solidFill>
              <a:schemeClr val="tx1"/>
            </a:solidFill>
            <a:prstDash val="dash"/>
            <a:round/>
            <a:headEnd/>
            <a:tailEnd/>
          </a:ln>
        </p:spPr>
      </p:cxnSp>
      <p:cxnSp>
        <p:nvCxnSpPr>
          <p:cNvPr id="99" name="Connettore 1 98"/>
          <p:cNvCxnSpPr>
            <a:cxnSpLocks noChangeShapeType="1"/>
          </p:cNvCxnSpPr>
          <p:nvPr/>
        </p:nvCxnSpPr>
        <p:spPr bwMode="auto">
          <a:xfrm rot="10800000">
            <a:off x="7196138" y="1806575"/>
            <a:ext cx="184150" cy="3379788"/>
          </a:xfrm>
          <a:prstGeom prst="line">
            <a:avLst/>
          </a:prstGeom>
          <a:noFill/>
          <a:ln w="38100" algn="ctr">
            <a:solidFill>
              <a:schemeClr val="tx1"/>
            </a:solidFill>
            <a:prstDash val="dash"/>
            <a:round/>
            <a:headEnd/>
            <a:tailEnd/>
          </a:ln>
        </p:spPr>
      </p:cxnSp>
      <p:cxnSp>
        <p:nvCxnSpPr>
          <p:cNvPr id="100" name="Connettore 1 99"/>
          <p:cNvCxnSpPr>
            <a:cxnSpLocks noChangeShapeType="1"/>
          </p:cNvCxnSpPr>
          <p:nvPr/>
        </p:nvCxnSpPr>
        <p:spPr bwMode="auto">
          <a:xfrm rot="16200000" flipV="1">
            <a:off x="5469731" y="3107532"/>
            <a:ext cx="2754313" cy="152400"/>
          </a:xfrm>
          <a:prstGeom prst="line">
            <a:avLst/>
          </a:prstGeom>
          <a:noFill/>
          <a:ln w="38100" algn="ctr">
            <a:solidFill>
              <a:schemeClr val="tx1"/>
            </a:solidFill>
            <a:prstDash val="dash"/>
            <a:round/>
            <a:headEnd/>
            <a:tailEnd/>
          </a:ln>
        </p:spPr>
      </p:cxnSp>
      <p:cxnSp>
        <p:nvCxnSpPr>
          <p:cNvPr id="101" name="Connettore 1 100"/>
          <p:cNvCxnSpPr>
            <a:cxnSpLocks noChangeShapeType="1"/>
          </p:cNvCxnSpPr>
          <p:nvPr/>
        </p:nvCxnSpPr>
        <p:spPr bwMode="auto">
          <a:xfrm rot="16200000" flipV="1">
            <a:off x="5086350" y="2859088"/>
            <a:ext cx="2225675" cy="120650"/>
          </a:xfrm>
          <a:prstGeom prst="line">
            <a:avLst/>
          </a:prstGeom>
          <a:noFill/>
          <a:ln w="38100" algn="ctr">
            <a:solidFill>
              <a:schemeClr val="tx1"/>
            </a:solidFill>
            <a:prstDash val="dash"/>
            <a:round/>
            <a:headEnd/>
            <a:tailEnd/>
          </a:ln>
        </p:spPr>
      </p:cxnSp>
      <p:cxnSp>
        <p:nvCxnSpPr>
          <p:cNvPr id="102" name="Connettore 1 101"/>
          <p:cNvCxnSpPr>
            <a:cxnSpLocks noChangeShapeType="1"/>
          </p:cNvCxnSpPr>
          <p:nvPr/>
        </p:nvCxnSpPr>
        <p:spPr bwMode="auto">
          <a:xfrm rot="16200000" flipV="1">
            <a:off x="4637088" y="2655887"/>
            <a:ext cx="1797050" cy="98425"/>
          </a:xfrm>
          <a:prstGeom prst="line">
            <a:avLst/>
          </a:prstGeom>
          <a:noFill/>
          <a:ln w="38100" algn="ctr">
            <a:solidFill>
              <a:schemeClr val="tx1"/>
            </a:solidFill>
            <a:prstDash val="dash"/>
            <a:round/>
            <a:headEnd/>
            <a:tailEnd/>
          </a:ln>
        </p:spPr>
      </p:cxnSp>
      <p:sp>
        <p:nvSpPr>
          <p:cNvPr id="78" name="Freeform 7"/>
          <p:cNvSpPr>
            <a:spLocks/>
          </p:cNvSpPr>
          <p:nvPr/>
        </p:nvSpPr>
        <p:spPr bwMode="auto">
          <a:xfrm rot="5400000">
            <a:off x="3713957" y="2870994"/>
            <a:ext cx="3821112" cy="3670300"/>
          </a:xfrm>
          <a:custGeom>
            <a:avLst/>
            <a:gdLst>
              <a:gd name="connsiteX0" fmla="*/ 0 w 2694"/>
              <a:gd name="connsiteY0" fmla="*/ 2067 h 2067"/>
              <a:gd name="connsiteX1" fmla="*/ 1050 w 2694"/>
              <a:gd name="connsiteY1" fmla="*/ 687 h 2067"/>
              <a:gd name="connsiteX2" fmla="*/ 1734 w 2694"/>
              <a:gd name="connsiteY2" fmla="*/ 39 h 2067"/>
              <a:gd name="connsiteX3" fmla="*/ 2694 w 2694"/>
              <a:gd name="connsiteY3" fmla="*/ 454 h 2067"/>
              <a:gd name="connsiteX0" fmla="*/ 0 w 2694"/>
              <a:gd name="connsiteY0" fmla="*/ 1662 h 1662"/>
              <a:gd name="connsiteX1" fmla="*/ 1050 w 2694"/>
              <a:gd name="connsiteY1" fmla="*/ 282 h 1662"/>
              <a:gd name="connsiteX2" fmla="*/ 1608 w 2694"/>
              <a:gd name="connsiteY2" fmla="*/ 39 h 1662"/>
              <a:gd name="connsiteX3" fmla="*/ 2694 w 2694"/>
              <a:gd name="connsiteY3" fmla="*/ 49 h 1662"/>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772 h 1772"/>
              <a:gd name="connsiteX1" fmla="*/ 1050 w 2682"/>
              <a:gd name="connsiteY1" fmla="*/ 392 h 1772"/>
              <a:gd name="connsiteX2" fmla="*/ 2118 w 2682"/>
              <a:gd name="connsiteY2" fmla="*/ 26 h 1772"/>
              <a:gd name="connsiteX3" fmla="*/ 2682 w 2682"/>
              <a:gd name="connsiteY3" fmla="*/ 77 h 1772"/>
              <a:gd name="connsiteX0" fmla="*/ 0 w 2682"/>
              <a:gd name="connsiteY0" fmla="*/ 1798 h 1798"/>
              <a:gd name="connsiteX1" fmla="*/ 1050 w 2682"/>
              <a:gd name="connsiteY1" fmla="*/ 418 h 1798"/>
              <a:gd name="connsiteX2" fmla="*/ 2118 w 2682"/>
              <a:gd name="connsiteY2" fmla="*/ 52 h 1798"/>
              <a:gd name="connsiteX3" fmla="*/ 2682 w 2682"/>
              <a:gd name="connsiteY3" fmla="*/ 0 h 1798"/>
              <a:gd name="connsiteX0" fmla="*/ 0 w 2682"/>
              <a:gd name="connsiteY0" fmla="*/ 1877 h 1877"/>
              <a:gd name="connsiteX1" fmla="*/ 1243 w 2682"/>
              <a:gd name="connsiteY1" fmla="*/ 291 h 1877"/>
              <a:gd name="connsiteX2" fmla="*/ 2118 w 2682"/>
              <a:gd name="connsiteY2" fmla="*/ 131 h 1877"/>
              <a:gd name="connsiteX3" fmla="*/ 2682 w 2682"/>
              <a:gd name="connsiteY3" fmla="*/ 79 h 1877"/>
              <a:gd name="connsiteX0" fmla="*/ 0 w 2682"/>
              <a:gd name="connsiteY0" fmla="*/ 1798 h 1798"/>
              <a:gd name="connsiteX1" fmla="*/ 1243 w 2682"/>
              <a:gd name="connsiteY1" fmla="*/ 212 h 1798"/>
              <a:gd name="connsiteX2" fmla="*/ 2118 w 2682"/>
              <a:gd name="connsiteY2" fmla="*/ 52 h 1798"/>
              <a:gd name="connsiteX3" fmla="*/ 2682 w 2682"/>
              <a:gd name="connsiteY3" fmla="*/ 0 h 1798"/>
              <a:gd name="connsiteX0" fmla="*/ 0 w 2682"/>
              <a:gd name="connsiteY0" fmla="*/ 1857 h 1857"/>
              <a:gd name="connsiteX1" fmla="*/ 1798 w 2682"/>
              <a:gd name="connsiteY1" fmla="*/ 113 h 1857"/>
              <a:gd name="connsiteX2" fmla="*/ 2118 w 2682"/>
              <a:gd name="connsiteY2" fmla="*/ 111 h 1857"/>
              <a:gd name="connsiteX3" fmla="*/ 2682 w 2682"/>
              <a:gd name="connsiteY3" fmla="*/ 59 h 1857"/>
              <a:gd name="connsiteX0" fmla="*/ 0 w 2682"/>
              <a:gd name="connsiteY0" fmla="*/ 1798 h 1798"/>
              <a:gd name="connsiteX1" fmla="*/ 1798 w 2682"/>
              <a:gd name="connsiteY1" fmla="*/ 54 h 1798"/>
              <a:gd name="connsiteX2" fmla="*/ 2118 w 2682"/>
              <a:gd name="connsiteY2" fmla="*/ 52 h 1798"/>
              <a:gd name="connsiteX3" fmla="*/ 2682 w 2682"/>
              <a:gd name="connsiteY3" fmla="*/ 0 h 1798"/>
              <a:gd name="connsiteX0" fmla="*/ 0 w 2682"/>
              <a:gd name="connsiteY0" fmla="*/ 1827 h 1827"/>
              <a:gd name="connsiteX1" fmla="*/ 1798 w 2682"/>
              <a:gd name="connsiteY1" fmla="*/ 83 h 1827"/>
              <a:gd name="connsiteX2" fmla="*/ 2323 w 2682"/>
              <a:gd name="connsiteY2" fmla="*/ 26 h 1827"/>
              <a:gd name="connsiteX3" fmla="*/ 2682 w 2682"/>
              <a:gd name="connsiteY3" fmla="*/ 29 h 1827"/>
              <a:gd name="connsiteX0" fmla="*/ 0 w 2682"/>
              <a:gd name="connsiteY0" fmla="*/ 1801 h 1801"/>
              <a:gd name="connsiteX1" fmla="*/ 1798 w 2682"/>
              <a:gd name="connsiteY1" fmla="*/ 57 h 1801"/>
              <a:gd name="connsiteX2" fmla="*/ 2323 w 2682"/>
              <a:gd name="connsiteY2" fmla="*/ 0 h 1801"/>
              <a:gd name="connsiteX3" fmla="*/ 2682 w 2682"/>
              <a:gd name="connsiteY3" fmla="*/ 3 h 1801"/>
              <a:gd name="connsiteX0" fmla="*/ 0 w 2688"/>
              <a:gd name="connsiteY0" fmla="*/ 1839 h 1839"/>
              <a:gd name="connsiteX1" fmla="*/ 1798 w 2688"/>
              <a:gd name="connsiteY1" fmla="*/ 95 h 1839"/>
              <a:gd name="connsiteX2" fmla="*/ 2323 w 2688"/>
              <a:gd name="connsiteY2" fmla="*/ 38 h 1839"/>
              <a:gd name="connsiteX3" fmla="*/ 2688 w 2688"/>
              <a:gd name="connsiteY3" fmla="*/ 0 h 1839"/>
              <a:gd name="connsiteX0" fmla="*/ 0 w 2688"/>
              <a:gd name="connsiteY0" fmla="*/ 1839 h 1839"/>
              <a:gd name="connsiteX1" fmla="*/ 1798 w 2688"/>
              <a:gd name="connsiteY1" fmla="*/ 95 h 1839"/>
              <a:gd name="connsiteX2" fmla="*/ 2323 w 2688"/>
              <a:gd name="connsiteY2" fmla="*/ 38 h 1839"/>
              <a:gd name="connsiteX3" fmla="*/ 2688 w 2688"/>
              <a:gd name="connsiteY3" fmla="*/ 0 h 1839"/>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2289 h 2289"/>
              <a:gd name="connsiteX1" fmla="*/ 1384 w 2118"/>
              <a:gd name="connsiteY1" fmla="*/ 65 h 2289"/>
              <a:gd name="connsiteX2" fmla="*/ 1753 w 2118"/>
              <a:gd name="connsiteY2" fmla="*/ 502 h 2289"/>
              <a:gd name="connsiteX3" fmla="*/ 2118 w 2118"/>
              <a:gd name="connsiteY3" fmla="*/ 464 h 2289"/>
              <a:gd name="connsiteX0" fmla="*/ 0 w 2118"/>
              <a:gd name="connsiteY0" fmla="*/ 2294 h 2294"/>
              <a:gd name="connsiteX1" fmla="*/ 1384 w 2118"/>
              <a:gd name="connsiteY1" fmla="*/ 70 h 2294"/>
              <a:gd name="connsiteX2" fmla="*/ 1837 w 2118"/>
              <a:gd name="connsiteY2" fmla="*/ 0 h 2294"/>
              <a:gd name="connsiteX3" fmla="*/ 2118 w 2118"/>
              <a:gd name="connsiteY3" fmla="*/ 469 h 2294"/>
              <a:gd name="connsiteX0" fmla="*/ 0 w 2112"/>
              <a:gd name="connsiteY0" fmla="*/ 2312 h 2312"/>
              <a:gd name="connsiteX1" fmla="*/ 1384 w 2112"/>
              <a:gd name="connsiteY1" fmla="*/ 88 h 2312"/>
              <a:gd name="connsiteX2" fmla="*/ 1837 w 2112"/>
              <a:gd name="connsiteY2" fmla="*/ 18 h 2312"/>
              <a:gd name="connsiteX3" fmla="*/ 2112 w 2112"/>
              <a:gd name="connsiteY3" fmla="*/ 0 h 2312"/>
            </a:gdLst>
            <a:ahLst/>
            <a:cxnLst>
              <a:cxn ang="0">
                <a:pos x="connsiteX0" y="connsiteY0"/>
              </a:cxn>
              <a:cxn ang="0">
                <a:pos x="connsiteX1" y="connsiteY1"/>
              </a:cxn>
              <a:cxn ang="0">
                <a:pos x="connsiteX2" y="connsiteY2"/>
              </a:cxn>
              <a:cxn ang="0">
                <a:pos x="connsiteX3" y="connsiteY3"/>
              </a:cxn>
            </a:cxnLst>
            <a:rect l="l" t="t" r="r" b="b"/>
            <a:pathLst>
              <a:path w="2112" h="2312">
                <a:moveTo>
                  <a:pt x="0" y="2312"/>
                </a:moveTo>
                <a:cubicBezTo>
                  <a:pt x="169" y="1860"/>
                  <a:pt x="941" y="221"/>
                  <a:pt x="1384" y="88"/>
                </a:cubicBezTo>
                <a:cubicBezTo>
                  <a:pt x="1544" y="23"/>
                  <a:pt x="1565" y="50"/>
                  <a:pt x="1837" y="18"/>
                </a:cubicBezTo>
                <a:cubicBezTo>
                  <a:pt x="1868" y="19"/>
                  <a:pt x="1806" y="21"/>
                  <a:pt x="2112" y="0"/>
                </a:cubicBezTo>
              </a:path>
            </a:pathLst>
          </a:custGeom>
          <a:noFill/>
          <a:ln w="38100" cap="flat" cmpd="sng">
            <a:solidFill>
              <a:srgbClr val="0066FF"/>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75" name="Stella a 5 punte 74"/>
          <p:cNvSpPr/>
          <p:nvPr/>
        </p:nvSpPr>
        <p:spPr bwMode="auto">
          <a:xfrm>
            <a:off x="7227888" y="5257800"/>
            <a:ext cx="369887"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76" name="Stella a 5 punte 75"/>
          <p:cNvSpPr/>
          <p:nvPr/>
        </p:nvSpPr>
        <p:spPr bwMode="auto">
          <a:xfrm>
            <a:off x="6750050" y="4572000"/>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77" name="Stella a 5 punte 76"/>
          <p:cNvSpPr/>
          <p:nvPr/>
        </p:nvSpPr>
        <p:spPr bwMode="auto">
          <a:xfrm>
            <a:off x="6105525" y="4025900"/>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2" name="Stella a 5 punte 91"/>
          <p:cNvSpPr/>
          <p:nvPr/>
        </p:nvSpPr>
        <p:spPr bwMode="auto">
          <a:xfrm>
            <a:off x="5422900" y="3556000"/>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8" name="Stella a 5 punte 97"/>
          <p:cNvSpPr/>
          <p:nvPr/>
        </p:nvSpPr>
        <p:spPr bwMode="auto">
          <a:xfrm>
            <a:off x="4708525" y="3159125"/>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1186819" name="Text Box 3"/>
          <p:cNvSpPr txBox="1">
            <a:spLocks noChangeArrowheads="1"/>
          </p:cNvSpPr>
          <p:nvPr/>
        </p:nvSpPr>
        <p:spPr bwMode="auto">
          <a:xfrm>
            <a:off x="12700" y="800100"/>
            <a:ext cx="2936875" cy="1570038"/>
          </a:xfrm>
          <a:prstGeom prst="rect">
            <a:avLst/>
          </a:prstGeom>
          <a:noFill/>
          <a:ln w="9525">
            <a:noFill/>
            <a:miter lim="800000"/>
            <a:headEnd/>
            <a:tailEnd/>
          </a:ln>
          <a:effectLst/>
        </p:spPr>
        <p:txBody>
          <a:bodyPr>
            <a:spAutoFit/>
          </a:bodyPr>
          <a:lstStyle/>
          <a:p>
            <a:pPr algn="ctr">
              <a:defRPr/>
            </a:pPr>
            <a:r>
              <a:rPr lang="en-GB" sz="3200" smtClean="0">
                <a:solidFill>
                  <a:schemeClr val="bg1"/>
                </a:solidFill>
                <a:effectLst>
                  <a:outerShdw blurRad="38100" dist="38100" dir="2700000" algn="tl">
                    <a:srgbClr val="000000"/>
                  </a:outerShdw>
                </a:effectLst>
                <a:latin typeface="Calibri" pitchFamily="34" charset="0"/>
                <a:sym typeface="Wingdings" pitchFamily="2" charset="2"/>
              </a:rPr>
              <a:t>Where/When does a magma form?</a:t>
            </a:r>
            <a:endParaRPr lang="en-GB" sz="320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3" name="Text Box 28"/>
          <p:cNvSpPr txBox="1">
            <a:spLocks noChangeArrowheads="1"/>
          </p:cNvSpPr>
          <p:nvPr/>
        </p:nvSpPr>
        <p:spPr bwMode="auto">
          <a:xfrm>
            <a:off x="6824663" y="4054475"/>
            <a:ext cx="561975" cy="441325"/>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A</a:t>
            </a:r>
          </a:p>
        </p:txBody>
      </p:sp>
      <p:sp>
        <p:nvSpPr>
          <p:cNvPr id="86" name="Text Box 3"/>
          <p:cNvSpPr txBox="1">
            <a:spLocks noChangeArrowheads="1"/>
          </p:cNvSpPr>
          <p:nvPr/>
        </p:nvSpPr>
        <p:spPr bwMode="auto">
          <a:xfrm>
            <a:off x="317500" y="2227263"/>
            <a:ext cx="2719388" cy="2677656"/>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An </a:t>
            </a:r>
            <a:r>
              <a:rPr lang="en-GB" sz="2800" u="sng" dirty="0" smtClean="0">
                <a:solidFill>
                  <a:schemeClr val="bg1"/>
                </a:solidFill>
                <a:effectLst>
                  <a:outerShdw blurRad="38100" dist="38100" dir="2700000" algn="tl">
                    <a:srgbClr val="000000"/>
                  </a:outerShdw>
                </a:effectLst>
                <a:latin typeface="Calibri" pitchFamily="34" charset="0"/>
                <a:sym typeface="Wingdings" pitchFamily="2" charset="2"/>
              </a:rPr>
              <a:t>upwelling</a:t>
            </a: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 mantle volume may start melting at A, B, C, D, E, …, when it crosses the local solidus.</a:t>
            </a: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3" name="Text Box 28"/>
          <p:cNvSpPr txBox="1">
            <a:spLocks noChangeArrowheads="1"/>
          </p:cNvSpPr>
          <p:nvPr/>
        </p:nvSpPr>
        <p:spPr bwMode="auto">
          <a:xfrm>
            <a:off x="6369050" y="3651250"/>
            <a:ext cx="560388" cy="439738"/>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B</a:t>
            </a:r>
          </a:p>
        </p:txBody>
      </p:sp>
      <p:sp>
        <p:nvSpPr>
          <p:cNvPr id="94" name="Text Box 28"/>
          <p:cNvSpPr txBox="1">
            <a:spLocks noChangeArrowheads="1"/>
          </p:cNvSpPr>
          <p:nvPr/>
        </p:nvSpPr>
        <p:spPr bwMode="auto">
          <a:xfrm>
            <a:off x="5715000" y="3095625"/>
            <a:ext cx="560388" cy="441325"/>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C</a:t>
            </a:r>
          </a:p>
        </p:txBody>
      </p:sp>
      <p:sp>
        <p:nvSpPr>
          <p:cNvPr id="95" name="Text Box 28"/>
          <p:cNvSpPr txBox="1">
            <a:spLocks noChangeArrowheads="1"/>
          </p:cNvSpPr>
          <p:nvPr/>
        </p:nvSpPr>
        <p:spPr bwMode="auto">
          <a:xfrm>
            <a:off x="5062538" y="2517775"/>
            <a:ext cx="560387" cy="439738"/>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D</a:t>
            </a:r>
          </a:p>
        </p:txBody>
      </p:sp>
      <p:sp>
        <p:nvSpPr>
          <p:cNvPr id="96" name="Text Box 28"/>
          <p:cNvSpPr txBox="1">
            <a:spLocks noChangeArrowheads="1"/>
          </p:cNvSpPr>
          <p:nvPr/>
        </p:nvSpPr>
        <p:spPr bwMode="auto">
          <a:xfrm>
            <a:off x="4300538" y="1917700"/>
            <a:ext cx="560387" cy="441325"/>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E</a:t>
            </a:r>
          </a:p>
        </p:txBody>
      </p:sp>
      <p:sp>
        <p:nvSpPr>
          <p:cNvPr id="97" name="Text Box 28"/>
          <p:cNvSpPr txBox="1">
            <a:spLocks noChangeArrowheads="1"/>
          </p:cNvSpPr>
          <p:nvPr/>
        </p:nvSpPr>
        <p:spPr bwMode="auto">
          <a:xfrm>
            <a:off x="4168775" y="5172075"/>
            <a:ext cx="3135313" cy="1471613"/>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chemeClr val="tx1"/>
                </a:solidFill>
                <a:effectLst/>
                <a:latin typeface="Calibri" pitchFamily="34" charset="0"/>
              </a:rPr>
              <a:t>What is the Mantle Potential Temperature at these points?</a:t>
            </a:r>
          </a:p>
        </p:txBody>
      </p:sp>
      <p:sp>
        <p:nvSpPr>
          <p:cNvPr id="108" name="Text Box 28"/>
          <p:cNvSpPr txBox="1">
            <a:spLocks noChangeArrowheads="1"/>
          </p:cNvSpPr>
          <p:nvPr/>
        </p:nvSpPr>
        <p:spPr bwMode="auto">
          <a:xfrm>
            <a:off x="6945313"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1550</a:t>
            </a:r>
          </a:p>
        </p:txBody>
      </p:sp>
      <p:sp>
        <p:nvSpPr>
          <p:cNvPr id="109" name="Text Box 28"/>
          <p:cNvSpPr txBox="1">
            <a:spLocks noChangeArrowheads="1"/>
          </p:cNvSpPr>
          <p:nvPr/>
        </p:nvSpPr>
        <p:spPr bwMode="auto">
          <a:xfrm>
            <a:off x="6434138"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1480</a:t>
            </a:r>
          </a:p>
        </p:txBody>
      </p:sp>
      <p:sp>
        <p:nvSpPr>
          <p:cNvPr id="110" name="Text Box 28"/>
          <p:cNvSpPr txBox="1">
            <a:spLocks noChangeArrowheads="1"/>
          </p:cNvSpPr>
          <p:nvPr/>
        </p:nvSpPr>
        <p:spPr bwMode="auto">
          <a:xfrm>
            <a:off x="5845175"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1350</a:t>
            </a:r>
          </a:p>
        </p:txBody>
      </p:sp>
      <p:sp>
        <p:nvSpPr>
          <p:cNvPr id="111" name="Text Box 28"/>
          <p:cNvSpPr txBox="1">
            <a:spLocks noChangeArrowheads="1"/>
          </p:cNvSpPr>
          <p:nvPr/>
        </p:nvSpPr>
        <p:spPr bwMode="auto">
          <a:xfrm>
            <a:off x="5257800"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1220</a:t>
            </a:r>
          </a:p>
        </p:txBody>
      </p:sp>
      <p:sp>
        <p:nvSpPr>
          <p:cNvPr id="185" name="Figura a mano libera 184"/>
          <p:cNvSpPr/>
          <p:nvPr/>
        </p:nvSpPr>
        <p:spPr bwMode="auto">
          <a:xfrm>
            <a:off x="4789488" y="1785938"/>
            <a:ext cx="3733800" cy="4821237"/>
          </a:xfrm>
          <a:custGeom>
            <a:avLst/>
            <a:gdLst>
              <a:gd name="connsiteX0" fmla="*/ 0 w 3733800"/>
              <a:gd name="connsiteY0" fmla="*/ 0 h 4822372"/>
              <a:gd name="connsiteX1" fmla="*/ 1578429 w 3733800"/>
              <a:gd name="connsiteY1" fmla="*/ 1306286 h 4822372"/>
              <a:gd name="connsiteX2" fmla="*/ 2808515 w 3733800"/>
              <a:gd name="connsiteY2" fmla="*/ 2460172 h 4822372"/>
              <a:gd name="connsiteX3" fmla="*/ 3352800 w 3733800"/>
              <a:gd name="connsiteY3" fmla="*/ 3712029 h 4822372"/>
              <a:gd name="connsiteX4" fmla="*/ 3733800 w 3733800"/>
              <a:gd name="connsiteY4" fmla="*/ 4822372 h 48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4822372">
                <a:moveTo>
                  <a:pt x="0" y="0"/>
                </a:moveTo>
                <a:cubicBezTo>
                  <a:pt x="555171" y="448128"/>
                  <a:pt x="1110343" y="896257"/>
                  <a:pt x="1578429" y="1306286"/>
                </a:cubicBezTo>
                <a:cubicBezTo>
                  <a:pt x="2046515" y="1716315"/>
                  <a:pt x="2512787" y="2059215"/>
                  <a:pt x="2808515" y="2460172"/>
                </a:cubicBezTo>
                <a:cubicBezTo>
                  <a:pt x="3104244" y="2861129"/>
                  <a:pt x="3198586" y="3318329"/>
                  <a:pt x="3352800" y="3712029"/>
                </a:cubicBezTo>
                <a:cubicBezTo>
                  <a:pt x="3507014" y="4105729"/>
                  <a:pt x="3620407" y="4464050"/>
                  <a:pt x="3733800" y="4822372"/>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87" name="Stella a 5 punte 86"/>
          <p:cNvSpPr/>
          <p:nvPr/>
        </p:nvSpPr>
        <p:spPr bwMode="auto">
          <a:xfrm>
            <a:off x="7216775" y="5257800"/>
            <a:ext cx="369888"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88" name="Stella a 5 punte 87"/>
          <p:cNvSpPr/>
          <p:nvPr/>
        </p:nvSpPr>
        <p:spPr bwMode="auto">
          <a:xfrm>
            <a:off x="6738938" y="4572000"/>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89" name="Stella a 5 punte 88"/>
          <p:cNvSpPr/>
          <p:nvPr/>
        </p:nvSpPr>
        <p:spPr bwMode="auto">
          <a:xfrm>
            <a:off x="6094413" y="4025900"/>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0" name="Stella a 5 punte 89"/>
          <p:cNvSpPr/>
          <p:nvPr/>
        </p:nvSpPr>
        <p:spPr bwMode="auto">
          <a:xfrm>
            <a:off x="5411788" y="3556000"/>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1" name="Stella a 5 punte 90"/>
          <p:cNvSpPr/>
          <p:nvPr/>
        </p:nvSpPr>
        <p:spPr bwMode="auto">
          <a:xfrm>
            <a:off x="4697413" y="3159125"/>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112" name="Text Box 28"/>
          <p:cNvSpPr txBox="1">
            <a:spLocks noChangeArrowheads="1"/>
          </p:cNvSpPr>
          <p:nvPr/>
        </p:nvSpPr>
        <p:spPr bwMode="auto">
          <a:xfrm>
            <a:off x="4518025"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1110</a:t>
            </a:r>
          </a:p>
        </p:txBody>
      </p:sp>
      <p:sp>
        <p:nvSpPr>
          <p:cNvPr id="38992" name="Text Box 28"/>
          <p:cNvSpPr txBox="1">
            <a:spLocks noChangeArrowheads="1"/>
          </p:cNvSpPr>
          <p:nvPr/>
        </p:nvSpPr>
        <p:spPr bwMode="auto">
          <a:xfrm>
            <a:off x="6924675" y="3097213"/>
            <a:ext cx="900113" cy="617798"/>
          </a:xfrm>
          <a:prstGeom prst="rect">
            <a:avLst/>
          </a:prstGeom>
          <a:noFill/>
          <a:ln w="9525" algn="ctr">
            <a:noFill/>
            <a:miter lim="800000"/>
            <a:headEnd/>
            <a:tailEnd/>
          </a:ln>
        </p:spPr>
        <p:txBody>
          <a:bodyPr>
            <a:spAutoFit/>
          </a:bodyPr>
          <a:lstStyle/>
          <a:p>
            <a:pPr algn="ctr">
              <a:lnSpc>
                <a:spcPct val="70000"/>
              </a:lnSpc>
              <a:spcBef>
                <a:spcPct val="50000"/>
              </a:spcBef>
            </a:pPr>
            <a:r>
              <a:rPr lang="en-GB" sz="1600">
                <a:solidFill>
                  <a:srgbClr val="FF0000"/>
                </a:solidFill>
                <a:effectLst/>
                <a:latin typeface="Calibri" pitchFamily="34" charset="0"/>
              </a:rPr>
              <a:t>Partial melting </a:t>
            </a:r>
            <a:r>
              <a:rPr lang="en-GB" sz="1600" smtClean="0">
                <a:solidFill>
                  <a:srgbClr val="FF0000"/>
                </a:solidFill>
                <a:effectLst/>
                <a:latin typeface="Calibri" pitchFamily="34" charset="0"/>
              </a:rPr>
              <a:t>begins</a:t>
            </a:r>
            <a:endParaRPr lang="en-GB" sz="1600">
              <a:solidFill>
                <a:srgbClr val="FF0000"/>
              </a:solidFill>
              <a:effectLst/>
              <a:latin typeface="Calibri" pitchFamily="34" charset="0"/>
            </a:endParaRPr>
          </a:p>
        </p:txBody>
      </p:sp>
      <p:sp>
        <p:nvSpPr>
          <p:cNvPr id="60453" name="Text Box 28"/>
          <p:cNvSpPr txBox="1">
            <a:spLocks noChangeArrowheads="1"/>
          </p:cNvSpPr>
          <p:nvPr/>
        </p:nvSpPr>
        <p:spPr bwMode="auto">
          <a:xfrm>
            <a:off x="3981450" y="4421188"/>
            <a:ext cx="1947863" cy="433387"/>
          </a:xfrm>
          <a:prstGeom prst="rect">
            <a:avLst/>
          </a:prstGeom>
          <a:noFill/>
          <a:ln w="9525" algn="ctr">
            <a:noFill/>
            <a:miter lim="800000"/>
            <a:headEnd/>
            <a:tailEnd/>
          </a:ln>
        </p:spPr>
        <p:txBody>
          <a:bodyPr>
            <a:spAutoFit/>
          </a:bodyPr>
          <a:lstStyle/>
          <a:p>
            <a:pPr>
              <a:lnSpc>
                <a:spcPct val="80000"/>
              </a:lnSpc>
              <a:spcBef>
                <a:spcPct val="50000"/>
              </a:spcBef>
            </a:pPr>
            <a:r>
              <a:rPr lang="en-GB" sz="2800" dirty="0">
                <a:solidFill>
                  <a:schemeClr val="tx1"/>
                </a:solidFill>
                <a:effectLst/>
                <a:latin typeface="Calibri" pitchFamily="34" charset="0"/>
              </a:rPr>
              <a:t>Geotherm</a:t>
            </a:r>
          </a:p>
        </p:txBody>
      </p:sp>
      <p:sp>
        <p:nvSpPr>
          <p:cNvPr id="60454" name="Text Box 28"/>
          <p:cNvSpPr txBox="1">
            <a:spLocks noChangeArrowheads="1"/>
          </p:cNvSpPr>
          <p:nvPr/>
        </p:nvSpPr>
        <p:spPr bwMode="auto">
          <a:xfrm>
            <a:off x="3810000" y="4213225"/>
            <a:ext cx="2425700" cy="311150"/>
          </a:xfrm>
          <a:prstGeom prst="rect">
            <a:avLst/>
          </a:prstGeom>
          <a:noFill/>
          <a:ln w="9525" algn="ctr">
            <a:noFill/>
            <a:miter lim="800000"/>
            <a:headEnd/>
            <a:tailEnd/>
          </a:ln>
        </p:spPr>
        <p:txBody>
          <a:bodyPr>
            <a:spAutoFit/>
          </a:bodyPr>
          <a:lstStyle/>
          <a:p>
            <a:pPr>
              <a:lnSpc>
                <a:spcPct val="80000"/>
              </a:lnSpc>
              <a:spcBef>
                <a:spcPct val="50000"/>
              </a:spcBef>
            </a:pPr>
            <a:r>
              <a:rPr lang="en-GB">
                <a:solidFill>
                  <a:schemeClr val="tx1"/>
                </a:solidFill>
                <a:effectLst/>
                <a:latin typeface="Calibri" pitchFamily="34" charset="0"/>
              </a:rPr>
              <a:t>(one of the possible)</a:t>
            </a:r>
          </a:p>
        </p:txBody>
      </p:sp>
      <p:sp>
        <p:nvSpPr>
          <p:cNvPr id="80" name="AutoShape 26"/>
          <p:cNvSpPr>
            <a:spLocks/>
          </p:cNvSpPr>
          <p:nvPr/>
        </p:nvSpPr>
        <p:spPr bwMode="auto">
          <a:xfrm flipH="1">
            <a:off x="7913688" y="1819275"/>
            <a:ext cx="273050" cy="3373438"/>
          </a:xfrm>
          <a:prstGeom prst="leftBrace">
            <a:avLst>
              <a:gd name="adj1" fmla="val 79104"/>
              <a:gd name="adj2" fmla="val 50000"/>
            </a:avLst>
          </a:prstGeom>
          <a:noFill/>
          <a:ln w="38100">
            <a:solidFill>
              <a:srgbClr val="0066FF"/>
            </a:solidFill>
            <a:round/>
            <a:headEnd/>
            <a:tailEnd/>
          </a:ln>
        </p:spPr>
        <p:txBody>
          <a:bodyPr wrap="none" anchor="ctr"/>
          <a:lstStyle/>
          <a:p>
            <a:pPr>
              <a:defRPr/>
            </a:pPr>
            <a:endParaRPr lang="en-GB">
              <a:latin typeface="Calibri" pitchFamily="34" charset="0"/>
            </a:endParaRPr>
          </a:p>
        </p:txBody>
      </p:sp>
      <p:sp>
        <p:nvSpPr>
          <p:cNvPr id="60456" name="Text Box 28"/>
          <p:cNvSpPr txBox="1">
            <a:spLocks noChangeArrowheads="1"/>
          </p:cNvSpPr>
          <p:nvPr/>
        </p:nvSpPr>
        <p:spPr bwMode="auto">
          <a:xfrm rot="5400000">
            <a:off x="6674644" y="3232944"/>
            <a:ext cx="3341687" cy="384175"/>
          </a:xfrm>
          <a:prstGeom prst="rect">
            <a:avLst/>
          </a:prstGeom>
          <a:noFill/>
          <a:ln w="9525" algn="ctr">
            <a:noFill/>
            <a:miter lim="800000"/>
            <a:headEnd/>
            <a:tailEnd/>
          </a:ln>
        </p:spPr>
        <p:txBody>
          <a:bodyPr>
            <a:spAutoFit/>
          </a:bodyPr>
          <a:lstStyle/>
          <a:p>
            <a:pPr algn="ctr">
              <a:lnSpc>
                <a:spcPct val="80000"/>
              </a:lnSpc>
              <a:spcBef>
                <a:spcPct val="50000"/>
              </a:spcBef>
            </a:pPr>
            <a:r>
              <a:rPr lang="en-GB" sz="2400">
                <a:solidFill>
                  <a:srgbClr val="0066FF"/>
                </a:solidFill>
                <a:effectLst/>
                <a:latin typeface="Calibri" pitchFamily="34" charset="0"/>
              </a:rPr>
              <a:t>Conductive Layer</a:t>
            </a:r>
          </a:p>
        </p:txBody>
      </p:sp>
      <p:sp>
        <p:nvSpPr>
          <p:cNvPr id="60457" name="Text Box 28"/>
          <p:cNvSpPr txBox="1">
            <a:spLocks noChangeArrowheads="1"/>
          </p:cNvSpPr>
          <p:nvPr/>
        </p:nvSpPr>
        <p:spPr bwMode="auto">
          <a:xfrm rot="5400000">
            <a:off x="6192837" y="3149601"/>
            <a:ext cx="3400425" cy="31115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or Thermal Boundary Layer</a:t>
            </a:r>
          </a:p>
        </p:txBody>
      </p:sp>
      <p:sp>
        <p:nvSpPr>
          <p:cNvPr id="60458" name="Text Box 28"/>
          <p:cNvSpPr txBox="1">
            <a:spLocks noChangeArrowheads="1"/>
          </p:cNvSpPr>
          <p:nvPr/>
        </p:nvSpPr>
        <p:spPr bwMode="auto">
          <a:xfrm rot="2415318">
            <a:off x="5118100" y="2211388"/>
            <a:ext cx="1947863" cy="581025"/>
          </a:xfrm>
          <a:prstGeom prst="rect">
            <a:avLst/>
          </a:prstGeom>
          <a:noFill/>
          <a:ln w="9525" algn="ctr">
            <a:noFill/>
            <a:miter lim="800000"/>
            <a:headEnd/>
            <a:tailEnd/>
          </a:ln>
        </p:spPr>
        <p:txBody>
          <a:bodyPr>
            <a:spAutoFit/>
          </a:bodyPr>
          <a:lstStyle/>
          <a:p>
            <a:pPr algn="ctr">
              <a:lnSpc>
                <a:spcPct val="80000"/>
              </a:lnSpc>
              <a:spcBef>
                <a:spcPct val="50000"/>
              </a:spcBef>
            </a:pPr>
            <a:r>
              <a:rPr lang="en-GB" sz="2000">
                <a:solidFill>
                  <a:schemeClr val="tx1"/>
                </a:solidFill>
                <a:effectLst/>
                <a:latin typeface="Calibri" pitchFamily="34" charset="0"/>
              </a:rPr>
              <a:t>Anhydrous Solidus</a:t>
            </a:r>
          </a:p>
        </p:txBody>
      </p:sp>
      <p:sp>
        <p:nvSpPr>
          <p:cNvPr id="3" name="Text Box 3"/>
          <p:cNvSpPr txBox="1">
            <a:spLocks noChangeArrowheads="1"/>
          </p:cNvSpPr>
          <p:nvPr/>
        </p:nvSpPr>
        <p:spPr bwMode="auto">
          <a:xfrm>
            <a:off x="31750" y="3497263"/>
            <a:ext cx="3024188" cy="523220"/>
          </a:xfrm>
          <a:prstGeom prst="rect">
            <a:avLst/>
          </a:prstGeom>
          <a:noFill/>
          <a:ln w="9525">
            <a:noFill/>
            <a:miter lim="800000"/>
            <a:headEnd/>
            <a:tailEnd/>
          </a:ln>
          <a:effectLst/>
        </p:spPr>
        <p:txBody>
          <a:bodyPr>
            <a:spAutoFit/>
          </a:bodyPr>
          <a:lstStyle/>
          <a:p>
            <a:pPr>
              <a:defRPr/>
            </a:pPr>
            <a:r>
              <a:rPr lang="en-GB" sz="2800" dirty="0" smtClean="0">
                <a:solidFill>
                  <a:srgbClr val="FFFF00"/>
                </a:solidFill>
                <a:effectLst>
                  <a:outerShdw blurRad="38100" dist="38100" dir="2700000" algn="tl">
                    <a:srgbClr val="000000"/>
                  </a:outerShdw>
                </a:effectLst>
                <a:latin typeface="Calibri" pitchFamily="34" charset="0"/>
                <a:sym typeface="Wingdings" pitchFamily="2" charset="2"/>
              </a:rPr>
              <a:t>        A, B, C, D, E, …</a:t>
            </a:r>
            <a:endParaRPr lang="en-GB" sz="2800" dirty="0">
              <a:solidFill>
                <a:srgbClr val="FFFF00"/>
              </a:solidFill>
              <a:effectLst>
                <a:outerShdw blurRad="38100" dist="38100" dir="2700000" algn="tl">
                  <a:srgbClr val="000000"/>
                </a:outerShdw>
              </a:effectLst>
              <a:latin typeface="Calibri" pitchFamily="34"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par>
                                <p:cTn id="13" presetID="10"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5E-6 -4.44444E-6 L -0.00955 -0.23009 " pathEditMode="relative" rAng="0" ptsTypes="AA">
                                      <p:cBhvr>
                                        <p:cTn id="18" dur="5000" fill="hold"/>
                                        <p:tgtEl>
                                          <p:spTgt spid="87"/>
                                        </p:tgtEl>
                                        <p:attrNameLst>
                                          <p:attrName>ppt_x</p:attrName>
                                          <p:attrName>ppt_y</p:attrName>
                                        </p:attrNameLst>
                                      </p:cBhvr>
                                      <p:rCtr x="-500" y="-11500"/>
                                    </p:animMotion>
                                  </p:childTnLst>
                                </p:cTn>
                              </p:par>
                            </p:childTnLst>
                          </p:cTn>
                        </p:par>
                        <p:par>
                          <p:cTn id="19" fill="hold">
                            <p:stCondLst>
                              <p:cond delay="5500"/>
                            </p:stCondLst>
                            <p:childTnLst>
                              <p:par>
                                <p:cTn id="20" presetID="10" presetClass="entr" presetSubtype="0"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38992"/>
                                        </p:tgtEl>
                                        <p:attrNameLst>
                                          <p:attrName>style.visibility</p:attrName>
                                        </p:attrNameLst>
                                      </p:cBhvr>
                                      <p:to>
                                        <p:strVal val="visible"/>
                                      </p:to>
                                    </p:set>
                                    <p:animEffect transition="in" filter="fade">
                                      <p:cBhvr>
                                        <p:cTn id="26" dur="500"/>
                                        <p:tgtEl>
                                          <p:spTgt spid="389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8992"/>
                                        </p:tgtEl>
                                      </p:cBhvr>
                                    </p:animEffect>
                                    <p:set>
                                      <p:cBhvr>
                                        <p:cTn id="31" dur="1" fill="hold">
                                          <p:stCondLst>
                                            <p:cond delay="499"/>
                                          </p:stCondLst>
                                        </p:cTn>
                                        <p:tgtEl>
                                          <p:spTgt spid="38992"/>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1.94444E-6 -4.44444E-6 L -0.0059 -0.18726 " pathEditMode="relative" rAng="0" ptsTypes="AA">
                                      <p:cBhvr>
                                        <p:cTn id="41" dur="2000" fill="hold"/>
                                        <p:tgtEl>
                                          <p:spTgt spid="88"/>
                                        </p:tgtEl>
                                        <p:attrNameLst>
                                          <p:attrName>ppt_x</p:attrName>
                                          <p:attrName>ppt_y</p:attrName>
                                        </p:attrNameLst>
                                      </p:cBhvr>
                                      <p:rCtr x="-300" y="-9400"/>
                                    </p:animMotion>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1.94444E-6 -4.81481E-6 L -0.00833 -0.18726 " pathEditMode="relative" rAng="0" ptsTypes="AA">
                                      <p:cBhvr>
                                        <p:cTn id="56" dur="500" fill="hold"/>
                                        <p:tgtEl>
                                          <p:spTgt spid="89"/>
                                        </p:tgtEl>
                                        <p:attrNameLst>
                                          <p:attrName>ppt_x</p:attrName>
                                          <p:attrName>ppt_y</p:attrName>
                                        </p:attrNameLst>
                                      </p:cBhvr>
                                      <p:rCtr x="-400" y="-9400"/>
                                    </p:animMotion>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fade">
                                      <p:cBhvr>
                                        <p:cTn id="60" dur="500"/>
                                        <p:tgtEl>
                                          <p:spTgt spid="94"/>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childTnLst>
                          </p:cTn>
                        </p:par>
                        <p:par>
                          <p:cTn id="68" fill="hold">
                            <p:stCondLst>
                              <p:cond delay="2000"/>
                            </p:stCondLst>
                            <p:childTnLst>
                              <p:par>
                                <p:cTn id="69" presetID="0" presetClass="path" presetSubtype="0" accel="50000" decel="50000" fill="hold" nodeType="afterEffect">
                                  <p:stCondLst>
                                    <p:cond delay="0"/>
                                  </p:stCondLst>
                                  <p:childTnLst>
                                    <p:animMotion origin="layout" path="M 8.33333E-7 3.7037E-6 L -0.00712 -0.20486 " pathEditMode="relative" rAng="0" ptsTypes="AA">
                                      <p:cBhvr>
                                        <p:cTn id="70" dur="500" fill="hold"/>
                                        <p:tgtEl>
                                          <p:spTgt spid="90"/>
                                        </p:tgtEl>
                                        <p:attrNameLst>
                                          <p:attrName>ppt_x</p:attrName>
                                          <p:attrName>ppt_y</p:attrName>
                                        </p:attrNameLst>
                                      </p:cBhvr>
                                      <p:rCtr x="-400" y="-10300"/>
                                    </p:animMotion>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childTnLst>
                                </p:cTn>
                              </p:par>
                              <p:par>
                                <p:cTn id="79" presetID="10" presetClass="entr" presetSubtype="0" fill="hold"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childTnLst>
                          </p:cTn>
                        </p:par>
                        <p:par>
                          <p:cTn id="82" fill="hold">
                            <p:stCondLst>
                              <p:cond delay="3500"/>
                            </p:stCondLst>
                            <p:childTnLst>
                              <p:par>
                                <p:cTn id="83" presetID="0" presetClass="path" presetSubtype="0" accel="50000" decel="50000" fill="hold" nodeType="afterEffect">
                                  <p:stCondLst>
                                    <p:cond delay="0"/>
                                  </p:stCondLst>
                                  <p:childTnLst>
                                    <p:animMotion origin="layout" path="M -4.16667E-6 4.07407E-6 L -0.00694 -0.22709 " pathEditMode="relative" rAng="0" ptsTypes="AA">
                                      <p:cBhvr>
                                        <p:cTn id="84" dur="500" fill="hold"/>
                                        <p:tgtEl>
                                          <p:spTgt spid="91"/>
                                        </p:tgtEl>
                                        <p:attrNameLst>
                                          <p:attrName>ppt_x</p:attrName>
                                          <p:attrName>ppt_y</p:attrName>
                                        </p:attrNameLst>
                                      </p:cBhvr>
                                      <p:rCtr x="-300" y="-11400"/>
                                    </p:animMotion>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500"/>
                                        <p:tgtEl>
                                          <p:spTgt spid="96"/>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wipe(down)">
                                      <p:cBhvr>
                                        <p:cTn id="102" dur="2000"/>
                                        <p:tgtEl>
                                          <p:spTgt spid="99"/>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08"/>
                                        </p:tgtEl>
                                        <p:attrNameLst>
                                          <p:attrName>style.visibility</p:attrName>
                                        </p:attrNameLst>
                                      </p:cBhvr>
                                      <p:to>
                                        <p:strVal val="visible"/>
                                      </p:to>
                                    </p:set>
                                    <p:animEffect transition="in" filter="fade">
                                      <p:cBhvr>
                                        <p:cTn id="106" dur="500"/>
                                        <p:tgtEl>
                                          <p:spTgt spid="10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00"/>
                                        </p:tgtEl>
                                        <p:attrNameLst>
                                          <p:attrName>style.visibility</p:attrName>
                                        </p:attrNameLst>
                                      </p:cBhvr>
                                      <p:to>
                                        <p:strVal val="visible"/>
                                      </p:to>
                                    </p:set>
                                    <p:animEffect transition="in" filter="wipe(down)">
                                      <p:cBhvr>
                                        <p:cTn id="111" dur="2000"/>
                                        <p:tgtEl>
                                          <p:spTgt spid="100"/>
                                        </p:tgtEl>
                                      </p:cBhvr>
                                    </p:animEffect>
                                  </p:childTnLst>
                                </p:cTn>
                              </p:par>
                            </p:childTnLst>
                          </p:cTn>
                        </p:par>
                        <p:par>
                          <p:cTn id="112" fill="hold">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fade">
                                      <p:cBhvr>
                                        <p:cTn id="115" dur="500"/>
                                        <p:tgtEl>
                                          <p:spTgt spid="109"/>
                                        </p:tgtEl>
                                      </p:cBhvr>
                                    </p:animEffect>
                                  </p:childTnLst>
                                </p:cTn>
                              </p:par>
                            </p:childTnLst>
                          </p:cTn>
                        </p:par>
                        <p:par>
                          <p:cTn id="116" fill="hold">
                            <p:stCondLst>
                              <p:cond delay="2500"/>
                            </p:stCondLst>
                            <p:childTnLst>
                              <p:par>
                                <p:cTn id="117" presetID="22" presetClass="entr" presetSubtype="4"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down)">
                                      <p:cBhvr>
                                        <p:cTn id="119" dur="1000"/>
                                        <p:tgtEl>
                                          <p:spTgt spid="101"/>
                                        </p:tgtEl>
                                      </p:cBhvr>
                                    </p:animEffect>
                                  </p:childTnLst>
                                </p:cTn>
                              </p:par>
                            </p:childTnLst>
                          </p:cTn>
                        </p:par>
                        <p:par>
                          <p:cTn id="120" fill="hold">
                            <p:stCondLst>
                              <p:cond delay="3500"/>
                            </p:stCondLst>
                            <p:childTnLst>
                              <p:par>
                                <p:cTn id="121" presetID="10" presetClass="entr" presetSubtype="0" fill="hold" grpId="0" nodeType="afterEffect">
                                  <p:stCondLst>
                                    <p:cond delay="0"/>
                                  </p:stCondLst>
                                  <p:childTnLst>
                                    <p:set>
                                      <p:cBhvr>
                                        <p:cTn id="122" dur="1" fill="hold">
                                          <p:stCondLst>
                                            <p:cond delay="0"/>
                                          </p:stCondLst>
                                        </p:cTn>
                                        <p:tgtEl>
                                          <p:spTgt spid="110"/>
                                        </p:tgtEl>
                                        <p:attrNameLst>
                                          <p:attrName>style.visibility</p:attrName>
                                        </p:attrNameLst>
                                      </p:cBhvr>
                                      <p:to>
                                        <p:strVal val="visible"/>
                                      </p:to>
                                    </p:set>
                                    <p:animEffect transition="in" filter="fade">
                                      <p:cBhvr>
                                        <p:cTn id="123" dur="500"/>
                                        <p:tgtEl>
                                          <p:spTgt spid="110"/>
                                        </p:tgtEl>
                                      </p:cBhvr>
                                    </p:animEffect>
                                  </p:childTnLst>
                                </p:cTn>
                              </p:par>
                            </p:childTnLst>
                          </p:cTn>
                        </p:par>
                        <p:par>
                          <p:cTn id="124" fill="hold">
                            <p:stCondLst>
                              <p:cond delay="4000"/>
                            </p:stCondLst>
                            <p:childTnLst>
                              <p:par>
                                <p:cTn id="125" presetID="22" presetClass="entr" presetSubtype="4" fill="hold" nodeType="afterEffect">
                                  <p:stCondLst>
                                    <p:cond delay="0"/>
                                  </p:stCondLst>
                                  <p:childTnLst>
                                    <p:set>
                                      <p:cBhvr>
                                        <p:cTn id="126" dur="1" fill="hold">
                                          <p:stCondLst>
                                            <p:cond delay="0"/>
                                          </p:stCondLst>
                                        </p:cTn>
                                        <p:tgtEl>
                                          <p:spTgt spid="102"/>
                                        </p:tgtEl>
                                        <p:attrNameLst>
                                          <p:attrName>style.visibility</p:attrName>
                                        </p:attrNameLst>
                                      </p:cBhvr>
                                      <p:to>
                                        <p:strVal val="visible"/>
                                      </p:to>
                                    </p:set>
                                    <p:animEffect transition="in" filter="wipe(down)">
                                      <p:cBhvr>
                                        <p:cTn id="127" dur="1000"/>
                                        <p:tgtEl>
                                          <p:spTgt spid="102"/>
                                        </p:tgtEl>
                                      </p:cBhvr>
                                    </p:animEffect>
                                  </p:childTnLst>
                                </p:cTn>
                              </p:par>
                            </p:childTnLst>
                          </p:cTn>
                        </p:par>
                        <p:par>
                          <p:cTn id="128" fill="hold">
                            <p:stCondLst>
                              <p:cond delay="5000"/>
                            </p:stCondLst>
                            <p:childTnLst>
                              <p:par>
                                <p:cTn id="129" presetID="10" presetClass="entr" presetSubtype="0" fill="hold" grpId="0" nodeType="afterEffect">
                                  <p:stCondLst>
                                    <p:cond delay="0"/>
                                  </p:stCondLst>
                                  <p:childTnLst>
                                    <p:set>
                                      <p:cBhvr>
                                        <p:cTn id="130" dur="1" fill="hold">
                                          <p:stCondLst>
                                            <p:cond delay="0"/>
                                          </p:stCondLst>
                                        </p:cTn>
                                        <p:tgtEl>
                                          <p:spTgt spid="111"/>
                                        </p:tgtEl>
                                        <p:attrNameLst>
                                          <p:attrName>style.visibility</p:attrName>
                                        </p:attrNameLst>
                                      </p:cBhvr>
                                      <p:to>
                                        <p:strVal val="visible"/>
                                      </p:to>
                                    </p:set>
                                    <p:animEffect transition="in" filter="fade">
                                      <p:cBhvr>
                                        <p:cTn id="131" dur="500"/>
                                        <p:tgtEl>
                                          <p:spTgt spid="111"/>
                                        </p:tgtEl>
                                      </p:cBhvr>
                                    </p:animEffect>
                                  </p:childTnLst>
                                </p:cTn>
                              </p:par>
                            </p:childTnLst>
                          </p:cTn>
                        </p:par>
                        <p:par>
                          <p:cTn id="132" fill="hold">
                            <p:stCondLst>
                              <p:cond delay="5500"/>
                            </p:stCondLst>
                            <p:childTnLst>
                              <p:par>
                                <p:cTn id="133" presetID="22" presetClass="entr" presetSubtype="4" fill="hold" nodeType="afterEffect">
                                  <p:stCondLst>
                                    <p:cond delay="0"/>
                                  </p:stCondLst>
                                  <p:childTnLst>
                                    <p:set>
                                      <p:cBhvr>
                                        <p:cTn id="134" dur="1" fill="hold">
                                          <p:stCondLst>
                                            <p:cond delay="0"/>
                                          </p:stCondLst>
                                        </p:cTn>
                                        <p:tgtEl>
                                          <p:spTgt spid="103"/>
                                        </p:tgtEl>
                                        <p:attrNameLst>
                                          <p:attrName>style.visibility</p:attrName>
                                        </p:attrNameLst>
                                      </p:cBhvr>
                                      <p:to>
                                        <p:strVal val="visible"/>
                                      </p:to>
                                    </p:set>
                                    <p:animEffect transition="in" filter="wipe(down)">
                                      <p:cBhvr>
                                        <p:cTn id="135" dur="500"/>
                                        <p:tgtEl>
                                          <p:spTgt spid="103"/>
                                        </p:tgtEl>
                                      </p:cBhvr>
                                    </p:animEffect>
                                  </p:childTnLst>
                                </p:cTn>
                              </p:par>
                            </p:childTnLst>
                          </p:cTn>
                        </p:par>
                        <p:par>
                          <p:cTn id="136" fill="hold">
                            <p:stCondLst>
                              <p:cond delay="6000"/>
                            </p:stCondLst>
                            <p:childTnLst>
                              <p:par>
                                <p:cTn id="137" presetID="10" presetClass="entr" presetSubtype="0" fill="hold" grpId="0" nodeType="after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6" grpId="0"/>
      <p:bldP spid="93" grpId="0"/>
      <p:bldP spid="94" grpId="0"/>
      <p:bldP spid="95" grpId="0"/>
      <p:bldP spid="96" grpId="0"/>
      <p:bldP spid="97" grpId="0"/>
      <p:bldP spid="108" grpId="0" animBg="1"/>
      <p:bldP spid="109" grpId="0" animBg="1"/>
      <p:bldP spid="110" grpId="0" animBg="1"/>
      <p:bldP spid="111" grpId="0" animBg="1"/>
      <p:bldP spid="112" grpId="0" animBg="1"/>
      <p:bldP spid="38992" grpId="0"/>
      <p:bldP spid="38992" grpId="1"/>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Rectangle 2"/>
          <p:cNvSpPr>
            <a:spLocks noChangeArrowheads="1"/>
          </p:cNvSpPr>
          <p:nvPr/>
        </p:nvSpPr>
        <p:spPr bwMode="auto">
          <a:xfrm>
            <a:off x="1171574" y="6316663"/>
            <a:ext cx="79724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61443" name="Gruppo 112"/>
          <p:cNvGrpSpPr>
            <a:grpSpLocks/>
          </p:cNvGrpSpPr>
          <p:nvPr/>
        </p:nvGrpSpPr>
        <p:grpSpPr bwMode="auto">
          <a:xfrm>
            <a:off x="2965450" y="889000"/>
            <a:ext cx="6146800" cy="5954713"/>
            <a:chOff x="2965450" y="889000"/>
            <a:chExt cx="6146800" cy="5954713"/>
          </a:xfrm>
        </p:grpSpPr>
        <p:grpSp>
          <p:nvGrpSpPr>
            <p:cNvPr id="61482" name="Group 72"/>
            <p:cNvGrpSpPr>
              <a:grpSpLocks/>
            </p:cNvGrpSpPr>
            <p:nvPr/>
          </p:nvGrpSpPr>
          <p:grpSpPr bwMode="auto">
            <a:xfrm>
              <a:off x="2965450" y="889000"/>
              <a:ext cx="6146800" cy="5954713"/>
              <a:chOff x="1868" y="560"/>
              <a:chExt cx="3872" cy="3751"/>
            </a:xfrm>
          </p:grpSpPr>
          <p:sp>
            <p:nvSpPr>
              <p:cNvPr id="7" name="Rectangle 62"/>
              <p:cNvSpPr>
                <a:spLocks noChangeArrowheads="1"/>
              </p:cNvSpPr>
              <p:nvPr/>
            </p:nvSpPr>
            <p:spPr bwMode="auto">
              <a:xfrm>
                <a:off x="1868" y="560"/>
                <a:ext cx="3872" cy="3751"/>
              </a:xfrm>
              <a:prstGeom prst="rect">
                <a:avLst/>
              </a:prstGeom>
              <a:solidFill>
                <a:schemeClr val="bg1"/>
              </a:solid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 name="Line 50"/>
              <p:cNvSpPr>
                <a:spLocks noChangeShapeType="1"/>
              </p:cNvSpPr>
              <p:nvPr/>
            </p:nvSpPr>
            <p:spPr bwMode="auto">
              <a:xfrm>
                <a:off x="5297" y="361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9" name="Line 12"/>
              <p:cNvSpPr>
                <a:spLocks noChangeShapeType="1"/>
              </p:cNvSpPr>
              <p:nvPr/>
            </p:nvSpPr>
            <p:spPr bwMode="auto">
              <a:xfrm>
                <a:off x="303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0" name="Line 13"/>
              <p:cNvSpPr>
                <a:spLocks noChangeShapeType="1"/>
              </p:cNvSpPr>
              <p:nvPr/>
            </p:nvSpPr>
            <p:spPr bwMode="auto">
              <a:xfrm>
                <a:off x="3369"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1" name="Line 14"/>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2" name="Line 15"/>
              <p:cNvSpPr>
                <a:spLocks noChangeShapeType="1"/>
              </p:cNvSpPr>
              <p:nvPr/>
            </p:nvSpPr>
            <p:spPr bwMode="auto">
              <a:xfrm>
                <a:off x="403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3" name="Line 16"/>
              <p:cNvSpPr>
                <a:spLocks noChangeShapeType="1"/>
              </p:cNvSpPr>
              <p:nvPr/>
            </p:nvSpPr>
            <p:spPr bwMode="auto">
              <a:xfrm>
                <a:off x="270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4" name="Line 17"/>
              <p:cNvSpPr>
                <a:spLocks noChangeShapeType="1"/>
              </p:cNvSpPr>
              <p:nvPr/>
            </p:nvSpPr>
            <p:spPr bwMode="auto">
              <a:xfrm>
                <a:off x="3705"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5" name="Line 18"/>
              <p:cNvSpPr>
                <a:spLocks noChangeShapeType="1"/>
              </p:cNvSpPr>
              <p:nvPr/>
            </p:nvSpPr>
            <p:spPr bwMode="auto">
              <a:xfrm>
                <a:off x="4371"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6" name="Line 19"/>
              <p:cNvSpPr>
                <a:spLocks noChangeShapeType="1"/>
              </p:cNvSpPr>
              <p:nvPr/>
            </p:nvSpPr>
            <p:spPr bwMode="auto">
              <a:xfrm>
                <a:off x="4698"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7" name="Line 20"/>
              <p:cNvSpPr>
                <a:spLocks noChangeShapeType="1"/>
              </p:cNvSpPr>
              <p:nvPr/>
            </p:nvSpPr>
            <p:spPr bwMode="auto">
              <a:xfrm>
                <a:off x="5040" y="1064"/>
                <a:ext cx="0" cy="15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18" name="Text Box 21"/>
              <p:cNvSpPr txBox="1">
                <a:spLocks noChangeArrowheads="1"/>
              </p:cNvSpPr>
              <p:nvPr/>
            </p:nvSpPr>
            <p:spPr bwMode="auto">
              <a:xfrm>
                <a:off x="2154" y="867"/>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900</a:t>
                </a:r>
                <a:endParaRPr lang="en-GB">
                  <a:solidFill>
                    <a:schemeClr val="tx1"/>
                  </a:solidFill>
                  <a:effectLst>
                    <a:outerShdw blurRad="38100" dist="38100" dir="2700000" algn="tl">
                      <a:srgbClr val="FFFFFF"/>
                    </a:outerShdw>
                  </a:effectLst>
                  <a:latin typeface="Calibri" pitchFamily="34" charset="0"/>
                </a:endParaRPr>
              </a:p>
            </p:txBody>
          </p:sp>
          <p:sp>
            <p:nvSpPr>
              <p:cNvPr id="19" name="Text Box 22"/>
              <p:cNvSpPr txBox="1">
                <a:spLocks noChangeArrowheads="1"/>
              </p:cNvSpPr>
              <p:nvPr/>
            </p:nvSpPr>
            <p:spPr bwMode="auto">
              <a:xfrm>
                <a:off x="2820" y="867"/>
                <a:ext cx="425"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1100</a:t>
                </a:r>
                <a:endParaRPr lang="en-GB">
                  <a:solidFill>
                    <a:schemeClr val="tx1"/>
                  </a:solidFill>
                  <a:effectLst>
                    <a:outerShdw blurRad="38100" dist="38100" dir="2700000" algn="tl">
                      <a:srgbClr val="FFFFFF"/>
                    </a:outerShdw>
                  </a:effectLst>
                  <a:latin typeface="Calibri" pitchFamily="34" charset="0"/>
                </a:endParaRPr>
              </a:p>
            </p:txBody>
          </p:sp>
          <p:sp>
            <p:nvSpPr>
              <p:cNvPr id="20"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1300</a:t>
                </a:r>
                <a:endParaRPr lang="en-GB">
                  <a:solidFill>
                    <a:schemeClr val="tx1"/>
                  </a:solidFill>
                  <a:effectLst>
                    <a:outerShdw blurRad="38100" dist="38100" dir="2700000" algn="tl">
                      <a:srgbClr val="FFFFFF"/>
                    </a:outerShdw>
                  </a:effectLst>
                  <a:latin typeface="Calibri" pitchFamily="34" charset="0"/>
                </a:endParaRPr>
              </a:p>
            </p:txBody>
          </p:sp>
          <p:sp>
            <p:nvSpPr>
              <p:cNvPr id="21"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1500</a:t>
                </a:r>
                <a:endParaRPr lang="en-GB">
                  <a:solidFill>
                    <a:schemeClr val="tx1"/>
                  </a:solidFill>
                  <a:effectLst>
                    <a:outerShdw blurRad="38100" dist="38100" dir="2700000" algn="tl">
                      <a:srgbClr val="FFFFFF"/>
                    </a:outerShdw>
                  </a:effectLst>
                  <a:latin typeface="Calibri" pitchFamily="34" charset="0"/>
                </a:endParaRPr>
              </a:p>
            </p:txBody>
          </p:sp>
          <p:sp>
            <p:nvSpPr>
              <p:cNvPr id="23"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1700</a:t>
                </a:r>
                <a:endParaRPr lang="en-GB">
                  <a:solidFill>
                    <a:schemeClr val="tx1"/>
                  </a:solidFill>
                  <a:effectLst>
                    <a:outerShdw blurRad="38100" dist="38100" dir="2700000" algn="tl">
                      <a:srgbClr val="FFFFFF"/>
                    </a:outerShdw>
                  </a:effectLst>
                  <a:latin typeface="Calibri" pitchFamily="34" charset="0"/>
                </a:endParaRPr>
              </a:p>
            </p:txBody>
          </p:sp>
          <p:sp>
            <p:nvSpPr>
              <p:cNvPr id="25"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Temperature (°C)</a:t>
                </a:r>
                <a:endParaRPr lang="en-GB" sz="2400">
                  <a:solidFill>
                    <a:schemeClr val="tx1"/>
                  </a:solidFill>
                  <a:effectLst>
                    <a:outerShdw blurRad="38100" dist="38100" dir="2700000" algn="tl">
                      <a:srgbClr val="FFFFFF"/>
                    </a:outerShdw>
                  </a:effectLst>
                  <a:latin typeface="Calibri" pitchFamily="34" charset="0"/>
                </a:endParaRPr>
              </a:p>
            </p:txBody>
          </p:sp>
          <p:sp>
            <p:nvSpPr>
              <p:cNvPr id="26"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0</a:t>
                </a:r>
                <a:endParaRPr lang="en-GB">
                  <a:solidFill>
                    <a:schemeClr val="tx1"/>
                  </a:solidFill>
                  <a:effectLst>
                    <a:outerShdw blurRad="38100" dist="38100" dir="2700000" algn="tl">
                      <a:srgbClr val="FFFFFF"/>
                    </a:outerShdw>
                  </a:effectLst>
                  <a:latin typeface="Calibri" pitchFamily="34" charset="0"/>
                </a:endParaRPr>
              </a:p>
            </p:txBody>
          </p:sp>
          <p:sp>
            <p:nvSpPr>
              <p:cNvPr id="27"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2</a:t>
                </a:r>
                <a:endParaRPr lang="en-GB">
                  <a:solidFill>
                    <a:schemeClr val="tx1"/>
                  </a:solidFill>
                  <a:effectLst>
                    <a:outerShdw blurRad="38100" dist="38100" dir="2700000" algn="tl">
                      <a:srgbClr val="FFFFFF"/>
                    </a:outerShdw>
                  </a:effectLst>
                  <a:latin typeface="Calibri" pitchFamily="34" charset="0"/>
                </a:endParaRPr>
              </a:p>
            </p:txBody>
          </p:sp>
          <p:sp>
            <p:nvSpPr>
              <p:cNvPr id="28"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4</a:t>
                </a:r>
                <a:endParaRPr lang="en-GB">
                  <a:solidFill>
                    <a:schemeClr val="tx1"/>
                  </a:solidFill>
                  <a:effectLst>
                    <a:outerShdw blurRad="38100" dist="38100" dir="2700000" algn="tl">
                      <a:srgbClr val="FFFFFF"/>
                    </a:outerShdw>
                  </a:effectLst>
                  <a:latin typeface="Calibri" pitchFamily="34" charset="0"/>
                </a:endParaRPr>
              </a:p>
            </p:txBody>
          </p:sp>
          <p:sp>
            <p:nvSpPr>
              <p:cNvPr id="29"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6</a:t>
                </a:r>
                <a:endParaRPr lang="en-GB">
                  <a:solidFill>
                    <a:schemeClr val="tx1"/>
                  </a:solidFill>
                  <a:effectLst>
                    <a:outerShdw blurRad="38100" dist="38100" dir="2700000" algn="tl">
                      <a:srgbClr val="FFFFFF"/>
                    </a:outerShdw>
                  </a:effectLst>
                  <a:latin typeface="Calibri" pitchFamily="34" charset="0"/>
                </a:endParaRPr>
              </a:p>
            </p:txBody>
          </p:sp>
          <p:sp>
            <p:nvSpPr>
              <p:cNvPr id="30"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smtClean="0">
                    <a:solidFill>
                      <a:schemeClr val="tx1"/>
                    </a:solidFill>
                    <a:effectLst>
                      <a:outerShdw blurRad="38100" dist="38100" dir="2700000" algn="tl">
                        <a:srgbClr val="FFFFFF"/>
                      </a:outerShdw>
                    </a:effectLst>
                    <a:latin typeface="Calibri" pitchFamily="34" charset="0"/>
                  </a:rPr>
                  <a:t>8</a:t>
                </a:r>
                <a:endParaRPr lang="en-GB">
                  <a:solidFill>
                    <a:schemeClr val="tx1"/>
                  </a:solidFill>
                  <a:effectLst>
                    <a:outerShdw blurRad="38100" dist="38100" dir="2700000" algn="tl">
                      <a:srgbClr val="FFFFFF"/>
                    </a:outerShdw>
                  </a:effectLst>
                  <a:latin typeface="Calibri" pitchFamily="34" charset="0"/>
                </a:endParaRPr>
              </a:p>
            </p:txBody>
          </p:sp>
          <p:sp>
            <p:nvSpPr>
              <p:cNvPr id="31" name="Line 32"/>
              <p:cNvSpPr>
                <a:spLocks noChangeShapeType="1"/>
              </p:cNvSpPr>
              <p:nvPr/>
            </p:nvSpPr>
            <p:spPr bwMode="auto">
              <a:xfrm>
                <a:off x="2291" y="1495"/>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2" name="Line 33"/>
              <p:cNvSpPr>
                <a:spLocks noChangeShapeType="1"/>
              </p:cNvSpPr>
              <p:nvPr/>
            </p:nvSpPr>
            <p:spPr bwMode="auto">
              <a:xfrm>
                <a:off x="2291" y="187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3" name="Line 34"/>
              <p:cNvSpPr>
                <a:spLocks noChangeShapeType="1"/>
              </p:cNvSpPr>
              <p:nvPr/>
            </p:nvSpPr>
            <p:spPr bwMode="auto">
              <a:xfrm>
                <a:off x="2291" y="226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4" name="Line 35"/>
              <p:cNvSpPr>
                <a:spLocks noChangeShapeType="1"/>
              </p:cNvSpPr>
              <p:nvPr/>
            </p:nvSpPr>
            <p:spPr bwMode="auto">
              <a:xfrm>
                <a:off x="2291" y="2638"/>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5" name="Line 36"/>
              <p:cNvSpPr>
                <a:spLocks noChangeShapeType="1"/>
              </p:cNvSpPr>
              <p:nvPr/>
            </p:nvSpPr>
            <p:spPr bwMode="auto">
              <a:xfrm>
                <a:off x="2291" y="3039"/>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6" name="Line 37"/>
              <p:cNvSpPr>
                <a:spLocks noChangeShapeType="1"/>
              </p:cNvSpPr>
              <p:nvPr/>
            </p:nvSpPr>
            <p:spPr bwMode="auto">
              <a:xfrm>
                <a:off x="2291" y="3407"/>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7" name="Line 38"/>
              <p:cNvSpPr>
                <a:spLocks noChangeShapeType="1"/>
              </p:cNvSpPr>
              <p:nvPr/>
            </p:nvSpPr>
            <p:spPr bwMode="auto">
              <a:xfrm>
                <a:off x="2291" y="3783"/>
                <a:ext cx="159" cy="0"/>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38"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Pressure (GPa)</a:t>
                </a:r>
                <a:endParaRPr lang="en-GB" sz="2400">
                  <a:solidFill>
                    <a:schemeClr val="tx1"/>
                  </a:solidFill>
                  <a:effectLst>
                    <a:outerShdw blurRad="38100" dist="38100" dir="2700000" algn="tl">
                      <a:srgbClr val="FFFFFF"/>
                    </a:outerShdw>
                  </a:effectLst>
                  <a:latin typeface="Calibri" pitchFamily="34" charset="0"/>
                </a:endParaRPr>
              </a:p>
            </p:txBody>
          </p:sp>
          <p:sp>
            <p:nvSpPr>
              <p:cNvPr id="39"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smtClean="0">
                    <a:solidFill>
                      <a:schemeClr val="tx1"/>
                    </a:solidFill>
                    <a:effectLst>
                      <a:outerShdw blurRad="38100" dist="38100" dir="2700000" algn="tl">
                        <a:srgbClr val="FFFFFF"/>
                      </a:outerShdw>
                    </a:effectLst>
                    <a:latin typeface="Calibri" pitchFamily="34" charset="0"/>
                  </a:rPr>
                  <a:t>Depth (km)</a:t>
                </a:r>
                <a:endParaRPr lang="en-GB" sz="2400">
                  <a:solidFill>
                    <a:schemeClr val="tx1"/>
                  </a:solidFill>
                  <a:effectLst>
                    <a:outerShdw blurRad="38100" dist="38100" dir="2700000" algn="tl">
                      <a:srgbClr val="FFFFFF"/>
                    </a:outerShdw>
                  </a:effectLst>
                  <a:latin typeface="Calibri" pitchFamily="34" charset="0"/>
                </a:endParaRPr>
              </a:p>
            </p:txBody>
          </p:sp>
          <p:sp>
            <p:nvSpPr>
              <p:cNvPr id="40"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100</a:t>
                </a:r>
                <a:endParaRPr lang="en-GB">
                  <a:solidFill>
                    <a:schemeClr val="tx1"/>
                  </a:solidFill>
                  <a:effectLst>
                    <a:outerShdw blurRad="38100" dist="38100" dir="2700000" algn="tl">
                      <a:srgbClr val="FFFFFF"/>
                    </a:outerShdw>
                  </a:effectLst>
                  <a:latin typeface="Calibri" pitchFamily="34" charset="0"/>
                </a:endParaRPr>
              </a:p>
            </p:txBody>
          </p:sp>
          <p:sp>
            <p:nvSpPr>
              <p:cNvPr id="41"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smtClean="0">
                    <a:solidFill>
                      <a:schemeClr val="tx1"/>
                    </a:solidFill>
                    <a:effectLst>
                      <a:outerShdw blurRad="38100" dist="38100" dir="2700000" algn="tl">
                        <a:srgbClr val="FFFFFF"/>
                      </a:outerShdw>
                    </a:effectLst>
                    <a:latin typeface="Calibri" pitchFamily="34" charset="0"/>
                  </a:rPr>
                  <a:t>200</a:t>
                </a:r>
                <a:endParaRPr lang="en-GB">
                  <a:solidFill>
                    <a:schemeClr val="tx1"/>
                  </a:solidFill>
                  <a:effectLst>
                    <a:outerShdw blurRad="38100" dist="38100" dir="2700000" algn="tl">
                      <a:srgbClr val="FFFFFF"/>
                    </a:outerShdw>
                  </a:effectLst>
                  <a:latin typeface="Calibri" pitchFamily="34" charset="0"/>
                </a:endParaRPr>
              </a:p>
            </p:txBody>
          </p:sp>
          <p:sp>
            <p:nvSpPr>
              <p:cNvPr id="42" name="Line 47"/>
              <p:cNvSpPr>
                <a:spLocks noChangeShapeType="1"/>
              </p:cNvSpPr>
              <p:nvPr/>
            </p:nvSpPr>
            <p:spPr bwMode="auto">
              <a:xfrm>
                <a:off x="5297" y="1745"/>
                <a:ext cx="85" cy="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43" name="Line 48"/>
              <p:cNvSpPr>
                <a:spLocks noChangeShapeType="1"/>
              </p:cNvSpPr>
              <p:nvPr/>
            </p:nvSpPr>
            <p:spPr bwMode="auto">
              <a:xfrm>
                <a:off x="5297" y="2379"/>
                <a:ext cx="83" cy="1"/>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sp>
            <p:nvSpPr>
              <p:cNvPr id="44" name="Line 49"/>
              <p:cNvSpPr>
                <a:spLocks noChangeShapeType="1"/>
              </p:cNvSpPr>
              <p:nvPr/>
            </p:nvSpPr>
            <p:spPr bwMode="auto">
              <a:xfrm>
                <a:off x="5297" y="3022"/>
                <a:ext cx="82" cy="2"/>
              </a:xfrm>
              <a:prstGeom prst="line">
                <a:avLst/>
              </a:prstGeom>
              <a:noFill/>
              <a:ln w="28575">
                <a:solidFill>
                  <a:schemeClr val="tx1"/>
                </a:solidFill>
                <a:round/>
                <a:headEnd/>
                <a:tailEnd/>
              </a:ln>
              <a:effectLst/>
            </p:spPr>
            <p:txBody>
              <a:bodyPr anchor="ctr"/>
              <a:lstStyle/>
              <a:p>
                <a:pPr>
                  <a:defRPr/>
                </a:pPr>
                <a:endParaRPr lang="en-GB">
                  <a:latin typeface="Calibri" pitchFamily="34" charset="0"/>
                </a:endParaRPr>
              </a:p>
            </p:txBody>
          </p:sp>
        </p:grpSp>
        <p:sp>
          <p:nvSpPr>
            <p:cNvPr id="79" name="Rectangle 9"/>
            <p:cNvSpPr>
              <a:spLocks noChangeArrowheads="1"/>
            </p:cNvSpPr>
            <p:nvPr/>
          </p:nvSpPr>
          <p:spPr bwMode="auto">
            <a:xfrm rot="5400000">
              <a:off x="3743326" y="18002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grpSp>
      <p:cxnSp>
        <p:nvCxnSpPr>
          <p:cNvPr id="61444" name="Connettore 1 115"/>
          <p:cNvCxnSpPr>
            <a:cxnSpLocks noChangeShapeType="1"/>
          </p:cNvCxnSpPr>
          <p:nvPr/>
        </p:nvCxnSpPr>
        <p:spPr bwMode="auto">
          <a:xfrm flipV="1">
            <a:off x="4932363" y="3538538"/>
            <a:ext cx="271462" cy="611187"/>
          </a:xfrm>
          <a:prstGeom prst="line">
            <a:avLst/>
          </a:prstGeom>
          <a:noFill/>
          <a:ln w="28575" algn="ctr">
            <a:solidFill>
              <a:schemeClr val="tx1"/>
            </a:solidFill>
            <a:round/>
            <a:headEnd/>
            <a:tailEnd/>
          </a:ln>
        </p:spPr>
      </p:cxnSp>
      <p:cxnSp>
        <p:nvCxnSpPr>
          <p:cNvPr id="61445" name="Connettore 1 102"/>
          <p:cNvCxnSpPr>
            <a:cxnSpLocks noChangeShapeType="1"/>
          </p:cNvCxnSpPr>
          <p:nvPr/>
        </p:nvCxnSpPr>
        <p:spPr bwMode="auto">
          <a:xfrm rot="16200000" flipV="1">
            <a:off x="4164012" y="2465388"/>
            <a:ext cx="1393825" cy="76200"/>
          </a:xfrm>
          <a:prstGeom prst="line">
            <a:avLst/>
          </a:prstGeom>
          <a:noFill/>
          <a:ln w="38100" algn="ctr">
            <a:solidFill>
              <a:schemeClr val="tx1"/>
            </a:solidFill>
            <a:prstDash val="dash"/>
            <a:round/>
            <a:headEnd/>
            <a:tailEnd/>
          </a:ln>
        </p:spPr>
      </p:cxnSp>
      <p:cxnSp>
        <p:nvCxnSpPr>
          <p:cNvPr id="61446" name="Connettore 1 98"/>
          <p:cNvCxnSpPr>
            <a:cxnSpLocks noChangeShapeType="1"/>
          </p:cNvCxnSpPr>
          <p:nvPr/>
        </p:nvCxnSpPr>
        <p:spPr bwMode="auto">
          <a:xfrm rot="10800000">
            <a:off x="7196138" y="1806575"/>
            <a:ext cx="184150" cy="3379788"/>
          </a:xfrm>
          <a:prstGeom prst="line">
            <a:avLst/>
          </a:prstGeom>
          <a:noFill/>
          <a:ln w="38100" algn="ctr">
            <a:solidFill>
              <a:schemeClr val="tx1"/>
            </a:solidFill>
            <a:prstDash val="dash"/>
            <a:round/>
            <a:headEnd/>
            <a:tailEnd/>
          </a:ln>
        </p:spPr>
      </p:cxnSp>
      <p:cxnSp>
        <p:nvCxnSpPr>
          <p:cNvPr id="61447" name="Connettore 1 99"/>
          <p:cNvCxnSpPr>
            <a:cxnSpLocks noChangeShapeType="1"/>
          </p:cNvCxnSpPr>
          <p:nvPr/>
        </p:nvCxnSpPr>
        <p:spPr bwMode="auto">
          <a:xfrm rot="16200000" flipV="1">
            <a:off x="5469731" y="3107532"/>
            <a:ext cx="2754313" cy="152400"/>
          </a:xfrm>
          <a:prstGeom prst="line">
            <a:avLst/>
          </a:prstGeom>
          <a:noFill/>
          <a:ln w="38100" algn="ctr">
            <a:solidFill>
              <a:schemeClr val="tx1"/>
            </a:solidFill>
            <a:prstDash val="dash"/>
            <a:round/>
            <a:headEnd/>
            <a:tailEnd/>
          </a:ln>
        </p:spPr>
      </p:cxnSp>
      <p:cxnSp>
        <p:nvCxnSpPr>
          <p:cNvPr id="61448" name="Connettore 1 100"/>
          <p:cNvCxnSpPr>
            <a:cxnSpLocks noChangeShapeType="1"/>
          </p:cNvCxnSpPr>
          <p:nvPr/>
        </p:nvCxnSpPr>
        <p:spPr bwMode="auto">
          <a:xfrm rot="16200000" flipV="1">
            <a:off x="5086350" y="2859088"/>
            <a:ext cx="2225675" cy="120650"/>
          </a:xfrm>
          <a:prstGeom prst="line">
            <a:avLst/>
          </a:prstGeom>
          <a:noFill/>
          <a:ln w="38100" algn="ctr">
            <a:solidFill>
              <a:schemeClr val="tx1"/>
            </a:solidFill>
            <a:prstDash val="dash"/>
            <a:round/>
            <a:headEnd/>
            <a:tailEnd/>
          </a:ln>
        </p:spPr>
      </p:cxnSp>
      <p:cxnSp>
        <p:nvCxnSpPr>
          <p:cNvPr id="61449" name="Connettore 1 101"/>
          <p:cNvCxnSpPr>
            <a:cxnSpLocks noChangeShapeType="1"/>
          </p:cNvCxnSpPr>
          <p:nvPr/>
        </p:nvCxnSpPr>
        <p:spPr bwMode="auto">
          <a:xfrm rot="16200000" flipV="1">
            <a:off x="4637088" y="2655887"/>
            <a:ext cx="1797050" cy="98425"/>
          </a:xfrm>
          <a:prstGeom prst="line">
            <a:avLst/>
          </a:prstGeom>
          <a:noFill/>
          <a:ln w="38100" algn="ctr">
            <a:solidFill>
              <a:schemeClr val="tx1"/>
            </a:solidFill>
            <a:prstDash val="dash"/>
            <a:round/>
            <a:headEnd/>
            <a:tailEnd/>
          </a:ln>
        </p:spPr>
      </p:cxnSp>
      <p:sp>
        <p:nvSpPr>
          <p:cNvPr id="78" name="Freeform 7"/>
          <p:cNvSpPr>
            <a:spLocks/>
          </p:cNvSpPr>
          <p:nvPr/>
        </p:nvSpPr>
        <p:spPr bwMode="auto">
          <a:xfrm rot="5400000">
            <a:off x="3713957" y="2870994"/>
            <a:ext cx="3821112" cy="3670300"/>
          </a:xfrm>
          <a:custGeom>
            <a:avLst/>
            <a:gdLst>
              <a:gd name="connsiteX0" fmla="*/ 0 w 2694"/>
              <a:gd name="connsiteY0" fmla="*/ 2067 h 2067"/>
              <a:gd name="connsiteX1" fmla="*/ 1050 w 2694"/>
              <a:gd name="connsiteY1" fmla="*/ 687 h 2067"/>
              <a:gd name="connsiteX2" fmla="*/ 1734 w 2694"/>
              <a:gd name="connsiteY2" fmla="*/ 39 h 2067"/>
              <a:gd name="connsiteX3" fmla="*/ 2694 w 2694"/>
              <a:gd name="connsiteY3" fmla="*/ 454 h 2067"/>
              <a:gd name="connsiteX0" fmla="*/ 0 w 2694"/>
              <a:gd name="connsiteY0" fmla="*/ 1662 h 1662"/>
              <a:gd name="connsiteX1" fmla="*/ 1050 w 2694"/>
              <a:gd name="connsiteY1" fmla="*/ 282 h 1662"/>
              <a:gd name="connsiteX2" fmla="*/ 1608 w 2694"/>
              <a:gd name="connsiteY2" fmla="*/ 39 h 1662"/>
              <a:gd name="connsiteX3" fmla="*/ 2694 w 2694"/>
              <a:gd name="connsiteY3" fmla="*/ 49 h 1662"/>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695 h 1695"/>
              <a:gd name="connsiteX1" fmla="*/ 1050 w 2682"/>
              <a:gd name="connsiteY1" fmla="*/ 315 h 1695"/>
              <a:gd name="connsiteX2" fmla="*/ 1608 w 2682"/>
              <a:gd name="connsiteY2" fmla="*/ 72 h 1695"/>
              <a:gd name="connsiteX3" fmla="*/ 2682 w 2682"/>
              <a:gd name="connsiteY3" fmla="*/ 0 h 1695"/>
              <a:gd name="connsiteX0" fmla="*/ 0 w 2682"/>
              <a:gd name="connsiteY0" fmla="*/ 1772 h 1772"/>
              <a:gd name="connsiteX1" fmla="*/ 1050 w 2682"/>
              <a:gd name="connsiteY1" fmla="*/ 392 h 1772"/>
              <a:gd name="connsiteX2" fmla="*/ 2118 w 2682"/>
              <a:gd name="connsiteY2" fmla="*/ 26 h 1772"/>
              <a:gd name="connsiteX3" fmla="*/ 2682 w 2682"/>
              <a:gd name="connsiteY3" fmla="*/ 77 h 1772"/>
              <a:gd name="connsiteX0" fmla="*/ 0 w 2682"/>
              <a:gd name="connsiteY0" fmla="*/ 1798 h 1798"/>
              <a:gd name="connsiteX1" fmla="*/ 1050 w 2682"/>
              <a:gd name="connsiteY1" fmla="*/ 418 h 1798"/>
              <a:gd name="connsiteX2" fmla="*/ 2118 w 2682"/>
              <a:gd name="connsiteY2" fmla="*/ 52 h 1798"/>
              <a:gd name="connsiteX3" fmla="*/ 2682 w 2682"/>
              <a:gd name="connsiteY3" fmla="*/ 0 h 1798"/>
              <a:gd name="connsiteX0" fmla="*/ 0 w 2682"/>
              <a:gd name="connsiteY0" fmla="*/ 1877 h 1877"/>
              <a:gd name="connsiteX1" fmla="*/ 1243 w 2682"/>
              <a:gd name="connsiteY1" fmla="*/ 291 h 1877"/>
              <a:gd name="connsiteX2" fmla="*/ 2118 w 2682"/>
              <a:gd name="connsiteY2" fmla="*/ 131 h 1877"/>
              <a:gd name="connsiteX3" fmla="*/ 2682 w 2682"/>
              <a:gd name="connsiteY3" fmla="*/ 79 h 1877"/>
              <a:gd name="connsiteX0" fmla="*/ 0 w 2682"/>
              <a:gd name="connsiteY0" fmla="*/ 1798 h 1798"/>
              <a:gd name="connsiteX1" fmla="*/ 1243 w 2682"/>
              <a:gd name="connsiteY1" fmla="*/ 212 h 1798"/>
              <a:gd name="connsiteX2" fmla="*/ 2118 w 2682"/>
              <a:gd name="connsiteY2" fmla="*/ 52 h 1798"/>
              <a:gd name="connsiteX3" fmla="*/ 2682 w 2682"/>
              <a:gd name="connsiteY3" fmla="*/ 0 h 1798"/>
              <a:gd name="connsiteX0" fmla="*/ 0 w 2682"/>
              <a:gd name="connsiteY0" fmla="*/ 1857 h 1857"/>
              <a:gd name="connsiteX1" fmla="*/ 1798 w 2682"/>
              <a:gd name="connsiteY1" fmla="*/ 113 h 1857"/>
              <a:gd name="connsiteX2" fmla="*/ 2118 w 2682"/>
              <a:gd name="connsiteY2" fmla="*/ 111 h 1857"/>
              <a:gd name="connsiteX3" fmla="*/ 2682 w 2682"/>
              <a:gd name="connsiteY3" fmla="*/ 59 h 1857"/>
              <a:gd name="connsiteX0" fmla="*/ 0 w 2682"/>
              <a:gd name="connsiteY0" fmla="*/ 1798 h 1798"/>
              <a:gd name="connsiteX1" fmla="*/ 1798 w 2682"/>
              <a:gd name="connsiteY1" fmla="*/ 54 h 1798"/>
              <a:gd name="connsiteX2" fmla="*/ 2118 w 2682"/>
              <a:gd name="connsiteY2" fmla="*/ 52 h 1798"/>
              <a:gd name="connsiteX3" fmla="*/ 2682 w 2682"/>
              <a:gd name="connsiteY3" fmla="*/ 0 h 1798"/>
              <a:gd name="connsiteX0" fmla="*/ 0 w 2682"/>
              <a:gd name="connsiteY0" fmla="*/ 1827 h 1827"/>
              <a:gd name="connsiteX1" fmla="*/ 1798 w 2682"/>
              <a:gd name="connsiteY1" fmla="*/ 83 h 1827"/>
              <a:gd name="connsiteX2" fmla="*/ 2323 w 2682"/>
              <a:gd name="connsiteY2" fmla="*/ 26 h 1827"/>
              <a:gd name="connsiteX3" fmla="*/ 2682 w 2682"/>
              <a:gd name="connsiteY3" fmla="*/ 29 h 1827"/>
              <a:gd name="connsiteX0" fmla="*/ 0 w 2682"/>
              <a:gd name="connsiteY0" fmla="*/ 1801 h 1801"/>
              <a:gd name="connsiteX1" fmla="*/ 1798 w 2682"/>
              <a:gd name="connsiteY1" fmla="*/ 57 h 1801"/>
              <a:gd name="connsiteX2" fmla="*/ 2323 w 2682"/>
              <a:gd name="connsiteY2" fmla="*/ 0 h 1801"/>
              <a:gd name="connsiteX3" fmla="*/ 2682 w 2682"/>
              <a:gd name="connsiteY3" fmla="*/ 3 h 1801"/>
              <a:gd name="connsiteX0" fmla="*/ 0 w 2688"/>
              <a:gd name="connsiteY0" fmla="*/ 1839 h 1839"/>
              <a:gd name="connsiteX1" fmla="*/ 1798 w 2688"/>
              <a:gd name="connsiteY1" fmla="*/ 95 h 1839"/>
              <a:gd name="connsiteX2" fmla="*/ 2323 w 2688"/>
              <a:gd name="connsiteY2" fmla="*/ 38 h 1839"/>
              <a:gd name="connsiteX3" fmla="*/ 2688 w 2688"/>
              <a:gd name="connsiteY3" fmla="*/ 0 h 1839"/>
              <a:gd name="connsiteX0" fmla="*/ 0 w 2688"/>
              <a:gd name="connsiteY0" fmla="*/ 1839 h 1839"/>
              <a:gd name="connsiteX1" fmla="*/ 1798 w 2688"/>
              <a:gd name="connsiteY1" fmla="*/ 95 h 1839"/>
              <a:gd name="connsiteX2" fmla="*/ 2323 w 2688"/>
              <a:gd name="connsiteY2" fmla="*/ 38 h 1839"/>
              <a:gd name="connsiteX3" fmla="*/ 2688 w 2688"/>
              <a:gd name="connsiteY3" fmla="*/ 0 h 1839"/>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1825 h 1825"/>
              <a:gd name="connsiteX1" fmla="*/ 1228 w 2118"/>
              <a:gd name="connsiteY1" fmla="*/ 95 h 1825"/>
              <a:gd name="connsiteX2" fmla="*/ 1753 w 2118"/>
              <a:gd name="connsiteY2" fmla="*/ 38 h 1825"/>
              <a:gd name="connsiteX3" fmla="*/ 2118 w 2118"/>
              <a:gd name="connsiteY3" fmla="*/ 0 h 1825"/>
              <a:gd name="connsiteX0" fmla="*/ 0 w 2118"/>
              <a:gd name="connsiteY0" fmla="*/ 2289 h 2289"/>
              <a:gd name="connsiteX1" fmla="*/ 1384 w 2118"/>
              <a:gd name="connsiteY1" fmla="*/ 65 h 2289"/>
              <a:gd name="connsiteX2" fmla="*/ 1753 w 2118"/>
              <a:gd name="connsiteY2" fmla="*/ 502 h 2289"/>
              <a:gd name="connsiteX3" fmla="*/ 2118 w 2118"/>
              <a:gd name="connsiteY3" fmla="*/ 464 h 2289"/>
              <a:gd name="connsiteX0" fmla="*/ 0 w 2118"/>
              <a:gd name="connsiteY0" fmla="*/ 2294 h 2294"/>
              <a:gd name="connsiteX1" fmla="*/ 1384 w 2118"/>
              <a:gd name="connsiteY1" fmla="*/ 70 h 2294"/>
              <a:gd name="connsiteX2" fmla="*/ 1837 w 2118"/>
              <a:gd name="connsiteY2" fmla="*/ 0 h 2294"/>
              <a:gd name="connsiteX3" fmla="*/ 2118 w 2118"/>
              <a:gd name="connsiteY3" fmla="*/ 469 h 2294"/>
              <a:gd name="connsiteX0" fmla="*/ 0 w 2112"/>
              <a:gd name="connsiteY0" fmla="*/ 2312 h 2312"/>
              <a:gd name="connsiteX1" fmla="*/ 1384 w 2112"/>
              <a:gd name="connsiteY1" fmla="*/ 88 h 2312"/>
              <a:gd name="connsiteX2" fmla="*/ 1837 w 2112"/>
              <a:gd name="connsiteY2" fmla="*/ 18 h 2312"/>
              <a:gd name="connsiteX3" fmla="*/ 2112 w 2112"/>
              <a:gd name="connsiteY3" fmla="*/ 0 h 2312"/>
            </a:gdLst>
            <a:ahLst/>
            <a:cxnLst>
              <a:cxn ang="0">
                <a:pos x="connsiteX0" y="connsiteY0"/>
              </a:cxn>
              <a:cxn ang="0">
                <a:pos x="connsiteX1" y="connsiteY1"/>
              </a:cxn>
              <a:cxn ang="0">
                <a:pos x="connsiteX2" y="connsiteY2"/>
              </a:cxn>
              <a:cxn ang="0">
                <a:pos x="connsiteX3" y="connsiteY3"/>
              </a:cxn>
            </a:cxnLst>
            <a:rect l="l" t="t" r="r" b="b"/>
            <a:pathLst>
              <a:path w="2112" h="2312">
                <a:moveTo>
                  <a:pt x="0" y="2312"/>
                </a:moveTo>
                <a:cubicBezTo>
                  <a:pt x="169" y="1860"/>
                  <a:pt x="941" y="221"/>
                  <a:pt x="1384" y="88"/>
                </a:cubicBezTo>
                <a:cubicBezTo>
                  <a:pt x="1544" y="23"/>
                  <a:pt x="1565" y="50"/>
                  <a:pt x="1837" y="18"/>
                </a:cubicBezTo>
                <a:cubicBezTo>
                  <a:pt x="1868" y="19"/>
                  <a:pt x="1806" y="21"/>
                  <a:pt x="2112" y="0"/>
                </a:cubicBezTo>
              </a:path>
            </a:pathLst>
          </a:custGeom>
          <a:noFill/>
          <a:ln w="38100" cap="flat" cmpd="sng">
            <a:solidFill>
              <a:srgbClr val="0066FF"/>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75" name="Stella a 5 punte 74"/>
          <p:cNvSpPr/>
          <p:nvPr/>
        </p:nvSpPr>
        <p:spPr bwMode="auto">
          <a:xfrm>
            <a:off x="7227888" y="5257800"/>
            <a:ext cx="369887"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76" name="Stella a 5 punte 75"/>
          <p:cNvSpPr/>
          <p:nvPr/>
        </p:nvSpPr>
        <p:spPr bwMode="auto">
          <a:xfrm>
            <a:off x="6750050" y="4572000"/>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77" name="Stella a 5 punte 76"/>
          <p:cNvSpPr/>
          <p:nvPr/>
        </p:nvSpPr>
        <p:spPr bwMode="auto">
          <a:xfrm>
            <a:off x="6105525" y="4025900"/>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2" name="Stella a 5 punte 91"/>
          <p:cNvSpPr/>
          <p:nvPr/>
        </p:nvSpPr>
        <p:spPr bwMode="auto">
          <a:xfrm>
            <a:off x="5422900" y="3556000"/>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8" name="Stella a 5 punte 97"/>
          <p:cNvSpPr/>
          <p:nvPr/>
        </p:nvSpPr>
        <p:spPr bwMode="auto">
          <a:xfrm>
            <a:off x="4708525" y="3159125"/>
            <a:ext cx="369888" cy="381000"/>
          </a:xfrm>
          <a:prstGeom prst="star5">
            <a:avLst/>
          </a:prstGeom>
          <a:solidFill>
            <a:srgbClr val="FF66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61457" name="Text Box 28"/>
          <p:cNvSpPr txBox="1">
            <a:spLocks noChangeArrowheads="1"/>
          </p:cNvSpPr>
          <p:nvPr/>
        </p:nvSpPr>
        <p:spPr bwMode="auto">
          <a:xfrm>
            <a:off x="6824663" y="4054475"/>
            <a:ext cx="561975" cy="441325"/>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A</a:t>
            </a:r>
          </a:p>
        </p:txBody>
      </p:sp>
      <p:sp>
        <p:nvSpPr>
          <p:cNvPr id="86" name="Text Box 3"/>
          <p:cNvSpPr txBox="1">
            <a:spLocks noChangeArrowheads="1"/>
          </p:cNvSpPr>
          <p:nvPr/>
        </p:nvSpPr>
        <p:spPr bwMode="auto">
          <a:xfrm>
            <a:off x="317500" y="768350"/>
            <a:ext cx="2719388" cy="5324535"/>
          </a:xfrm>
          <a:prstGeom prst="rect">
            <a:avLst/>
          </a:prstGeom>
          <a:noFill/>
          <a:ln w="9525">
            <a:noFill/>
            <a:miter lim="800000"/>
            <a:headEnd/>
            <a:tailEnd/>
          </a:ln>
          <a:effectLst/>
        </p:spPr>
        <p:txBody>
          <a:bodyPr wrap="square">
            <a:spAutoFit/>
          </a:bodyPr>
          <a:lstStyle/>
          <a:p>
            <a:pPr>
              <a:defRPr/>
            </a:pPr>
            <a:r>
              <a:rPr lang="en-GB" sz="2800" dirty="0" smtClean="0">
                <a:solidFill>
                  <a:schemeClr val="bg1"/>
                </a:solidFill>
                <a:effectLst>
                  <a:outerShdw blurRad="38100" dist="38100" dir="2700000" algn="tl">
                    <a:srgbClr val="000000"/>
                  </a:outerShdw>
                </a:effectLst>
                <a:latin typeface="Calibri" pitchFamily="34" charset="0"/>
                <a:sym typeface="Wingdings" pitchFamily="2" charset="2"/>
              </a:rPr>
              <a:t>To calculate Tp you should raise the parcel along a solid mantle adiabat from the melting depth to the surface.</a:t>
            </a:r>
          </a:p>
          <a:p>
            <a:pPr>
              <a:defRPr/>
            </a:pPr>
            <a:endParaRPr lang="en-GB" sz="2400" dirty="0" smtClean="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400" dirty="0" smtClean="0">
                <a:solidFill>
                  <a:schemeClr val="bg1"/>
                </a:solidFill>
                <a:effectLst>
                  <a:outerShdw blurRad="38100" dist="38100" dir="2700000" algn="tl">
                    <a:srgbClr val="000000"/>
                  </a:outerShdw>
                </a:effectLst>
                <a:latin typeface="Calibri" pitchFamily="34" charset="0"/>
                <a:sym typeface="Wingdings" pitchFamily="2" charset="2"/>
              </a:rPr>
              <a:t>It is not a matter if the mantle was on the conductive or convective segment of the geotherm…</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61459" name="Text Box 28"/>
          <p:cNvSpPr txBox="1">
            <a:spLocks noChangeArrowheads="1"/>
          </p:cNvSpPr>
          <p:nvPr/>
        </p:nvSpPr>
        <p:spPr bwMode="auto">
          <a:xfrm>
            <a:off x="6369050" y="3651250"/>
            <a:ext cx="560388" cy="439738"/>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B</a:t>
            </a:r>
          </a:p>
        </p:txBody>
      </p:sp>
      <p:sp>
        <p:nvSpPr>
          <p:cNvPr id="61460" name="Text Box 28"/>
          <p:cNvSpPr txBox="1">
            <a:spLocks noChangeArrowheads="1"/>
          </p:cNvSpPr>
          <p:nvPr/>
        </p:nvSpPr>
        <p:spPr bwMode="auto">
          <a:xfrm>
            <a:off x="5715000" y="3095625"/>
            <a:ext cx="560388" cy="441325"/>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C</a:t>
            </a:r>
          </a:p>
        </p:txBody>
      </p:sp>
      <p:sp>
        <p:nvSpPr>
          <p:cNvPr id="61461" name="Text Box 28"/>
          <p:cNvSpPr txBox="1">
            <a:spLocks noChangeArrowheads="1"/>
          </p:cNvSpPr>
          <p:nvPr/>
        </p:nvSpPr>
        <p:spPr bwMode="auto">
          <a:xfrm>
            <a:off x="5062538" y="2517775"/>
            <a:ext cx="560387" cy="439738"/>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D</a:t>
            </a:r>
          </a:p>
        </p:txBody>
      </p:sp>
      <p:sp>
        <p:nvSpPr>
          <p:cNvPr id="61462" name="Text Box 28"/>
          <p:cNvSpPr txBox="1">
            <a:spLocks noChangeArrowheads="1"/>
          </p:cNvSpPr>
          <p:nvPr/>
        </p:nvSpPr>
        <p:spPr bwMode="auto">
          <a:xfrm>
            <a:off x="4300538" y="1917700"/>
            <a:ext cx="560387" cy="441325"/>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rgbClr val="0066FF"/>
                </a:solidFill>
                <a:effectLst/>
                <a:latin typeface="Calibri" pitchFamily="34" charset="0"/>
              </a:rPr>
              <a:t>E</a:t>
            </a:r>
          </a:p>
        </p:txBody>
      </p:sp>
      <p:sp>
        <p:nvSpPr>
          <p:cNvPr id="61463" name="Text Box 28"/>
          <p:cNvSpPr txBox="1">
            <a:spLocks noChangeArrowheads="1"/>
          </p:cNvSpPr>
          <p:nvPr/>
        </p:nvSpPr>
        <p:spPr bwMode="auto">
          <a:xfrm>
            <a:off x="4168775" y="5172075"/>
            <a:ext cx="3135313" cy="1471613"/>
          </a:xfrm>
          <a:prstGeom prst="rect">
            <a:avLst/>
          </a:prstGeom>
          <a:noFill/>
          <a:ln w="9525" algn="ctr">
            <a:noFill/>
            <a:miter lim="800000"/>
            <a:headEnd/>
            <a:tailEnd/>
          </a:ln>
        </p:spPr>
        <p:txBody>
          <a:bodyPr>
            <a:spAutoFit/>
          </a:bodyPr>
          <a:lstStyle/>
          <a:p>
            <a:pPr algn="ctr">
              <a:lnSpc>
                <a:spcPct val="80000"/>
              </a:lnSpc>
              <a:spcBef>
                <a:spcPct val="50000"/>
              </a:spcBef>
            </a:pPr>
            <a:r>
              <a:rPr lang="en-GB" sz="2800">
                <a:solidFill>
                  <a:schemeClr val="tx1"/>
                </a:solidFill>
                <a:effectLst/>
                <a:latin typeface="Calibri" pitchFamily="34" charset="0"/>
              </a:rPr>
              <a:t>What is the Mantle Potential Temperature at these points?</a:t>
            </a:r>
          </a:p>
        </p:txBody>
      </p:sp>
      <p:sp>
        <p:nvSpPr>
          <p:cNvPr id="61464" name="Text Box 28"/>
          <p:cNvSpPr txBox="1">
            <a:spLocks noChangeArrowheads="1"/>
          </p:cNvSpPr>
          <p:nvPr/>
        </p:nvSpPr>
        <p:spPr bwMode="auto">
          <a:xfrm>
            <a:off x="6945313"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1550</a:t>
            </a:r>
          </a:p>
        </p:txBody>
      </p:sp>
      <p:sp>
        <p:nvSpPr>
          <p:cNvPr id="61465" name="Text Box 28"/>
          <p:cNvSpPr txBox="1">
            <a:spLocks noChangeArrowheads="1"/>
          </p:cNvSpPr>
          <p:nvPr/>
        </p:nvSpPr>
        <p:spPr bwMode="auto">
          <a:xfrm>
            <a:off x="6434138"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1480</a:t>
            </a:r>
          </a:p>
        </p:txBody>
      </p:sp>
      <p:sp>
        <p:nvSpPr>
          <p:cNvPr id="61466" name="Text Box 28"/>
          <p:cNvSpPr txBox="1">
            <a:spLocks noChangeArrowheads="1"/>
          </p:cNvSpPr>
          <p:nvPr/>
        </p:nvSpPr>
        <p:spPr bwMode="auto">
          <a:xfrm>
            <a:off x="5845175"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1350</a:t>
            </a:r>
          </a:p>
        </p:txBody>
      </p:sp>
      <p:sp>
        <p:nvSpPr>
          <p:cNvPr id="61467" name="Text Box 28"/>
          <p:cNvSpPr txBox="1">
            <a:spLocks noChangeArrowheads="1"/>
          </p:cNvSpPr>
          <p:nvPr/>
        </p:nvSpPr>
        <p:spPr bwMode="auto">
          <a:xfrm>
            <a:off x="5257800"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1220</a:t>
            </a:r>
          </a:p>
        </p:txBody>
      </p:sp>
      <p:sp>
        <p:nvSpPr>
          <p:cNvPr id="185" name="Figura a mano libera 184"/>
          <p:cNvSpPr/>
          <p:nvPr/>
        </p:nvSpPr>
        <p:spPr bwMode="auto">
          <a:xfrm>
            <a:off x="4789488" y="1785938"/>
            <a:ext cx="3733800" cy="4821237"/>
          </a:xfrm>
          <a:custGeom>
            <a:avLst/>
            <a:gdLst>
              <a:gd name="connsiteX0" fmla="*/ 0 w 3733800"/>
              <a:gd name="connsiteY0" fmla="*/ 0 h 4822372"/>
              <a:gd name="connsiteX1" fmla="*/ 1578429 w 3733800"/>
              <a:gd name="connsiteY1" fmla="*/ 1306286 h 4822372"/>
              <a:gd name="connsiteX2" fmla="*/ 2808515 w 3733800"/>
              <a:gd name="connsiteY2" fmla="*/ 2460172 h 4822372"/>
              <a:gd name="connsiteX3" fmla="*/ 3352800 w 3733800"/>
              <a:gd name="connsiteY3" fmla="*/ 3712029 h 4822372"/>
              <a:gd name="connsiteX4" fmla="*/ 3733800 w 3733800"/>
              <a:gd name="connsiteY4" fmla="*/ 4822372 h 48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4822372">
                <a:moveTo>
                  <a:pt x="0" y="0"/>
                </a:moveTo>
                <a:cubicBezTo>
                  <a:pt x="555171" y="448128"/>
                  <a:pt x="1110343" y="896257"/>
                  <a:pt x="1578429" y="1306286"/>
                </a:cubicBezTo>
                <a:cubicBezTo>
                  <a:pt x="2046515" y="1716315"/>
                  <a:pt x="2512787" y="2059215"/>
                  <a:pt x="2808515" y="2460172"/>
                </a:cubicBezTo>
                <a:cubicBezTo>
                  <a:pt x="3104244" y="2861129"/>
                  <a:pt x="3198586" y="3318329"/>
                  <a:pt x="3352800" y="3712029"/>
                </a:cubicBezTo>
                <a:cubicBezTo>
                  <a:pt x="3507014" y="4105729"/>
                  <a:pt x="3620407" y="4464050"/>
                  <a:pt x="3733800" y="4822372"/>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87" name="Stella a 5 punte 86"/>
          <p:cNvSpPr/>
          <p:nvPr/>
        </p:nvSpPr>
        <p:spPr bwMode="auto">
          <a:xfrm>
            <a:off x="7216775" y="5257800"/>
            <a:ext cx="369888"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88" name="Stella a 5 punte 87"/>
          <p:cNvSpPr/>
          <p:nvPr/>
        </p:nvSpPr>
        <p:spPr bwMode="auto">
          <a:xfrm>
            <a:off x="6738938" y="4572000"/>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89" name="Stella a 5 punte 88"/>
          <p:cNvSpPr/>
          <p:nvPr/>
        </p:nvSpPr>
        <p:spPr bwMode="auto">
          <a:xfrm>
            <a:off x="6094413" y="4025900"/>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0" name="Stella a 5 punte 89"/>
          <p:cNvSpPr/>
          <p:nvPr/>
        </p:nvSpPr>
        <p:spPr bwMode="auto">
          <a:xfrm>
            <a:off x="5411788" y="3556000"/>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1" name="Stella a 5 punte 90"/>
          <p:cNvSpPr/>
          <p:nvPr/>
        </p:nvSpPr>
        <p:spPr bwMode="auto">
          <a:xfrm>
            <a:off x="4697413" y="3159125"/>
            <a:ext cx="369887" cy="381000"/>
          </a:xfrm>
          <a:prstGeom prst="star5">
            <a:avLst/>
          </a:prstGeom>
          <a:solidFill>
            <a:srgbClr val="FFFF00"/>
          </a:solidFill>
          <a:ln w="19050"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1474" name="Text Box 28"/>
          <p:cNvSpPr txBox="1">
            <a:spLocks noChangeArrowheads="1"/>
          </p:cNvSpPr>
          <p:nvPr/>
        </p:nvSpPr>
        <p:spPr bwMode="auto">
          <a:xfrm>
            <a:off x="4518025" y="1692275"/>
            <a:ext cx="609600" cy="266700"/>
          </a:xfrm>
          <a:prstGeom prst="rect">
            <a:avLst/>
          </a:prstGeom>
          <a:solidFill>
            <a:schemeClr val="bg1"/>
          </a:solidFill>
          <a:ln w="9525" algn="ctr">
            <a:noFill/>
            <a:miter lim="800000"/>
            <a:headEnd/>
            <a:tailEnd/>
          </a:ln>
        </p:spPr>
        <p:txBody>
          <a:bodyPr>
            <a:spAutoFit/>
          </a:bodyPr>
          <a:lstStyle/>
          <a:p>
            <a:pPr algn="ctr">
              <a:lnSpc>
                <a:spcPct val="80000"/>
              </a:lnSpc>
              <a:spcBef>
                <a:spcPct val="50000"/>
              </a:spcBef>
            </a:pPr>
            <a:r>
              <a:rPr lang="en-GB" sz="1400">
                <a:solidFill>
                  <a:srgbClr val="FF0000"/>
                </a:solidFill>
                <a:effectLst/>
                <a:latin typeface="Calibri" pitchFamily="34" charset="0"/>
              </a:rPr>
              <a:t>1110</a:t>
            </a:r>
          </a:p>
        </p:txBody>
      </p:sp>
      <p:sp>
        <p:nvSpPr>
          <p:cNvPr id="61475" name="Text Box 28"/>
          <p:cNvSpPr txBox="1">
            <a:spLocks noChangeArrowheads="1"/>
          </p:cNvSpPr>
          <p:nvPr/>
        </p:nvSpPr>
        <p:spPr bwMode="auto">
          <a:xfrm>
            <a:off x="6924675" y="3097213"/>
            <a:ext cx="900113" cy="617798"/>
          </a:xfrm>
          <a:prstGeom prst="rect">
            <a:avLst/>
          </a:prstGeom>
          <a:noFill/>
          <a:ln w="9525" algn="ctr">
            <a:noFill/>
            <a:miter lim="800000"/>
            <a:headEnd/>
            <a:tailEnd/>
          </a:ln>
        </p:spPr>
        <p:txBody>
          <a:bodyPr>
            <a:spAutoFit/>
          </a:bodyPr>
          <a:lstStyle/>
          <a:p>
            <a:pPr algn="ctr">
              <a:lnSpc>
                <a:spcPct val="70000"/>
              </a:lnSpc>
              <a:spcBef>
                <a:spcPct val="50000"/>
              </a:spcBef>
            </a:pPr>
            <a:r>
              <a:rPr lang="en-GB" sz="1600">
                <a:solidFill>
                  <a:srgbClr val="FF0000"/>
                </a:solidFill>
                <a:effectLst/>
                <a:latin typeface="Calibri" pitchFamily="34" charset="0"/>
              </a:rPr>
              <a:t>Partial melting </a:t>
            </a:r>
            <a:r>
              <a:rPr lang="en-GB" sz="1600" smtClean="0">
                <a:solidFill>
                  <a:srgbClr val="FF0000"/>
                </a:solidFill>
                <a:effectLst/>
                <a:latin typeface="Calibri" pitchFamily="34" charset="0"/>
              </a:rPr>
              <a:t>begins</a:t>
            </a:r>
            <a:endParaRPr lang="en-GB" sz="1600">
              <a:solidFill>
                <a:srgbClr val="FF0000"/>
              </a:solidFill>
              <a:effectLst/>
              <a:latin typeface="Calibri" pitchFamily="34" charset="0"/>
            </a:endParaRPr>
          </a:p>
        </p:txBody>
      </p:sp>
      <p:sp>
        <p:nvSpPr>
          <p:cNvPr id="61476" name="Text Box 28"/>
          <p:cNvSpPr txBox="1">
            <a:spLocks noChangeArrowheads="1"/>
          </p:cNvSpPr>
          <p:nvPr/>
        </p:nvSpPr>
        <p:spPr bwMode="auto">
          <a:xfrm>
            <a:off x="3981450" y="4421188"/>
            <a:ext cx="1947863" cy="433387"/>
          </a:xfrm>
          <a:prstGeom prst="rect">
            <a:avLst/>
          </a:prstGeom>
          <a:noFill/>
          <a:ln w="9525" algn="ctr">
            <a:noFill/>
            <a:miter lim="800000"/>
            <a:headEnd/>
            <a:tailEnd/>
          </a:ln>
        </p:spPr>
        <p:txBody>
          <a:bodyPr>
            <a:spAutoFit/>
          </a:bodyPr>
          <a:lstStyle/>
          <a:p>
            <a:pPr>
              <a:lnSpc>
                <a:spcPct val="80000"/>
              </a:lnSpc>
              <a:spcBef>
                <a:spcPct val="50000"/>
              </a:spcBef>
            </a:pPr>
            <a:r>
              <a:rPr lang="en-GB" sz="2800" dirty="0">
                <a:solidFill>
                  <a:schemeClr val="tx1"/>
                </a:solidFill>
                <a:effectLst/>
                <a:latin typeface="Calibri" pitchFamily="34" charset="0"/>
              </a:rPr>
              <a:t>Geotherm</a:t>
            </a:r>
          </a:p>
        </p:txBody>
      </p:sp>
      <p:sp>
        <p:nvSpPr>
          <p:cNvPr id="61477" name="Text Box 28"/>
          <p:cNvSpPr txBox="1">
            <a:spLocks noChangeArrowheads="1"/>
          </p:cNvSpPr>
          <p:nvPr/>
        </p:nvSpPr>
        <p:spPr bwMode="auto">
          <a:xfrm>
            <a:off x="3810000" y="4213225"/>
            <a:ext cx="2425700" cy="311150"/>
          </a:xfrm>
          <a:prstGeom prst="rect">
            <a:avLst/>
          </a:prstGeom>
          <a:noFill/>
          <a:ln w="9525" algn="ctr">
            <a:noFill/>
            <a:miter lim="800000"/>
            <a:headEnd/>
            <a:tailEnd/>
          </a:ln>
        </p:spPr>
        <p:txBody>
          <a:bodyPr>
            <a:spAutoFit/>
          </a:bodyPr>
          <a:lstStyle/>
          <a:p>
            <a:pPr>
              <a:lnSpc>
                <a:spcPct val="80000"/>
              </a:lnSpc>
              <a:spcBef>
                <a:spcPct val="50000"/>
              </a:spcBef>
            </a:pPr>
            <a:r>
              <a:rPr lang="en-GB">
                <a:solidFill>
                  <a:schemeClr val="tx1"/>
                </a:solidFill>
                <a:effectLst/>
                <a:latin typeface="Calibri" pitchFamily="34" charset="0"/>
              </a:rPr>
              <a:t>(one of the possible)</a:t>
            </a:r>
          </a:p>
        </p:txBody>
      </p:sp>
      <p:sp>
        <p:nvSpPr>
          <p:cNvPr id="80" name="AutoShape 26"/>
          <p:cNvSpPr>
            <a:spLocks/>
          </p:cNvSpPr>
          <p:nvPr/>
        </p:nvSpPr>
        <p:spPr bwMode="auto">
          <a:xfrm flipH="1">
            <a:off x="7913688" y="1819275"/>
            <a:ext cx="273050" cy="3373438"/>
          </a:xfrm>
          <a:prstGeom prst="leftBrace">
            <a:avLst>
              <a:gd name="adj1" fmla="val 79104"/>
              <a:gd name="adj2" fmla="val 50000"/>
            </a:avLst>
          </a:prstGeom>
          <a:noFill/>
          <a:ln w="38100">
            <a:solidFill>
              <a:srgbClr val="0066FF"/>
            </a:solidFill>
            <a:round/>
            <a:headEnd/>
            <a:tailEnd/>
          </a:ln>
        </p:spPr>
        <p:txBody>
          <a:bodyPr wrap="none" anchor="ctr"/>
          <a:lstStyle/>
          <a:p>
            <a:pPr>
              <a:defRPr/>
            </a:pPr>
            <a:endParaRPr lang="en-GB">
              <a:latin typeface="Calibri" pitchFamily="34" charset="0"/>
            </a:endParaRPr>
          </a:p>
        </p:txBody>
      </p:sp>
      <p:sp>
        <p:nvSpPr>
          <p:cNvPr id="61479" name="Text Box 28"/>
          <p:cNvSpPr txBox="1">
            <a:spLocks noChangeArrowheads="1"/>
          </p:cNvSpPr>
          <p:nvPr/>
        </p:nvSpPr>
        <p:spPr bwMode="auto">
          <a:xfrm rot="5400000">
            <a:off x="6674644" y="3232944"/>
            <a:ext cx="3341687" cy="384175"/>
          </a:xfrm>
          <a:prstGeom prst="rect">
            <a:avLst/>
          </a:prstGeom>
          <a:noFill/>
          <a:ln w="9525" algn="ctr">
            <a:noFill/>
            <a:miter lim="800000"/>
            <a:headEnd/>
            <a:tailEnd/>
          </a:ln>
        </p:spPr>
        <p:txBody>
          <a:bodyPr>
            <a:spAutoFit/>
          </a:bodyPr>
          <a:lstStyle/>
          <a:p>
            <a:pPr algn="ctr">
              <a:lnSpc>
                <a:spcPct val="80000"/>
              </a:lnSpc>
              <a:spcBef>
                <a:spcPct val="50000"/>
              </a:spcBef>
            </a:pPr>
            <a:r>
              <a:rPr lang="en-GB" sz="2400">
                <a:solidFill>
                  <a:srgbClr val="0066FF"/>
                </a:solidFill>
                <a:effectLst/>
                <a:latin typeface="Calibri" pitchFamily="34" charset="0"/>
              </a:rPr>
              <a:t>Conductive Layer</a:t>
            </a:r>
          </a:p>
        </p:txBody>
      </p:sp>
      <p:sp>
        <p:nvSpPr>
          <p:cNvPr id="61480" name="Text Box 28"/>
          <p:cNvSpPr txBox="1">
            <a:spLocks noChangeArrowheads="1"/>
          </p:cNvSpPr>
          <p:nvPr/>
        </p:nvSpPr>
        <p:spPr bwMode="auto">
          <a:xfrm rot="5400000">
            <a:off x="6192837" y="3149601"/>
            <a:ext cx="3400425" cy="311150"/>
          </a:xfrm>
          <a:prstGeom prst="rect">
            <a:avLst/>
          </a:prstGeom>
          <a:noFill/>
          <a:ln w="9525" algn="ctr">
            <a:noFill/>
            <a:miter lim="800000"/>
            <a:headEnd/>
            <a:tailEnd/>
          </a:ln>
        </p:spPr>
        <p:txBody>
          <a:bodyPr>
            <a:spAutoFit/>
          </a:bodyPr>
          <a:lstStyle/>
          <a:p>
            <a:pPr algn="ctr">
              <a:lnSpc>
                <a:spcPct val="80000"/>
              </a:lnSpc>
              <a:spcBef>
                <a:spcPct val="50000"/>
              </a:spcBef>
            </a:pPr>
            <a:r>
              <a:rPr lang="en-GB">
                <a:solidFill>
                  <a:srgbClr val="0066FF"/>
                </a:solidFill>
                <a:effectLst/>
                <a:latin typeface="Calibri" pitchFamily="34" charset="0"/>
              </a:rPr>
              <a:t>or Thermal Boundary Layer</a:t>
            </a:r>
          </a:p>
        </p:txBody>
      </p:sp>
      <p:sp>
        <p:nvSpPr>
          <p:cNvPr id="61481" name="Text Box 28"/>
          <p:cNvSpPr txBox="1">
            <a:spLocks noChangeArrowheads="1"/>
          </p:cNvSpPr>
          <p:nvPr/>
        </p:nvSpPr>
        <p:spPr bwMode="auto">
          <a:xfrm rot="2415318">
            <a:off x="5118100" y="2211388"/>
            <a:ext cx="1947863" cy="581025"/>
          </a:xfrm>
          <a:prstGeom prst="rect">
            <a:avLst/>
          </a:prstGeom>
          <a:noFill/>
          <a:ln w="9525" algn="ctr">
            <a:noFill/>
            <a:miter lim="800000"/>
            <a:headEnd/>
            <a:tailEnd/>
          </a:ln>
        </p:spPr>
        <p:txBody>
          <a:bodyPr>
            <a:spAutoFit/>
          </a:bodyPr>
          <a:lstStyle/>
          <a:p>
            <a:pPr algn="ctr">
              <a:lnSpc>
                <a:spcPct val="80000"/>
              </a:lnSpc>
              <a:spcBef>
                <a:spcPct val="50000"/>
              </a:spcBef>
            </a:pPr>
            <a:r>
              <a:rPr lang="en-GB" sz="2000">
                <a:solidFill>
                  <a:schemeClr val="tx1"/>
                </a:solidFill>
                <a:effectLst/>
                <a:latin typeface="Calibri" pitchFamily="34" charset="0"/>
              </a:rPr>
              <a:t>Anhydrous Solidus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500"/>
                                        <p:tgtEl>
                                          <p:spTgt spid="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xEl>
                                              <p:pRg st="2" end="2"/>
                                            </p:txEl>
                                          </p:spTgt>
                                        </p:tgtEl>
                                        <p:attrNameLst>
                                          <p:attrName>style.visibility</p:attrName>
                                        </p:attrNameLst>
                                      </p:cBhvr>
                                      <p:to>
                                        <p:strVal val="visible"/>
                                      </p:to>
                                    </p:set>
                                    <p:animEffect transition="in" filter="fade">
                                      <p:cBhvr>
                                        <p:cTn id="12" dur="500"/>
                                        <p:tgtEl>
                                          <p:spTgt spid="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smtClean="0">
                <a:solidFill>
                  <a:srgbClr val="FFFF00"/>
                </a:solidFill>
                <a:effectLst>
                  <a:outerShdw blurRad="38100" dist="38100" dir="2700000" algn="tl">
                    <a:srgbClr val="000000"/>
                  </a:outerShdw>
                </a:effectLst>
                <a:latin typeface="Calibri" pitchFamily="34" charset="0"/>
              </a:rPr>
              <a:t>Potential Temperature</a:t>
            </a:r>
            <a:endParaRPr lang="en-GB" sz="4800">
              <a:solidFill>
                <a:srgbClr val="FFFF00"/>
              </a:solidFill>
              <a:effectLst>
                <a:outerShdw blurRad="38100" dist="38100" dir="2700000" algn="tl">
                  <a:srgbClr val="000000"/>
                </a:outerShdw>
              </a:effectLst>
              <a:latin typeface="Calibri" pitchFamily="34" charset="0"/>
            </a:endParaRPr>
          </a:p>
        </p:txBody>
      </p:sp>
      <p:sp>
        <p:nvSpPr>
          <p:cNvPr id="84" name="Text Box 82"/>
          <p:cNvSpPr txBox="1">
            <a:spLocks noChangeArrowheads="1"/>
          </p:cNvSpPr>
          <p:nvPr/>
        </p:nvSpPr>
        <p:spPr bwMode="auto">
          <a:xfrm>
            <a:off x="317500" y="817563"/>
            <a:ext cx="8474076" cy="5078313"/>
          </a:xfrm>
          <a:prstGeom prst="rect">
            <a:avLst/>
          </a:prstGeom>
          <a:noFill/>
          <a:ln w="9525">
            <a:noFill/>
            <a:miter lim="800000"/>
            <a:headEnd/>
            <a:tailEnd/>
          </a:ln>
          <a:effectLst/>
        </p:spPr>
        <p:txBody>
          <a:bodyPr wrap="square">
            <a:spAutoFit/>
          </a:bodyPr>
          <a:lstStyle/>
          <a:p>
            <a:pPr>
              <a:defRPr/>
            </a:pPr>
            <a:r>
              <a:rPr lang="en-GB" sz="3100" dirty="0" smtClean="0">
                <a:solidFill>
                  <a:schemeClr val="bg1"/>
                </a:solidFill>
                <a:latin typeface="Calibri" pitchFamily="34" charset="0"/>
              </a:rPr>
              <a:t>The distinction between “cold” and “hot” mantle sources can be approached investigating the composition of basaltic (as well as </a:t>
            </a:r>
            <a:r>
              <a:rPr lang="en-GB" sz="3100" dirty="0" err="1" smtClean="0">
                <a:solidFill>
                  <a:schemeClr val="bg1"/>
                </a:solidFill>
                <a:latin typeface="Calibri" pitchFamily="34" charset="0"/>
              </a:rPr>
              <a:t>picritic</a:t>
            </a:r>
            <a:r>
              <a:rPr lang="en-GB" sz="3100" dirty="0" smtClean="0">
                <a:solidFill>
                  <a:schemeClr val="bg1"/>
                </a:solidFill>
                <a:latin typeface="Calibri" pitchFamily="34" charset="0"/>
              </a:rPr>
              <a:t> and kimberlitic) magmas.</a:t>
            </a:r>
          </a:p>
          <a:p>
            <a:pPr>
              <a:defRPr/>
            </a:pPr>
            <a:endParaRPr lang="en-GB" sz="1400" dirty="0" smtClean="0">
              <a:solidFill>
                <a:schemeClr val="bg1"/>
              </a:solidFill>
              <a:latin typeface="Calibri" pitchFamily="34" charset="0"/>
            </a:endParaRPr>
          </a:p>
          <a:p>
            <a:pPr>
              <a:defRPr/>
            </a:pPr>
            <a:r>
              <a:rPr lang="en-GB" sz="3100" dirty="0" smtClean="0">
                <a:solidFill>
                  <a:schemeClr val="bg1"/>
                </a:solidFill>
                <a:latin typeface="Calibri" pitchFamily="34" charset="0"/>
              </a:rPr>
              <a:t>During transit to and within the crust the magmas can experience:</a:t>
            </a:r>
          </a:p>
          <a:p>
            <a:pPr marL="266700" indent="-266700">
              <a:buFontTx/>
              <a:buChar char="-"/>
              <a:defRPr/>
            </a:pPr>
            <a:r>
              <a:rPr lang="en-GB" sz="3100" dirty="0" smtClean="0">
                <a:solidFill>
                  <a:schemeClr val="bg1"/>
                </a:solidFill>
                <a:latin typeface="Calibri" pitchFamily="34" charset="0"/>
                <a:ea typeface="ＭＳ Ｐゴシック" pitchFamily="-72" charset="-128"/>
                <a:cs typeface="ＭＳ Ｐゴシック" pitchFamily="-72" charset="-128"/>
              </a:rPr>
              <a:t>Variable conditions of partial melting;</a:t>
            </a:r>
          </a:p>
          <a:p>
            <a:pPr marL="266700" indent="-266700">
              <a:buFontTx/>
              <a:buChar char="-"/>
              <a:defRPr/>
            </a:pPr>
            <a:r>
              <a:rPr lang="en-GB" sz="3100" dirty="0" smtClean="0">
                <a:solidFill>
                  <a:schemeClr val="bg1"/>
                </a:solidFill>
                <a:latin typeface="Calibri" pitchFamily="34" charset="0"/>
                <a:ea typeface="ＭＳ Ｐゴシック" pitchFamily="-72" charset="-128"/>
                <a:cs typeface="ＭＳ Ｐゴシック" pitchFamily="-72" charset="-128"/>
              </a:rPr>
              <a:t>Fractional crystallization;</a:t>
            </a:r>
          </a:p>
          <a:p>
            <a:pPr marL="266700" indent="-266700">
              <a:buFontTx/>
              <a:buChar char="-"/>
              <a:defRPr/>
            </a:pPr>
            <a:r>
              <a:rPr lang="en-GB" sz="3100" dirty="0" smtClean="0">
                <a:solidFill>
                  <a:schemeClr val="bg1"/>
                </a:solidFill>
                <a:latin typeface="Calibri" pitchFamily="34" charset="0"/>
                <a:ea typeface="ＭＳ Ｐゴシック" pitchFamily="-72" charset="-128"/>
                <a:cs typeface="ＭＳ Ｐゴシック" pitchFamily="-72" charset="-128"/>
              </a:rPr>
              <a:t>Crustal contamination;</a:t>
            </a:r>
          </a:p>
          <a:p>
            <a:pPr marL="266700" indent="-266700">
              <a:buFontTx/>
              <a:buChar char="-"/>
              <a:defRPr/>
            </a:pPr>
            <a:r>
              <a:rPr lang="en-GB" sz="3100" dirty="0" smtClean="0">
                <a:solidFill>
                  <a:schemeClr val="bg1"/>
                </a:solidFill>
                <a:latin typeface="Calibri" pitchFamily="34" charset="0"/>
                <a:ea typeface="ＭＳ Ｐゴシック" pitchFamily="-72" charset="-128"/>
                <a:cs typeface="ＭＳ Ｐゴシック" pitchFamily="-72" charset="-128"/>
              </a:rPr>
              <a:t>Magma mixing.</a:t>
            </a:r>
            <a:endParaRPr lang="en-GB" sz="3100" dirty="0">
              <a:solidFill>
                <a:schemeClr val="bg1"/>
              </a:solidFill>
              <a:latin typeface="Calibri" pitchFamily="34" charset="0"/>
              <a:ea typeface="ＭＳ Ｐゴシック" pitchFamily="-72" charset="-128"/>
              <a:cs typeface="ＭＳ Ｐゴシック" pitchFamily="-72" charset="-128"/>
            </a:endParaRPr>
          </a:p>
        </p:txBody>
      </p:sp>
      <p:sp>
        <p:nvSpPr>
          <p:cNvPr id="2" name="Rettangolo arrotondato 1"/>
          <p:cNvSpPr/>
          <p:nvPr/>
        </p:nvSpPr>
        <p:spPr bwMode="auto">
          <a:xfrm>
            <a:off x="317500" y="4432300"/>
            <a:ext cx="4483100" cy="137926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Text Box 82"/>
          <p:cNvSpPr txBox="1">
            <a:spLocks noChangeArrowheads="1"/>
          </p:cNvSpPr>
          <p:nvPr/>
        </p:nvSpPr>
        <p:spPr bwMode="auto">
          <a:xfrm>
            <a:off x="4872038" y="4665663"/>
            <a:ext cx="4030662" cy="1046440"/>
          </a:xfrm>
          <a:prstGeom prst="rect">
            <a:avLst/>
          </a:prstGeom>
          <a:noFill/>
          <a:ln w="9525">
            <a:noFill/>
            <a:miter lim="800000"/>
            <a:headEnd/>
            <a:tailEnd/>
          </a:ln>
          <a:effectLst/>
        </p:spPr>
        <p:txBody>
          <a:bodyPr wrap="square">
            <a:spAutoFit/>
          </a:bodyPr>
          <a:lstStyle/>
          <a:p>
            <a:pPr algn="ctr">
              <a:defRPr/>
            </a:pPr>
            <a:r>
              <a:rPr lang="en-GB" sz="3100" dirty="0" smtClean="0">
                <a:solidFill>
                  <a:schemeClr val="bg1"/>
                </a:solidFill>
                <a:latin typeface="Calibri" pitchFamily="34" charset="0"/>
              </a:rPr>
              <a:t>These effects cannot be easily isolated.</a:t>
            </a:r>
            <a:endParaRPr lang="en-GB" sz="3100" dirty="0">
              <a:solidFill>
                <a:schemeClr val="bg1"/>
              </a:solidFill>
              <a:latin typeface="Calibri" pitchFamily="34" charset="0"/>
              <a:ea typeface="ＭＳ Ｐゴシック" pitchFamily="-72" charset="-128"/>
              <a:cs typeface="ＭＳ Ｐゴシック" pitchFamily="-72" charset="-128"/>
            </a:endParaRPr>
          </a:p>
        </p:txBody>
      </p:sp>
      <p:sp>
        <p:nvSpPr>
          <p:cNvPr id="9" name="Text Box 82"/>
          <p:cNvSpPr txBox="1">
            <a:spLocks noChangeArrowheads="1"/>
          </p:cNvSpPr>
          <p:nvPr/>
        </p:nvSpPr>
        <p:spPr bwMode="auto">
          <a:xfrm>
            <a:off x="930276" y="5786160"/>
            <a:ext cx="7248524" cy="1118255"/>
          </a:xfrm>
          <a:prstGeom prst="rect">
            <a:avLst/>
          </a:prstGeom>
          <a:noFill/>
          <a:ln w="9525">
            <a:noFill/>
            <a:miter lim="800000"/>
            <a:headEnd/>
            <a:tailEnd/>
          </a:ln>
          <a:effectLst/>
        </p:spPr>
        <p:txBody>
          <a:bodyPr wrap="square">
            <a:spAutoFit/>
          </a:bodyPr>
          <a:lstStyle/>
          <a:p>
            <a:pPr algn="ctr">
              <a:lnSpc>
                <a:spcPts val="4000"/>
              </a:lnSpc>
              <a:defRPr/>
            </a:pPr>
            <a:r>
              <a:rPr lang="en-GB" sz="3600" b="1" dirty="0" smtClean="0">
                <a:solidFill>
                  <a:schemeClr val="bg1"/>
                </a:solidFill>
                <a:latin typeface="Calibri" pitchFamily="34" charset="0"/>
              </a:rPr>
              <a:t>This is the primary magma problem in mantle petrology</a:t>
            </a:r>
            <a:endParaRPr lang="en-GB" sz="3600" b="1" dirty="0">
              <a:solidFill>
                <a:schemeClr val="bg1"/>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2" end="2"/>
                                            </p:txEl>
                                          </p:spTgt>
                                        </p:tgtEl>
                                        <p:attrNameLst>
                                          <p:attrName>style.visibility</p:attrName>
                                        </p:attrNameLst>
                                      </p:cBhvr>
                                      <p:to>
                                        <p:strVal val="visible"/>
                                      </p:to>
                                    </p:set>
                                    <p:animEffect transition="in" filter="fade">
                                      <p:cBhvr>
                                        <p:cTn id="12" dur="500"/>
                                        <p:tgtEl>
                                          <p:spTgt spid="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xEl>
                                              <p:pRg st="3" end="3"/>
                                            </p:txEl>
                                          </p:spTgt>
                                        </p:tgtEl>
                                        <p:attrNameLst>
                                          <p:attrName>style.visibility</p:attrName>
                                        </p:attrNameLst>
                                      </p:cBhvr>
                                      <p:to>
                                        <p:strVal val="visible"/>
                                      </p:to>
                                    </p:set>
                                    <p:animEffect transition="in" filter="fade">
                                      <p:cBhvr>
                                        <p:cTn id="17" dur="500"/>
                                        <p:tgtEl>
                                          <p:spTgt spid="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4" end="4"/>
                                            </p:txEl>
                                          </p:spTgt>
                                        </p:tgtEl>
                                        <p:attrNameLst>
                                          <p:attrName>style.visibility</p:attrName>
                                        </p:attrNameLst>
                                      </p:cBhvr>
                                      <p:to>
                                        <p:strVal val="visible"/>
                                      </p:to>
                                    </p:set>
                                    <p:animEffect transition="in" filter="fade">
                                      <p:cBhvr>
                                        <p:cTn id="22" dur="500"/>
                                        <p:tgtEl>
                                          <p:spTgt spid="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xEl>
                                              <p:pRg st="5" end="5"/>
                                            </p:txEl>
                                          </p:spTgt>
                                        </p:tgtEl>
                                        <p:attrNameLst>
                                          <p:attrName>style.visibility</p:attrName>
                                        </p:attrNameLst>
                                      </p:cBhvr>
                                      <p:to>
                                        <p:strVal val="visible"/>
                                      </p:to>
                                    </p:set>
                                    <p:animEffect transition="in" filter="fade">
                                      <p:cBhvr>
                                        <p:cTn id="27" dur="500"/>
                                        <p:tgtEl>
                                          <p:spTgt spid="8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xEl>
                                              <p:pRg st="6" end="6"/>
                                            </p:txEl>
                                          </p:spTgt>
                                        </p:tgtEl>
                                        <p:attrNameLst>
                                          <p:attrName>style.visibility</p:attrName>
                                        </p:attrNameLst>
                                      </p:cBhvr>
                                      <p:to>
                                        <p:strVal val="visible"/>
                                      </p:to>
                                    </p:set>
                                    <p:animEffect transition="in" filter="fade">
                                      <p:cBhvr>
                                        <p:cTn id="32" dur="500"/>
                                        <p:tgtEl>
                                          <p:spTgt spid="8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P spid="2" grpId="0" animBg="1"/>
      <p:bldP spid="8" grpId="0" build="p"/>
      <p:bldP spid="9" grpId="0" build="p"/>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36095</TotalTime>
  <Words>12112</Words>
  <Application>Microsoft Office PowerPoint</Application>
  <PresentationFormat>Presentazione su schermo (4:3)</PresentationFormat>
  <Paragraphs>1900</Paragraphs>
  <Slides>157</Slides>
  <Notes>157</Notes>
  <HiddenSlides>9</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157</vt:i4>
      </vt:variant>
    </vt:vector>
  </HeadingPairs>
  <TitlesOfParts>
    <vt:vector size="166" baseType="lpstr">
      <vt:lpstr>ＭＳ Ｐゴシック</vt:lpstr>
      <vt:lpstr>Arial</vt:lpstr>
      <vt:lpstr>Bradley Hand ITC</vt:lpstr>
      <vt:lpstr>Calibri</vt:lpstr>
      <vt:lpstr>Comic Sans MS</vt:lpstr>
      <vt:lpstr>Symbol</vt:lpstr>
      <vt:lpstr>Wingdings</vt:lpstr>
      <vt:lpstr>Struttura predefinita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Igneous activity in the Circum-Mediterranean area during the Cenozoic  Michele Lustrino  Dipartimento di Scienze della Terra Università degli Studi di Roma La Sapienza</dc:title>
  <dc:creator>.</dc:creator>
  <cp:lastModifiedBy>Michele Lustrino</cp:lastModifiedBy>
  <cp:revision>1120</cp:revision>
  <dcterms:created xsi:type="dcterms:W3CDTF">2002-09-09T09:17:52Z</dcterms:created>
  <dcterms:modified xsi:type="dcterms:W3CDTF">2020-06-10T13:04:19Z</dcterms:modified>
</cp:coreProperties>
</file>